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0" r:id="rId21"/>
    <p:sldId id="301" r:id="rId22"/>
    <p:sldId id="276" r:id="rId23"/>
    <p:sldId id="277" r:id="rId24"/>
    <p:sldId id="278" r:id="rId25"/>
    <p:sldId id="279" r:id="rId26"/>
    <p:sldId id="302" r:id="rId27"/>
    <p:sldId id="303"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16" autoAdjust="0"/>
    <p:restoredTop sz="94611"/>
  </p:normalViewPr>
  <p:slideViewPr>
    <p:cSldViewPr snapToGrid="0" snapToObjects="1">
      <p:cViewPr varScale="1">
        <p:scale>
          <a:sx n="114" d="100"/>
          <a:sy n="114" d="100"/>
        </p:scale>
        <p:origin x="104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formatet för bakgrundsrubriken</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2284F138-639B-2746-A4D1-C50FA3EE634D}" type="datetimeFigureOut">
              <a:rPr lang="sv-SE" smtClean="0"/>
              <a:t>2019-08-03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784100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284F138-639B-2746-A4D1-C50FA3EE634D}" type="datetimeFigureOut">
              <a:rPr lang="sv-SE" smtClean="0"/>
              <a:t>2019-08-03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87631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formatet för bakgrundsrubriken</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284F138-639B-2746-A4D1-C50FA3EE634D}" type="datetimeFigureOut">
              <a:rPr lang="sv-SE" smtClean="0"/>
              <a:t>2019-08-03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57360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284F138-639B-2746-A4D1-C50FA3EE634D}" type="datetimeFigureOut">
              <a:rPr lang="sv-SE" smtClean="0"/>
              <a:t>2019-08-03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71243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formatet för bakgrundsrubriken</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284F138-639B-2746-A4D1-C50FA3EE634D}" type="datetimeFigureOut">
              <a:rPr lang="sv-SE" smtClean="0"/>
              <a:t>2019-08-03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23433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284F138-639B-2746-A4D1-C50FA3EE634D}" type="datetimeFigureOut">
              <a:rPr lang="sv-SE" smtClean="0"/>
              <a:t>2019-08-03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85866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formatet för bakgrundsrubriken</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284F138-639B-2746-A4D1-C50FA3EE634D}" type="datetimeFigureOut">
              <a:rPr lang="sv-SE" smtClean="0"/>
              <a:t>2019-08-03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56448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datum 2"/>
          <p:cNvSpPr>
            <a:spLocks noGrp="1"/>
          </p:cNvSpPr>
          <p:nvPr>
            <p:ph type="dt" sz="half" idx="10"/>
          </p:nvPr>
        </p:nvSpPr>
        <p:spPr/>
        <p:txBody>
          <a:bodyPr/>
          <a:lstStyle/>
          <a:p>
            <a:fld id="{2284F138-639B-2746-A4D1-C50FA3EE634D}" type="datetimeFigureOut">
              <a:rPr lang="sv-SE" smtClean="0"/>
              <a:t>2019-08-03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79891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284F138-639B-2746-A4D1-C50FA3EE634D}" type="datetimeFigureOut">
              <a:rPr lang="sv-SE" smtClean="0"/>
              <a:t>2019-08-03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209031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284F138-639B-2746-A4D1-C50FA3EE634D}" type="datetimeFigureOut">
              <a:rPr lang="sv-SE" smtClean="0"/>
              <a:t>2019-08-03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118243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284F138-639B-2746-A4D1-C50FA3EE634D}" type="datetimeFigureOut">
              <a:rPr lang="sv-SE" smtClean="0"/>
              <a:t>2019-08-03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750DEC-26BF-C546-886B-4FB365368A1A}" type="slidenum">
              <a:rPr lang="sv-SE" smtClean="0"/>
              <a:t>‹#›</a:t>
            </a:fld>
            <a:endParaRPr lang="sv-SE"/>
          </a:p>
        </p:txBody>
      </p:sp>
    </p:spTree>
    <p:extLst>
      <p:ext uri="{BB962C8B-B14F-4D97-AF65-F5344CB8AC3E}">
        <p14:creationId xmlns:p14="http://schemas.microsoft.com/office/powerpoint/2010/main" val="33564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4F138-639B-2746-A4D1-C50FA3EE634D}" type="datetimeFigureOut">
              <a:rPr lang="sv-SE" smtClean="0"/>
              <a:t>2019-08-03</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50DEC-26BF-C546-886B-4FB365368A1A}" type="slidenum">
              <a:rPr lang="sv-SE" smtClean="0"/>
              <a:t>‹#›</a:t>
            </a:fld>
            <a:endParaRPr lang="sv-SE"/>
          </a:p>
        </p:txBody>
      </p:sp>
    </p:spTree>
    <p:extLst>
      <p:ext uri="{BB962C8B-B14F-4D97-AF65-F5344CB8AC3E}">
        <p14:creationId xmlns:p14="http://schemas.microsoft.com/office/powerpoint/2010/main" val="68292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medicinare.n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Histologi + Anatomi</a:t>
            </a:r>
          </a:p>
        </p:txBody>
      </p:sp>
      <p:sp>
        <p:nvSpPr>
          <p:cNvPr id="3" name="Underrubrik 2"/>
          <p:cNvSpPr>
            <a:spLocks noGrp="1"/>
          </p:cNvSpPr>
          <p:nvPr>
            <p:ph type="subTitle" idx="1"/>
          </p:nvPr>
        </p:nvSpPr>
        <p:spPr>
          <a:xfrm>
            <a:off x="1524000" y="3602038"/>
            <a:ext cx="9269338" cy="2892766"/>
          </a:xfrm>
        </p:spPr>
        <p:txBody>
          <a:bodyPr>
            <a:normAutofit/>
          </a:bodyPr>
          <a:lstStyle/>
          <a:p>
            <a:r>
              <a:rPr lang="sv-SE" dirty="0"/>
              <a:t>Tentafrågor </a:t>
            </a:r>
          </a:p>
          <a:p>
            <a:endParaRPr lang="sv-SE" dirty="0"/>
          </a:p>
          <a:p>
            <a:r>
              <a:rPr lang="sv-SE" dirty="0"/>
              <a:t>Skapad av Stefan Albrektsson</a:t>
            </a:r>
          </a:p>
          <a:p>
            <a:r>
              <a:rPr lang="sv-SE" dirty="0"/>
              <a:t>Uppdaterad av Joakim Alm</a:t>
            </a:r>
          </a:p>
          <a:p>
            <a:r>
              <a:rPr lang="sv-SE" dirty="0"/>
              <a:t>Se mer frågor och lösningar på </a:t>
            </a:r>
            <a:r>
              <a:rPr lang="sv-SE" dirty="0">
                <a:hlinkClick r:id="rId2"/>
              </a:rPr>
              <a:t>https://www.medicinare.nu/</a:t>
            </a:r>
            <a:endParaRPr lang="sv-SE" dirty="0"/>
          </a:p>
        </p:txBody>
      </p:sp>
    </p:spTree>
    <p:extLst>
      <p:ext uri="{BB962C8B-B14F-4D97-AF65-F5344CB8AC3E}">
        <p14:creationId xmlns:p14="http://schemas.microsoft.com/office/powerpoint/2010/main" val="139741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3 </a:t>
            </a:r>
            <a:r>
              <a:rPr lang="sv-SE" b="1" dirty="0"/>
              <a:t>(1 poäng): </a:t>
            </a:r>
            <a:r>
              <a:rPr lang="sv-SE" dirty="0"/>
              <a:t>Beskriv histologiskt de </a:t>
            </a:r>
            <a:r>
              <a:rPr lang="sv-SE" b="1" dirty="0"/>
              <a:t>slemhinnetyper</a:t>
            </a:r>
            <a:r>
              <a:rPr lang="sv-SE" dirty="0"/>
              <a:t> som </a:t>
            </a:r>
            <a:r>
              <a:rPr lang="sv-SE" b="1" dirty="0"/>
              <a:t>magsäcksinnehållet</a:t>
            </a:r>
            <a:r>
              <a:rPr lang="sv-SE" dirty="0"/>
              <a:t> vid sura uppstötningar kommer i kontakt med under passagen </a:t>
            </a:r>
            <a:r>
              <a:rPr lang="sv-SE" b="1" dirty="0"/>
              <a:t>från ventrikeln till munhålan</a:t>
            </a:r>
            <a:r>
              <a:rPr lang="sv-SE" dirty="0"/>
              <a:t>. </a:t>
            </a:r>
          </a:p>
          <a:p>
            <a:endParaRPr lang="sv-SE" dirty="0"/>
          </a:p>
        </p:txBody>
      </p:sp>
    </p:spTree>
    <p:extLst>
      <p:ext uri="{BB962C8B-B14F-4D97-AF65-F5344CB8AC3E}">
        <p14:creationId xmlns:p14="http://schemas.microsoft.com/office/powerpoint/2010/main" val="211405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Magsäcken</a:t>
            </a:r>
            <a:r>
              <a:rPr lang="sv-SE" dirty="0"/>
              <a:t>: sekretorisk slemhinna med förgrenade </a:t>
            </a:r>
            <a:r>
              <a:rPr lang="sv-SE" dirty="0" err="1"/>
              <a:t>tubulära</a:t>
            </a:r>
            <a:r>
              <a:rPr lang="sv-SE" dirty="0"/>
              <a:t> körtlar med cylindriskt epitel. </a:t>
            </a:r>
          </a:p>
          <a:p>
            <a:r>
              <a:rPr lang="sv-SE" b="1" dirty="0"/>
              <a:t>Esofagus och munhåla</a:t>
            </a:r>
            <a:r>
              <a:rPr lang="sv-SE" dirty="0"/>
              <a:t>: </a:t>
            </a:r>
            <a:r>
              <a:rPr lang="sv-SE" dirty="0" err="1"/>
              <a:t>flerskiktat</a:t>
            </a:r>
            <a:r>
              <a:rPr lang="sv-SE" dirty="0"/>
              <a:t>, </a:t>
            </a:r>
            <a:r>
              <a:rPr lang="sv-SE" dirty="0" err="1"/>
              <a:t>oförhornat</a:t>
            </a:r>
            <a:r>
              <a:rPr lang="sv-SE" dirty="0"/>
              <a:t> skivepitel. </a:t>
            </a:r>
          </a:p>
          <a:p>
            <a:endParaRPr lang="sv-SE" dirty="0"/>
          </a:p>
        </p:txBody>
      </p:sp>
    </p:spTree>
    <p:extLst>
      <p:ext uri="{BB962C8B-B14F-4D97-AF65-F5344CB8AC3E}">
        <p14:creationId xmlns:p14="http://schemas.microsoft.com/office/powerpoint/2010/main" val="85018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8880" y="0"/>
            <a:ext cx="7132320" cy="6550323"/>
          </a:xfrm>
        </p:spPr>
      </p:pic>
    </p:spTree>
    <p:extLst>
      <p:ext uri="{BB962C8B-B14F-4D97-AF65-F5344CB8AC3E}">
        <p14:creationId xmlns:p14="http://schemas.microsoft.com/office/powerpoint/2010/main" val="950787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 Bägarcellerna </a:t>
            </a:r>
            <a:r>
              <a:rPr lang="sv-SE" dirty="0" err="1"/>
              <a:t>sekrenerar</a:t>
            </a:r>
            <a:r>
              <a:rPr lang="sv-SE" dirty="0"/>
              <a:t> </a:t>
            </a:r>
            <a:r>
              <a:rPr lang="sv-SE" b="1" dirty="0"/>
              <a:t>slem</a:t>
            </a:r>
            <a:r>
              <a:rPr lang="sv-SE" dirty="0"/>
              <a:t> som tapetserar ytan på </a:t>
            </a:r>
            <a:r>
              <a:rPr lang="sv-SE" b="1" dirty="0"/>
              <a:t>tjocktarmen</a:t>
            </a:r>
            <a:r>
              <a:rPr lang="sv-SE" dirty="0"/>
              <a:t>. </a:t>
            </a:r>
          </a:p>
          <a:p>
            <a:endParaRPr lang="sv-SE" dirty="0"/>
          </a:p>
        </p:txBody>
      </p:sp>
    </p:spTree>
    <p:extLst>
      <p:ext uri="{BB962C8B-B14F-4D97-AF65-F5344CB8AC3E}">
        <p14:creationId xmlns:p14="http://schemas.microsoft.com/office/powerpoint/2010/main" val="46535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11b (1 poäng): </a:t>
            </a:r>
            <a:r>
              <a:rPr lang="sv-SE" dirty="0"/>
              <a:t>Vad pekar pilarna i (a) på? </a:t>
            </a:r>
          </a:p>
          <a:p>
            <a:endParaRPr lang="sv-SE" dirty="0"/>
          </a:p>
          <a:p>
            <a:endParaRPr lang="sv-SE" dirty="0"/>
          </a:p>
          <a:p>
            <a:r>
              <a:rPr lang="sv-SE" b="1" dirty="0"/>
              <a:t>Fråga 11c (1 poäng): </a:t>
            </a:r>
            <a:r>
              <a:rPr lang="sv-SE" dirty="0"/>
              <a:t>Vad har denna struktur för funktion?</a:t>
            </a:r>
          </a:p>
        </p:txBody>
      </p:sp>
    </p:spTree>
    <p:extLst>
      <p:ext uri="{BB962C8B-B14F-4D97-AF65-F5344CB8AC3E}">
        <p14:creationId xmlns:p14="http://schemas.microsoft.com/office/powerpoint/2010/main" val="15548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 Pilarna visar </a:t>
            </a:r>
            <a:r>
              <a:rPr lang="sv-SE" b="1" dirty="0" err="1"/>
              <a:t>mikrovilli</a:t>
            </a:r>
            <a:r>
              <a:rPr lang="sv-SE" dirty="0"/>
              <a:t> i den apikala regionen av det resorberande </a:t>
            </a:r>
            <a:r>
              <a:rPr lang="sv-SE" b="1" dirty="0" err="1"/>
              <a:t>ytepitelet</a:t>
            </a:r>
            <a:r>
              <a:rPr lang="sv-SE" dirty="0"/>
              <a:t>. </a:t>
            </a:r>
          </a:p>
          <a:p>
            <a:r>
              <a:rPr lang="sv-SE" dirty="0"/>
              <a:t>c) Resorption av näringsämnen. </a:t>
            </a:r>
          </a:p>
          <a:p>
            <a:endParaRPr lang="sv-SE" dirty="0"/>
          </a:p>
        </p:txBody>
      </p:sp>
    </p:spTree>
    <p:extLst>
      <p:ext uri="{BB962C8B-B14F-4D97-AF65-F5344CB8AC3E}">
        <p14:creationId xmlns:p14="http://schemas.microsoft.com/office/powerpoint/2010/main" val="1966029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4704" y="-1"/>
            <a:ext cx="4566656" cy="6722209"/>
          </a:xfrm>
        </p:spPr>
      </p:pic>
    </p:spTree>
    <p:extLst>
      <p:ext uri="{BB962C8B-B14F-4D97-AF65-F5344CB8AC3E}">
        <p14:creationId xmlns:p14="http://schemas.microsoft.com/office/powerpoint/2010/main" val="187101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a) </a:t>
            </a:r>
            <a:r>
              <a:rPr lang="sv-SE" dirty="0" err="1"/>
              <a:t>Peyerska</a:t>
            </a:r>
            <a:r>
              <a:rPr lang="sv-SE" dirty="0"/>
              <a:t> plack </a:t>
            </a:r>
          </a:p>
          <a:p>
            <a:endParaRPr lang="sv-SE" dirty="0"/>
          </a:p>
        </p:txBody>
      </p:sp>
    </p:spTree>
    <p:extLst>
      <p:ext uri="{BB962C8B-B14F-4D97-AF65-F5344CB8AC3E}">
        <p14:creationId xmlns:p14="http://schemas.microsoft.com/office/powerpoint/2010/main" val="608987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Fråga 12b (1 poäng): </a:t>
            </a:r>
            <a:r>
              <a:rPr lang="sv-SE" dirty="0"/>
              <a:t>Vilken funktion har strukturerna som pilarna pekar på i (a) </a:t>
            </a:r>
          </a:p>
          <a:p>
            <a:endParaRPr lang="sv-SE" dirty="0"/>
          </a:p>
          <a:p>
            <a:r>
              <a:rPr lang="sv-SE" b="1" dirty="0"/>
              <a:t>Fråga 12c (1 poäng): </a:t>
            </a:r>
            <a:r>
              <a:rPr lang="sv-SE" dirty="0"/>
              <a:t>Till vilket tarmsegment hör snittet i (b)?</a:t>
            </a:r>
          </a:p>
        </p:txBody>
      </p:sp>
    </p:spTree>
    <p:extLst>
      <p:ext uri="{BB962C8B-B14F-4D97-AF65-F5344CB8AC3E}">
        <p14:creationId xmlns:p14="http://schemas.microsoft.com/office/powerpoint/2010/main" val="34395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 Dränera vätska från tarmen till det </a:t>
            </a:r>
            <a:r>
              <a:rPr lang="sv-SE" b="1" dirty="0"/>
              <a:t>lymfatiska systemet </a:t>
            </a:r>
          </a:p>
          <a:p>
            <a:r>
              <a:rPr lang="sv-SE" dirty="0"/>
              <a:t>c) </a:t>
            </a:r>
            <a:r>
              <a:rPr lang="sv-SE" dirty="0" err="1"/>
              <a:t>Ileum</a:t>
            </a:r>
            <a:r>
              <a:rPr lang="sv-SE" dirty="0"/>
              <a:t> </a:t>
            </a:r>
          </a:p>
          <a:p>
            <a:endParaRPr lang="sv-SE" dirty="0"/>
          </a:p>
        </p:txBody>
      </p:sp>
    </p:spTree>
    <p:extLst>
      <p:ext uri="{BB962C8B-B14F-4D97-AF65-F5344CB8AC3E}">
        <p14:creationId xmlns:p14="http://schemas.microsoft.com/office/powerpoint/2010/main" val="191784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13 (4 poäng) : </a:t>
            </a:r>
            <a:endParaRPr lang="sv-SE" dirty="0">
              <a:solidFill>
                <a:schemeClr val="tx1">
                  <a:lumMod val="95000"/>
                  <a:lumOff val="5000"/>
                </a:schemeClr>
              </a:solidFill>
            </a:endParaRPr>
          </a:p>
          <a:p>
            <a:r>
              <a:rPr lang="sv-SE" dirty="0"/>
              <a:t>Ange de svenska och latinska </a:t>
            </a:r>
          </a:p>
          <a:p>
            <a:r>
              <a:rPr lang="sv-SE" dirty="0"/>
              <a:t>namnen på strukturerna (A - H)</a:t>
            </a:r>
          </a:p>
          <a:p>
            <a:r>
              <a:rPr lang="sv-SE" dirty="0"/>
              <a:t> utmärkta med pilar.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012" y="734060"/>
            <a:ext cx="6520988" cy="4996180"/>
          </a:xfrm>
          <a:prstGeom prst="rect">
            <a:avLst/>
          </a:prstGeom>
        </p:spPr>
      </p:pic>
    </p:spTree>
    <p:extLst>
      <p:ext uri="{BB962C8B-B14F-4D97-AF65-F5344CB8AC3E}">
        <p14:creationId xmlns:p14="http://schemas.microsoft.com/office/powerpoint/2010/main" val="73840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C32A8F-26D6-4219-9AA5-5CC9B46FC47A}"/>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4B83EC32-B2BA-4106-81CF-CCC4074257FA}"/>
              </a:ext>
            </a:extLst>
          </p:cNvPr>
          <p:cNvSpPr>
            <a:spLocks noGrp="1"/>
          </p:cNvSpPr>
          <p:nvPr>
            <p:ph idx="1"/>
          </p:nvPr>
        </p:nvSpPr>
        <p:spPr/>
        <p:txBody>
          <a:bodyPr/>
          <a:lstStyle/>
          <a:p>
            <a:r>
              <a:rPr lang="sv-SE" b="1" dirty="0"/>
              <a:t>Fråga 5 (4 poäng): </a:t>
            </a:r>
            <a:endParaRPr lang="sv-SE" dirty="0"/>
          </a:p>
          <a:p>
            <a:r>
              <a:rPr lang="sv-SE" dirty="0"/>
              <a:t>Rita en skiss över hela kolon och övre delen av rektum där du namnger de olika anatomiska delarna och dess kärlförsörjning. </a:t>
            </a:r>
          </a:p>
        </p:txBody>
      </p:sp>
    </p:spTree>
    <p:extLst>
      <p:ext uri="{BB962C8B-B14F-4D97-AF65-F5344CB8AC3E}">
        <p14:creationId xmlns:p14="http://schemas.microsoft.com/office/powerpoint/2010/main" val="3253278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F9955B-EB41-48BB-A4F9-A59E91826339}"/>
              </a:ext>
            </a:extLst>
          </p:cNvPr>
          <p:cNvSpPr>
            <a:spLocks noGrp="1"/>
          </p:cNvSpPr>
          <p:nvPr>
            <p:ph type="title"/>
          </p:nvPr>
        </p:nvSpPr>
        <p:spPr/>
        <p:txBody>
          <a:bodyPr/>
          <a:lstStyle/>
          <a:p>
            <a:endParaRPr lang="sv-SE"/>
          </a:p>
        </p:txBody>
      </p:sp>
      <p:pic>
        <p:nvPicPr>
          <p:cNvPr id="1026" name="Picture 2" descr="Bildresultat fÃ¶r colon blood supply">
            <a:extLst>
              <a:ext uri="{FF2B5EF4-FFF2-40B4-BE49-F238E27FC236}">
                <a16:creationId xmlns:a16="http://schemas.microsoft.com/office/drawing/2014/main" id="{5EBBA16E-2580-40AA-8641-0B6ADF1B3D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1372" y="365125"/>
            <a:ext cx="8079523" cy="61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321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22 </a:t>
            </a:r>
            <a:r>
              <a:rPr lang="sv-SE" b="1" dirty="0"/>
              <a:t>(4 poäng): </a:t>
            </a:r>
            <a:r>
              <a:rPr lang="sv-SE" dirty="0"/>
              <a:t>Redogör för sköldkörtelns topografiska anatomi och histologiska struktur. </a:t>
            </a:r>
          </a:p>
          <a:p>
            <a:endParaRPr lang="sv-SE" dirty="0"/>
          </a:p>
        </p:txBody>
      </p:sp>
    </p:spTree>
    <p:extLst>
      <p:ext uri="{BB962C8B-B14F-4D97-AF65-F5344CB8AC3E}">
        <p14:creationId xmlns:p14="http://schemas.microsoft.com/office/powerpoint/2010/main" val="1592552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dirty="0"/>
              <a:t>Förslag på svar: Sköldkörteln är en </a:t>
            </a:r>
            <a:r>
              <a:rPr lang="sv-SE" b="1" dirty="0"/>
              <a:t>endokrin körtel </a:t>
            </a:r>
            <a:r>
              <a:rPr lang="sv-SE" dirty="0"/>
              <a:t>lokaliserad på framsidan och sidorna av halsen, under struphuvudet och utmed sidorna på luftstrupen. Loberna sammanfogas av en </a:t>
            </a:r>
            <a:r>
              <a:rPr lang="sv-SE" b="1" dirty="0" err="1"/>
              <a:t>isthmus</a:t>
            </a:r>
            <a:r>
              <a:rPr lang="sv-SE" dirty="0"/>
              <a:t> del som oftast ligger framför ringbrosket (c. </a:t>
            </a:r>
            <a:r>
              <a:rPr lang="sv-SE" dirty="0" err="1"/>
              <a:t>cricoidea</a:t>
            </a:r>
            <a:r>
              <a:rPr lang="sv-SE" dirty="0"/>
              <a:t>). Det kan även finnas en pyramidformad lob som sträcker sig uppåt från </a:t>
            </a:r>
            <a:r>
              <a:rPr lang="sv-SE" dirty="0" err="1"/>
              <a:t>isthmus</a:t>
            </a:r>
            <a:r>
              <a:rPr lang="sv-SE" dirty="0"/>
              <a:t> - pyramidalloben. Histologiskt består </a:t>
            </a:r>
            <a:r>
              <a:rPr lang="sv-SE" dirty="0" err="1"/>
              <a:t>tyreoidea</a:t>
            </a:r>
            <a:r>
              <a:rPr lang="sv-SE" dirty="0"/>
              <a:t> av </a:t>
            </a:r>
            <a:r>
              <a:rPr lang="sv-SE" b="1" dirty="0"/>
              <a:t>runda folliklar </a:t>
            </a:r>
            <a:r>
              <a:rPr lang="sv-SE" dirty="0"/>
              <a:t>på cirka 0,5 mm som innehåller </a:t>
            </a:r>
            <a:r>
              <a:rPr lang="sv-SE" b="1" dirty="0"/>
              <a:t>kolloid</a:t>
            </a:r>
            <a:r>
              <a:rPr lang="sv-SE" dirty="0"/>
              <a:t> - förstadier till </a:t>
            </a:r>
            <a:r>
              <a:rPr lang="sv-SE" dirty="0" err="1"/>
              <a:t>tyroideahormon</a:t>
            </a:r>
            <a:r>
              <a:rPr lang="sv-SE" dirty="0"/>
              <a:t>, inneslutna av ett lager </a:t>
            </a:r>
            <a:r>
              <a:rPr lang="sv-SE" b="1" dirty="0"/>
              <a:t>follikelceller</a:t>
            </a:r>
            <a:r>
              <a:rPr lang="sv-SE" dirty="0"/>
              <a:t> som bildar ett enkelt epitel (som varierar från kubisk till cylindrisk beroende på aktivitet). Mellan folliklarna finner man ett stort kapillär (</a:t>
            </a:r>
            <a:r>
              <a:rPr lang="sv-SE" dirty="0" err="1"/>
              <a:t>sinusoid</a:t>
            </a:r>
            <a:r>
              <a:rPr lang="sv-SE" dirty="0"/>
              <a:t>) nätverk och även svagfärgade </a:t>
            </a:r>
            <a:r>
              <a:rPr lang="sv-SE" b="1" dirty="0"/>
              <a:t>C-celler/</a:t>
            </a:r>
            <a:r>
              <a:rPr lang="sv-SE" b="1" dirty="0" err="1"/>
              <a:t>parafollikulära</a:t>
            </a:r>
            <a:r>
              <a:rPr lang="sv-SE" b="1" dirty="0"/>
              <a:t> celler </a:t>
            </a:r>
            <a:r>
              <a:rPr lang="sv-SE" dirty="0"/>
              <a:t>(</a:t>
            </a:r>
            <a:r>
              <a:rPr lang="sv-SE" dirty="0" err="1"/>
              <a:t>calcitonin</a:t>
            </a:r>
            <a:r>
              <a:rPr lang="sv-SE" dirty="0"/>
              <a:t> - producerande) isolerade eller i grupp, nära den basala delen av follikelepitelet. </a:t>
            </a:r>
          </a:p>
          <a:p>
            <a:endParaRPr lang="sv-SE" dirty="0"/>
          </a:p>
        </p:txBody>
      </p:sp>
    </p:spTree>
    <p:extLst>
      <p:ext uri="{BB962C8B-B14F-4D97-AF65-F5344CB8AC3E}">
        <p14:creationId xmlns:p14="http://schemas.microsoft.com/office/powerpoint/2010/main" val="85320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12 </a:t>
            </a:r>
            <a:r>
              <a:rPr lang="sv-SE" b="1" dirty="0"/>
              <a:t>(1 poäng) : </a:t>
            </a:r>
            <a:r>
              <a:rPr lang="sv-SE" dirty="0"/>
              <a:t>Vad heter den anatomiska struktur som delar upp levern i en höger och en vänsterlob? </a:t>
            </a:r>
          </a:p>
          <a:p>
            <a:r>
              <a:rPr lang="sv-SE" dirty="0"/>
              <a:t>a) Area </a:t>
            </a:r>
            <a:r>
              <a:rPr lang="sv-SE" dirty="0" err="1"/>
              <a:t>nuda</a:t>
            </a:r>
            <a:r>
              <a:rPr lang="sv-SE" dirty="0"/>
              <a:t> </a:t>
            </a:r>
          </a:p>
          <a:p>
            <a:r>
              <a:rPr lang="sv-SE" dirty="0"/>
              <a:t>b) </a:t>
            </a:r>
            <a:r>
              <a:rPr lang="sv-SE" dirty="0" err="1"/>
              <a:t>Lig</a:t>
            </a:r>
            <a:r>
              <a:rPr lang="sv-SE" dirty="0"/>
              <a:t>. </a:t>
            </a:r>
            <a:r>
              <a:rPr lang="sv-SE" dirty="0" err="1"/>
              <a:t>triangulare</a:t>
            </a:r>
            <a:r>
              <a:rPr lang="sv-SE" dirty="0"/>
              <a:t> </a:t>
            </a:r>
            <a:r>
              <a:rPr lang="sv-SE" dirty="0" err="1"/>
              <a:t>sinistrum</a:t>
            </a:r>
            <a:r>
              <a:rPr lang="sv-SE" dirty="0"/>
              <a:t>/</a:t>
            </a:r>
            <a:r>
              <a:rPr lang="sv-SE" dirty="0" err="1"/>
              <a:t>dextrum</a:t>
            </a:r>
            <a:r>
              <a:rPr lang="sv-SE" dirty="0"/>
              <a:t> </a:t>
            </a:r>
            <a:r>
              <a:rPr lang="sv-SE" dirty="0" err="1"/>
              <a:t>hepatis</a:t>
            </a:r>
            <a:r>
              <a:rPr lang="sv-SE" dirty="0"/>
              <a:t> </a:t>
            </a:r>
          </a:p>
          <a:p>
            <a:r>
              <a:rPr lang="sv-SE" dirty="0"/>
              <a:t>c) </a:t>
            </a:r>
            <a:r>
              <a:rPr lang="sv-SE" dirty="0" err="1"/>
              <a:t>Lig</a:t>
            </a:r>
            <a:r>
              <a:rPr lang="sv-SE" dirty="0"/>
              <a:t>. </a:t>
            </a:r>
            <a:r>
              <a:rPr lang="sv-SE" dirty="0" err="1"/>
              <a:t>falciforme</a:t>
            </a:r>
            <a:r>
              <a:rPr lang="sv-SE" dirty="0"/>
              <a:t> </a:t>
            </a:r>
            <a:r>
              <a:rPr lang="sv-SE" dirty="0" err="1"/>
              <a:t>hepatis</a:t>
            </a:r>
            <a:r>
              <a:rPr lang="sv-SE" dirty="0"/>
              <a:t> </a:t>
            </a:r>
          </a:p>
          <a:p>
            <a:r>
              <a:rPr lang="sv-SE" dirty="0"/>
              <a:t>d) </a:t>
            </a:r>
            <a:r>
              <a:rPr lang="sv-SE" dirty="0" err="1"/>
              <a:t>Lig</a:t>
            </a:r>
            <a:r>
              <a:rPr lang="sv-SE" dirty="0"/>
              <a:t>. </a:t>
            </a:r>
            <a:r>
              <a:rPr lang="sv-SE" dirty="0" err="1"/>
              <a:t>coronarium</a:t>
            </a:r>
            <a:r>
              <a:rPr lang="sv-SE" dirty="0"/>
              <a:t> </a:t>
            </a:r>
            <a:r>
              <a:rPr lang="sv-SE" dirty="0" err="1"/>
              <a:t>hepatis</a:t>
            </a:r>
            <a:r>
              <a:rPr lang="sv-SE" dirty="0"/>
              <a:t> </a:t>
            </a:r>
          </a:p>
          <a:p>
            <a:endParaRPr lang="sv-SE" dirty="0"/>
          </a:p>
        </p:txBody>
      </p:sp>
    </p:spTree>
    <p:extLst>
      <p:ext uri="{BB962C8B-B14F-4D97-AF65-F5344CB8AC3E}">
        <p14:creationId xmlns:p14="http://schemas.microsoft.com/office/powerpoint/2010/main" val="1112796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 </a:t>
            </a:r>
            <a:r>
              <a:rPr lang="sv-SE" dirty="0" err="1"/>
              <a:t>Lig</a:t>
            </a:r>
            <a:r>
              <a:rPr lang="sv-SE" dirty="0"/>
              <a:t>. </a:t>
            </a:r>
            <a:r>
              <a:rPr lang="sv-SE" dirty="0" err="1"/>
              <a:t>falciforme</a:t>
            </a:r>
            <a:r>
              <a:rPr lang="sv-SE" dirty="0"/>
              <a:t> </a:t>
            </a:r>
            <a:r>
              <a:rPr lang="sv-SE" dirty="0" err="1"/>
              <a:t>hepatis</a:t>
            </a:r>
            <a:r>
              <a:rPr lang="sv-SE" dirty="0"/>
              <a:t> </a:t>
            </a:r>
          </a:p>
          <a:p>
            <a:endParaRPr lang="sv-SE" dirty="0"/>
          </a:p>
        </p:txBody>
      </p:sp>
      <p:pic>
        <p:nvPicPr>
          <p:cNvPr id="2050" name="Picture 2" descr="Bildresultat fÃ¶r Lig. falciforme hepatis">
            <a:extLst>
              <a:ext uri="{FF2B5EF4-FFF2-40B4-BE49-F238E27FC236}">
                <a16:creationId xmlns:a16="http://schemas.microsoft.com/office/drawing/2014/main" id="{636A9151-AC88-4726-A7A6-60302CCF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778" y="2316741"/>
            <a:ext cx="5013888" cy="376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13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2F093C-F734-416A-BEC4-A02E1CD35F3E}"/>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F29F4D22-E09C-40F7-AF63-D455A34C989C}"/>
              </a:ext>
            </a:extLst>
          </p:cNvPr>
          <p:cNvSpPr>
            <a:spLocks noGrp="1"/>
          </p:cNvSpPr>
          <p:nvPr>
            <p:ph idx="1"/>
          </p:nvPr>
        </p:nvSpPr>
        <p:spPr/>
        <p:txBody>
          <a:bodyPr/>
          <a:lstStyle/>
          <a:p>
            <a:r>
              <a:rPr lang="sv-SE" b="1" dirty="0">
                <a:solidFill>
                  <a:schemeClr val="tx1">
                    <a:lumMod val="95000"/>
                    <a:lumOff val="5000"/>
                  </a:schemeClr>
                </a:solidFill>
              </a:rPr>
              <a:t>Fråga 38 </a:t>
            </a:r>
            <a:r>
              <a:rPr lang="sv-SE" b="1" dirty="0"/>
              <a:t>(4 poäng): </a:t>
            </a:r>
            <a:endParaRPr lang="sv-SE" dirty="0"/>
          </a:p>
          <a:p>
            <a:r>
              <a:rPr lang="sv-SE" dirty="0"/>
              <a:t>Namnge strukturerna A-H (4p) </a:t>
            </a:r>
          </a:p>
          <a:p>
            <a:endParaRPr lang="sv-SE" dirty="0"/>
          </a:p>
        </p:txBody>
      </p:sp>
      <p:graphicFrame>
        <p:nvGraphicFramePr>
          <p:cNvPr id="6" name="Objekt 5">
            <a:extLst>
              <a:ext uri="{FF2B5EF4-FFF2-40B4-BE49-F238E27FC236}">
                <a16:creationId xmlns:a16="http://schemas.microsoft.com/office/drawing/2014/main" id="{88B2098D-14D7-4445-BBC8-D66BE7B1FE09}"/>
              </a:ext>
            </a:extLst>
          </p:cNvPr>
          <p:cNvGraphicFramePr>
            <a:graphicFrameLocks noChangeAspect="1"/>
          </p:cNvGraphicFramePr>
          <p:nvPr>
            <p:extLst>
              <p:ext uri="{D42A27DB-BD31-4B8C-83A1-F6EECF244321}">
                <p14:modId xmlns:p14="http://schemas.microsoft.com/office/powerpoint/2010/main" val="1646038128"/>
              </p:ext>
            </p:extLst>
          </p:nvPr>
        </p:nvGraphicFramePr>
        <p:xfrm>
          <a:off x="1051534" y="2838322"/>
          <a:ext cx="8024100" cy="4148116"/>
        </p:xfrm>
        <a:graphic>
          <a:graphicData uri="http://schemas.openxmlformats.org/presentationml/2006/ole">
            <mc:AlternateContent xmlns:mc="http://schemas.openxmlformats.org/markup-compatibility/2006">
              <mc:Choice xmlns:v="urn:schemas-microsoft-com:vml" Requires="v">
                <p:oleObj spid="_x0000_s2061" name="Image" r:id="rId3" imgW="11936160" imgH="6171120" progId="Photoshop.Image.9">
                  <p:embed/>
                </p:oleObj>
              </mc:Choice>
              <mc:Fallback>
                <p:oleObj name="Image" r:id="rId3" imgW="11936160" imgH="6171120" progId="Photoshop.Image.9">
                  <p:embed/>
                  <p:pic>
                    <p:nvPicPr>
                      <p:cNvPr id="0" name=""/>
                      <p:cNvPicPr/>
                      <p:nvPr/>
                    </p:nvPicPr>
                    <p:blipFill>
                      <a:blip r:embed="rId4"/>
                      <a:stretch>
                        <a:fillRect/>
                      </a:stretch>
                    </p:blipFill>
                    <p:spPr>
                      <a:xfrm>
                        <a:off x="1051534" y="2838322"/>
                        <a:ext cx="8024100" cy="4148116"/>
                      </a:xfrm>
                      <a:prstGeom prst="rect">
                        <a:avLst/>
                      </a:prstGeom>
                    </p:spPr>
                  </p:pic>
                </p:oleObj>
              </mc:Fallback>
            </mc:AlternateContent>
          </a:graphicData>
        </a:graphic>
      </p:graphicFrame>
    </p:spTree>
    <p:extLst>
      <p:ext uri="{BB962C8B-B14F-4D97-AF65-F5344CB8AC3E}">
        <p14:creationId xmlns:p14="http://schemas.microsoft.com/office/powerpoint/2010/main" val="1870801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A8D92A-C0B4-4342-992D-F5841032D522}"/>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56A46F75-FE6A-4FBF-91E5-47BFBD0D8AF9}"/>
              </a:ext>
            </a:extLst>
          </p:cNvPr>
          <p:cNvSpPr>
            <a:spLocks noGrp="1"/>
          </p:cNvSpPr>
          <p:nvPr>
            <p:ph idx="1"/>
          </p:nvPr>
        </p:nvSpPr>
        <p:spPr/>
        <p:txBody>
          <a:bodyPr>
            <a:normAutofit lnSpcReduction="10000"/>
          </a:bodyPr>
          <a:lstStyle/>
          <a:p>
            <a:pPr marL="0" indent="0">
              <a:buNone/>
            </a:pPr>
            <a:r>
              <a:rPr lang="sv-SE" b="1" dirty="0"/>
              <a:t>Svarsförslag: </a:t>
            </a:r>
            <a:endParaRPr lang="sv-SE" dirty="0"/>
          </a:p>
          <a:p>
            <a:pPr marL="0" indent="0">
              <a:buNone/>
            </a:pPr>
            <a:r>
              <a:rPr lang="sv-SE" dirty="0"/>
              <a:t>A: Testiklar </a:t>
            </a:r>
          </a:p>
          <a:p>
            <a:pPr marL="0" indent="0">
              <a:buNone/>
            </a:pPr>
            <a:r>
              <a:rPr lang="sv-SE" dirty="0"/>
              <a:t>B: Vas </a:t>
            </a:r>
            <a:r>
              <a:rPr lang="sv-SE" dirty="0" err="1"/>
              <a:t>deferens</a:t>
            </a:r>
            <a:r>
              <a:rPr lang="sv-SE" dirty="0"/>
              <a:t> -</a:t>
            </a:r>
            <a:r>
              <a:rPr lang="sv-SE" dirty="0" err="1"/>
              <a:t>Wolffska</a:t>
            </a:r>
            <a:r>
              <a:rPr lang="sv-SE" dirty="0"/>
              <a:t> gången </a:t>
            </a:r>
          </a:p>
          <a:p>
            <a:pPr marL="0" indent="0">
              <a:buNone/>
            </a:pPr>
            <a:r>
              <a:rPr lang="sv-SE" dirty="0"/>
              <a:t>C: Prostata </a:t>
            </a:r>
          </a:p>
          <a:p>
            <a:pPr marL="0" indent="0">
              <a:buNone/>
            </a:pPr>
            <a:r>
              <a:rPr lang="sv-SE" dirty="0"/>
              <a:t>D: </a:t>
            </a:r>
            <a:r>
              <a:rPr lang="sv-SE" dirty="0" err="1"/>
              <a:t>Seminal</a:t>
            </a:r>
            <a:r>
              <a:rPr lang="sv-SE" dirty="0"/>
              <a:t> vesikel </a:t>
            </a:r>
          </a:p>
          <a:p>
            <a:pPr marL="0" indent="0">
              <a:buNone/>
            </a:pPr>
            <a:r>
              <a:rPr lang="sv-SE" dirty="0"/>
              <a:t>E: Urinledare </a:t>
            </a:r>
          </a:p>
          <a:p>
            <a:pPr marL="0" indent="0">
              <a:buNone/>
            </a:pPr>
            <a:r>
              <a:rPr lang="sv-SE" dirty="0"/>
              <a:t>F: Äggstockar </a:t>
            </a:r>
          </a:p>
          <a:p>
            <a:pPr marL="0" indent="0">
              <a:buNone/>
            </a:pPr>
            <a:r>
              <a:rPr lang="sv-SE" dirty="0"/>
              <a:t>G: Livmoder, Uterus </a:t>
            </a:r>
          </a:p>
          <a:p>
            <a:pPr marL="0" indent="0">
              <a:buNone/>
            </a:pPr>
            <a:r>
              <a:rPr lang="sv-SE" dirty="0"/>
              <a:t>H: Äggledare- </a:t>
            </a:r>
            <a:r>
              <a:rPr lang="sv-SE" dirty="0" err="1"/>
              <a:t>Müllerska</a:t>
            </a:r>
            <a:r>
              <a:rPr lang="sv-SE" dirty="0"/>
              <a:t> gången </a:t>
            </a:r>
          </a:p>
        </p:txBody>
      </p:sp>
    </p:spTree>
    <p:extLst>
      <p:ext uri="{BB962C8B-B14F-4D97-AF65-F5344CB8AC3E}">
        <p14:creationId xmlns:p14="http://schemas.microsoft.com/office/powerpoint/2010/main" val="414689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77500" lnSpcReduction="20000"/>
          </a:bodyPr>
          <a:lstStyle/>
          <a:p>
            <a:r>
              <a:rPr lang="sv-SE" b="1" dirty="0">
                <a:solidFill>
                  <a:schemeClr val="tx1">
                    <a:lumMod val="95000"/>
                    <a:lumOff val="5000"/>
                  </a:schemeClr>
                </a:solidFill>
              </a:rPr>
              <a:t>Fråga 25 </a:t>
            </a:r>
            <a:r>
              <a:rPr lang="sv-SE" b="1" dirty="0"/>
              <a:t>( 1 poäng) : </a:t>
            </a:r>
            <a:r>
              <a:rPr lang="sv-SE" dirty="0"/>
              <a:t>Nedan följer fyra påståenden (1 - 4). Vilka av dessa påståenden är korrekta? </a:t>
            </a:r>
          </a:p>
          <a:p>
            <a:r>
              <a:rPr lang="sv-SE" dirty="0"/>
              <a:t>1. </a:t>
            </a:r>
            <a:r>
              <a:rPr lang="sv-SE" dirty="0" err="1"/>
              <a:t>Truncus</a:t>
            </a:r>
            <a:r>
              <a:rPr lang="sv-SE" dirty="0"/>
              <a:t> </a:t>
            </a:r>
            <a:r>
              <a:rPr lang="sv-SE" dirty="0" err="1"/>
              <a:t>coelicaus</a:t>
            </a:r>
            <a:r>
              <a:rPr lang="sv-SE" dirty="0"/>
              <a:t> delar sig i 3 huvudkärl: A. </a:t>
            </a:r>
            <a:r>
              <a:rPr lang="sv-SE" dirty="0" err="1"/>
              <a:t>gastrica</a:t>
            </a:r>
            <a:r>
              <a:rPr lang="sv-SE" dirty="0"/>
              <a:t> sinistra, A. </a:t>
            </a:r>
            <a:r>
              <a:rPr lang="sv-SE" dirty="0" err="1"/>
              <a:t>lienalis</a:t>
            </a:r>
            <a:r>
              <a:rPr lang="sv-SE" dirty="0"/>
              <a:t>/</a:t>
            </a:r>
            <a:r>
              <a:rPr lang="sv-SE" dirty="0" err="1"/>
              <a:t>splenica</a:t>
            </a:r>
            <a:r>
              <a:rPr lang="sv-SE" dirty="0"/>
              <a:t> och A. </a:t>
            </a:r>
            <a:r>
              <a:rPr lang="sv-SE" dirty="0" err="1"/>
              <a:t>hepatica</a:t>
            </a:r>
            <a:r>
              <a:rPr lang="sv-SE" dirty="0"/>
              <a:t> </a:t>
            </a:r>
            <a:r>
              <a:rPr lang="sv-SE" dirty="0" err="1"/>
              <a:t>communis</a:t>
            </a:r>
            <a:r>
              <a:rPr lang="sv-SE" dirty="0"/>
              <a:t>. </a:t>
            </a:r>
          </a:p>
          <a:p>
            <a:r>
              <a:rPr lang="sv-SE" dirty="0"/>
              <a:t>2. </a:t>
            </a:r>
            <a:r>
              <a:rPr lang="sv-SE" dirty="0" err="1"/>
              <a:t>Truncus</a:t>
            </a:r>
            <a:r>
              <a:rPr lang="sv-SE" dirty="0"/>
              <a:t> </a:t>
            </a:r>
            <a:r>
              <a:rPr lang="sv-SE" dirty="0" err="1"/>
              <a:t>coeliacus</a:t>
            </a:r>
            <a:r>
              <a:rPr lang="sv-SE" dirty="0"/>
              <a:t> försörjer delar av pankreas och duodenum med syresatt blod. </a:t>
            </a:r>
          </a:p>
          <a:p>
            <a:r>
              <a:rPr lang="sv-SE" dirty="0"/>
              <a:t>3. A. </a:t>
            </a:r>
            <a:r>
              <a:rPr lang="sv-SE" dirty="0" err="1"/>
              <a:t>gastrica</a:t>
            </a:r>
            <a:r>
              <a:rPr lang="sv-SE" dirty="0"/>
              <a:t> </a:t>
            </a:r>
            <a:r>
              <a:rPr lang="sv-SE" dirty="0" err="1"/>
              <a:t>dextra</a:t>
            </a:r>
            <a:r>
              <a:rPr lang="sv-SE" dirty="0"/>
              <a:t> avgår från A. </a:t>
            </a:r>
            <a:r>
              <a:rPr lang="sv-SE" dirty="0" err="1"/>
              <a:t>gastroduodenalis</a:t>
            </a:r>
            <a:r>
              <a:rPr lang="sv-SE" dirty="0"/>
              <a:t>. </a:t>
            </a:r>
          </a:p>
          <a:p>
            <a:r>
              <a:rPr lang="sv-SE" dirty="0"/>
              <a:t>4. A. </a:t>
            </a:r>
            <a:r>
              <a:rPr lang="sv-SE" dirty="0" err="1"/>
              <a:t>gastroomentalis</a:t>
            </a:r>
            <a:r>
              <a:rPr lang="sv-SE" dirty="0"/>
              <a:t> (</a:t>
            </a:r>
            <a:r>
              <a:rPr lang="sv-SE" dirty="0" err="1"/>
              <a:t>gastroepiploica</a:t>
            </a:r>
            <a:r>
              <a:rPr lang="sv-SE" dirty="0"/>
              <a:t>) sinister avgår från A. </a:t>
            </a:r>
            <a:r>
              <a:rPr lang="sv-SE" dirty="0" err="1"/>
              <a:t>lienalis</a:t>
            </a:r>
            <a:r>
              <a:rPr lang="sv-SE" dirty="0"/>
              <a:t>. </a:t>
            </a:r>
          </a:p>
          <a:p>
            <a:endParaRPr lang="sv-SE" dirty="0"/>
          </a:p>
          <a:p>
            <a:r>
              <a:rPr lang="sv-SE" dirty="0"/>
              <a:t>a) Enbart påstående 1 och 4 är korrekta. </a:t>
            </a:r>
          </a:p>
          <a:p>
            <a:r>
              <a:rPr lang="sv-SE" dirty="0"/>
              <a:t>b) Enbart påstående 1, 2 och 3 är korrekta. </a:t>
            </a:r>
          </a:p>
          <a:p>
            <a:r>
              <a:rPr lang="sv-SE" dirty="0"/>
              <a:t>c) Enbart påstående 1, 2 och 4 är korrekta. </a:t>
            </a:r>
          </a:p>
          <a:p>
            <a:r>
              <a:rPr lang="sv-SE" dirty="0"/>
              <a:t>d) Enbart påstående 2, 3 och 4 är korrekta. </a:t>
            </a:r>
          </a:p>
          <a:p>
            <a:endParaRPr lang="sv-SE" dirty="0"/>
          </a:p>
        </p:txBody>
      </p:sp>
    </p:spTree>
    <p:extLst>
      <p:ext uri="{BB962C8B-B14F-4D97-AF65-F5344CB8AC3E}">
        <p14:creationId xmlns:p14="http://schemas.microsoft.com/office/powerpoint/2010/main" val="1482609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 </a:t>
            </a:r>
          </a:p>
          <a:p>
            <a:pPr marL="457200" lvl="1" indent="0">
              <a:buNone/>
            </a:pPr>
            <a:r>
              <a:rPr lang="sv-SE" dirty="0"/>
              <a:t>3. är fel, A. </a:t>
            </a:r>
            <a:r>
              <a:rPr lang="sv-SE" dirty="0" err="1"/>
              <a:t>gastrica</a:t>
            </a:r>
            <a:r>
              <a:rPr lang="sv-SE" dirty="0"/>
              <a:t> </a:t>
            </a:r>
            <a:r>
              <a:rPr lang="sv-SE" dirty="0" err="1"/>
              <a:t>dextra</a:t>
            </a:r>
            <a:r>
              <a:rPr lang="sv-SE" dirty="0"/>
              <a:t> </a:t>
            </a:r>
          </a:p>
          <a:p>
            <a:pPr marL="457200" lvl="1" indent="0">
              <a:buNone/>
            </a:pPr>
            <a:r>
              <a:rPr lang="sv-SE" dirty="0"/>
              <a:t>avgår INTE från </a:t>
            </a:r>
          </a:p>
          <a:p>
            <a:pPr marL="457200" lvl="1" indent="0">
              <a:buNone/>
            </a:pPr>
            <a:r>
              <a:rPr lang="sv-SE" dirty="0"/>
              <a:t>A. </a:t>
            </a:r>
            <a:r>
              <a:rPr lang="sv-SE" dirty="0" err="1"/>
              <a:t>gastroduodenalis</a:t>
            </a:r>
            <a:endParaRPr lang="sv-SE" dirty="0"/>
          </a:p>
          <a:p>
            <a:pPr marL="457200" lvl="1" indent="0">
              <a:buNone/>
            </a:pPr>
            <a:r>
              <a:rPr lang="sv-SE" dirty="0"/>
              <a:t>Utan från A. </a:t>
            </a:r>
            <a:r>
              <a:rPr lang="sv-SE" dirty="0" err="1"/>
              <a:t>hepatica</a:t>
            </a:r>
            <a:r>
              <a:rPr lang="sv-SE" dirty="0"/>
              <a:t> </a:t>
            </a:r>
            <a:r>
              <a:rPr lang="sv-SE" dirty="0" err="1"/>
              <a:t>communis</a:t>
            </a:r>
            <a:endParaRPr lang="sv-SE" dirty="0"/>
          </a:p>
          <a:p>
            <a:endParaRPr lang="sv-SE" dirty="0"/>
          </a:p>
          <a:p>
            <a:pPr marL="0" indent="0">
              <a:buNone/>
            </a:pPr>
            <a:endParaRPr lang="sv-SE" dirty="0"/>
          </a:p>
        </p:txBody>
      </p:sp>
      <p:pic>
        <p:nvPicPr>
          <p:cNvPr id="3074" name="Picture 2" descr="Bildresultat fÃ¶r Truncus coeliacus">
            <a:extLst>
              <a:ext uri="{FF2B5EF4-FFF2-40B4-BE49-F238E27FC236}">
                <a16:creationId xmlns:a16="http://schemas.microsoft.com/office/drawing/2014/main" id="{8A101E61-08B8-40E7-9AA0-6BD52D5C6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0915" y="1997787"/>
            <a:ext cx="5753088" cy="449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9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dirty="0"/>
              <a:t>Svar: </a:t>
            </a:r>
          </a:p>
          <a:p>
            <a:r>
              <a:rPr lang="sv-SE" dirty="0"/>
              <a:t>A: </a:t>
            </a:r>
            <a:r>
              <a:rPr lang="sv-SE" b="1" dirty="0" err="1"/>
              <a:t>Vesica</a:t>
            </a:r>
            <a:r>
              <a:rPr lang="sv-SE" b="1" dirty="0"/>
              <a:t> urinaria </a:t>
            </a:r>
            <a:r>
              <a:rPr lang="sv-SE" dirty="0"/>
              <a:t>(corpus </a:t>
            </a:r>
            <a:r>
              <a:rPr lang="sv-SE" dirty="0" err="1"/>
              <a:t>vesicae</a:t>
            </a:r>
            <a:r>
              <a:rPr lang="sv-SE" dirty="0"/>
              <a:t>), urinblåsa </a:t>
            </a:r>
          </a:p>
          <a:p>
            <a:r>
              <a:rPr lang="sv-SE" dirty="0"/>
              <a:t>B: </a:t>
            </a:r>
            <a:r>
              <a:rPr lang="sv-SE" dirty="0" err="1"/>
              <a:t>Rectum</a:t>
            </a:r>
            <a:r>
              <a:rPr lang="sv-SE" dirty="0"/>
              <a:t>, ändtarm </a:t>
            </a:r>
          </a:p>
          <a:p>
            <a:r>
              <a:rPr lang="sv-SE" dirty="0"/>
              <a:t>C: </a:t>
            </a:r>
            <a:r>
              <a:rPr lang="sv-SE" dirty="0" err="1"/>
              <a:t>Glandula</a:t>
            </a:r>
            <a:r>
              <a:rPr lang="sv-SE" dirty="0"/>
              <a:t> </a:t>
            </a:r>
            <a:r>
              <a:rPr lang="sv-SE" dirty="0" err="1"/>
              <a:t>vesiculosa</a:t>
            </a:r>
            <a:r>
              <a:rPr lang="sv-SE" dirty="0"/>
              <a:t>/</a:t>
            </a:r>
            <a:r>
              <a:rPr lang="sv-SE" b="1" dirty="0" err="1"/>
              <a:t>vesicula</a:t>
            </a:r>
            <a:r>
              <a:rPr lang="sv-SE" b="1" dirty="0"/>
              <a:t> </a:t>
            </a:r>
            <a:r>
              <a:rPr lang="sv-SE" b="1" dirty="0" err="1"/>
              <a:t>seminalis</a:t>
            </a:r>
            <a:r>
              <a:rPr lang="sv-SE" dirty="0"/>
              <a:t>, sädesblåsa </a:t>
            </a:r>
          </a:p>
          <a:p>
            <a:r>
              <a:rPr lang="sv-SE" dirty="0"/>
              <a:t>D: Prostata, blåshalskörteln (prostata) </a:t>
            </a:r>
          </a:p>
          <a:p>
            <a:r>
              <a:rPr lang="sv-SE" dirty="0"/>
              <a:t>E: </a:t>
            </a:r>
            <a:r>
              <a:rPr lang="sv-SE" b="1" dirty="0" err="1"/>
              <a:t>Glandula</a:t>
            </a:r>
            <a:r>
              <a:rPr lang="sv-SE" b="1" dirty="0"/>
              <a:t> </a:t>
            </a:r>
            <a:r>
              <a:rPr lang="sv-SE" b="1" dirty="0" err="1"/>
              <a:t>bulbourethralis</a:t>
            </a:r>
            <a:r>
              <a:rPr lang="sv-SE" dirty="0"/>
              <a:t>, </a:t>
            </a:r>
            <a:r>
              <a:rPr lang="sv-SE" dirty="0" err="1"/>
              <a:t>Cowpers</a:t>
            </a:r>
            <a:r>
              <a:rPr lang="sv-SE" dirty="0"/>
              <a:t> körtlar </a:t>
            </a:r>
          </a:p>
          <a:p>
            <a:r>
              <a:rPr lang="sv-SE" dirty="0"/>
              <a:t>F: </a:t>
            </a:r>
            <a:r>
              <a:rPr lang="sv-SE" dirty="0" err="1"/>
              <a:t>Scrotum</a:t>
            </a:r>
            <a:r>
              <a:rPr lang="sv-SE" dirty="0"/>
              <a:t>, pung </a:t>
            </a:r>
          </a:p>
          <a:p>
            <a:r>
              <a:rPr lang="sv-SE" dirty="0"/>
              <a:t>G: </a:t>
            </a:r>
            <a:r>
              <a:rPr lang="sv-SE" dirty="0" err="1"/>
              <a:t>Urethra</a:t>
            </a:r>
            <a:r>
              <a:rPr lang="sv-SE" dirty="0"/>
              <a:t> (</a:t>
            </a:r>
            <a:r>
              <a:rPr lang="sv-SE" dirty="0" err="1"/>
              <a:t>fossa</a:t>
            </a:r>
            <a:r>
              <a:rPr lang="sv-SE" dirty="0"/>
              <a:t> </a:t>
            </a:r>
            <a:r>
              <a:rPr lang="sv-SE" dirty="0" err="1"/>
              <a:t>navicularis</a:t>
            </a:r>
            <a:r>
              <a:rPr lang="sv-SE" dirty="0"/>
              <a:t>), urinröret </a:t>
            </a:r>
          </a:p>
          <a:p>
            <a:r>
              <a:rPr lang="sv-SE" dirty="0"/>
              <a:t>H: Glans penis, ollon </a:t>
            </a:r>
          </a:p>
          <a:p>
            <a:endParaRPr lang="sv-SE" dirty="0"/>
          </a:p>
        </p:txBody>
      </p:sp>
    </p:spTree>
    <p:extLst>
      <p:ext uri="{BB962C8B-B14F-4D97-AF65-F5344CB8AC3E}">
        <p14:creationId xmlns:p14="http://schemas.microsoft.com/office/powerpoint/2010/main" val="123973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27 c </a:t>
            </a:r>
            <a:r>
              <a:rPr lang="sv-SE" b="1" dirty="0"/>
              <a:t>(2 poäng) : </a:t>
            </a:r>
            <a:r>
              <a:rPr lang="sv-SE" dirty="0"/>
              <a:t>Redogör för den anatomiska uppbyggnaden, inklusive blodförsörjningen till och från hypofysen? </a:t>
            </a:r>
          </a:p>
          <a:p>
            <a:endParaRPr lang="sv-SE" dirty="0"/>
          </a:p>
        </p:txBody>
      </p:sp>
    </p:spTree>
    <p:extLst>
      <p:ext uri="{BB962C8B-B14F-4D97-AF65-F5344CB8AC3E}">
        <p14:creationId xmlns:p14="http://schemas.microsoft.com/office/powerpoint/2010/main" val="702543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I </a:t>
            </a:r>
            <a:r>
              <a:rPr lang="sv-SE" dirty="0" err="1"/>
              <a:t>hypothalamus</a:t>
            </a:r>
            <a:r>
              <a:rPr lang="sv-SE" dirty="0"/>
              <a:t> samlas nervänder med förmåga att frisätta peptidhormoner som styr </a:t>
            </a:r>
            <a:r>
              <a:rPr lang="sv-SE" b="1" dirty="0" err="1"/>
              <a:t>adenohypofysens</a:t>
            </a:r>
            <a:r>
              <a:rPr lang="sv-SE" dirty="0"/>
              <a:t> celler (framloben) till produktion och frisättning av </a:t>
            </a:r>
            <a:r>
              <a:rPr lang="sv-SE" b="1" dirty="0"/>
              <a:t>endokrina peptid hormoner</a:t>
            </a:r>
            <a:r>
              <a:rPr lang="sv-SE" dirty="0"/>
              <a:t>. Frisättningen från </a:t>
            </a:r>
            <a:r>
              <a:rPr lang="sv-SE" dirty="0" err="1"/>
              <a:t>hypothalamus</a:t>
            </a:r>
            <a:r>
              <a:rPr lang="sv-SE" dirty="0"/>
              <a:t> nervänder sker till kapillära kärl som tillhör ett </a:t>
            </a:r>
            <a:r>
              <a:rPr lang="sv-SE" b="1" dirty="0" err="1"/>
              <a:t>portalt</a:t>
            </a:r>
            <a:r>
              <a:rPr lang="sv-SE" b="1" dirty="0"/>
              <a:t> blodkretslopp</a:t>
            </a:r>
            <a:r>
              <a:rPr lang="sv-SE" dirty="0"/>
              <a:t> dvs att det samlar sig i större kärl i hypofysstjälken (som för övrigt innehåller </a:t>
            </a:r>
            <a:r>
              <a:rPr lang="sv-SE" dirty="0" err="1"/>
              <a:t>axoner</a:t>
            </a:r>
            <a:r>
              <a:rPr lang="sv-SE" dirty="0"/>
              <a:t> från de nervceller som har deras </a:t>
            </a:r>
            <a:r>
              <a:rPr lang="sv-SE" dirty="0" err="1"/>
              <a:t>nervändar</a:t>
            </a:r>
            <a:r>
              <a:rPr lang="sv-SE" dirty="0"/>
              <a:t> i </a:t>
            </a:r>
            <a:r>
              <a:rPr lang="sv-SE" dirty="0" err="1"/>
              <a:t>neurohypofysen</a:t>
            </a:r>
            <a:r>
              <a:rPr lang="sv-SE" dirty="0"/>
              <a:t> = bakloben) som sedan ingen delar sig i kapillära kärl i hypofysen. Där når </a:t>
            </a:r>
            <a:r>
              <a:rPr lang="sv-SE" dirty="0" err="1"/>
              <a:t>hypothalamushormonerna</a:t>
            </a:r>
            <a:r>
              <a:rPr lang="sv-SE" dirty="0"/>
              <a:t> sina receptorer (i huvudsak G-protein kopplade receptorer) och till dessa kapillärer frisätts hypofyshormonerna för sedan att nå det systemiska kretsloppet. </a:t>
            </a:r>
          </a:p>
          <a:p>
            <a:endParaRPr lang="sv-SE" dirty="0"/>
          </a:p>
        </p:txBody>
      </p:sp>
    </p:spTree>
    <p:extLst>
      <p:ext uri="{BB962C8B-B14F-4D97-AF65-F5344CB8AC3E}">
        <p14:creationId xmlns:p14="http://schemas.microsoft.com/office/powerpoint/2010/main" val="1589589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13 </a:t>
            </a:r>
            <a:r>
              <a:rPr lang="sv-SE" b="1" dirty="0"/>
              <a:t>(3 poäng) : </a:t>
            </a:r>
            <a:r>
              <a:rPr lang="sv-SE" dirty="0"/>
              <a:t>Sonden (dvs slangen) har förts in och ner till nedre delen av magsäcken. Rita på bild en sondens förlopp och läge . Benämn utöver det minst 6 anatomiska strukturer i ventrikeln . </a:t>
            </a:r>
          </a:p>
          <a:p>
            <a:endParaRPr lang="sv-SE" dirty="0"/>
          </a:p>
        </p:txBody>
      </p:sp>
    </p:spTree>
    <p:extLst>
      <p:ext uri="{BB962C8B-B14F-4D97-AF65-F5344CB8AC3E}">
        <p14:creationId xmlns:p14="http://schemas.microsoft.com/office/powerpoint/2010/main" val="150209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9381" y="365125"/>
            <a:ext cx="8739369" cy="6461760"/>
          </a:xfrm>
        </p:spPr>
      </p:pic>
    </p:spTree>
    <p:extLst>
      <p:ext uri="{BB962C8B-B14F-4D97-AF65-F5344CB8AC3E}">
        <p14:creationId xmlns:p14="http://schemas.microsoft.com/office/powerpoint/2010/main" val="2075000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Vilka är de epiteltyper som passeras av sonden under sin väg från munhålan till nedre delen av magsäcken? </a:t>
            </a:r>
          </a:p>
          <a:p>
            <a:endParaRPr lang="sv-SE" dirty="0"/>
          </a:p>
        </p:txBody>
      </p:sp>
    </p:spTree>
    <p:extLst>
      <p:ext uri="{BB962C8B-B14F-4D97-AF65-F5344CB8AC3E}">
        <p14:creationId xmlns:p14="http://schemas.microsoft.com/office/powerpoint/2010/main" val="1540207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dirty="0"/>
              <a:t>I munhålan och esofagus finns </a:t>
            </a:r>
            <a:r>
              <a:rPr lang="sv-SE" b="1" dirty="0" err="1"/>
              <a:t>okeratiniserat</a:t>
            </a:r>
            <a:r>
              <a:rPr lang="sv-SE" b="1" dirty="0"/>
              <a:t> </a:t>
            </a:r>
            <a:r>
              <a:rPr lang="sv-SE" b="1" dirty="0" err="1"/>
              <a:t>flerskiktat</a:t>
            </a:r>
            <a:r>
              <a:rPr lang="sv-SE" b="1" dirty="0"/>
              <a:t> skivepitel</a:t>
            </a:r>
            <a:r>
              <a:rPr lang="sv-SE" dirty="0"/>
              <a:t>. </a:t>
            </a:r>
          </a:p>
          <a:p>
            <a:r>
              <a:rPr lang="sv-SE" dirty="0"/>
              <a:t>I magsäcken kommer man att passera magsäcksslemhinnan i </a:t>
            </a:r>
            <a:r>
              <a:rPr lang="sv-SE" dirty="0" err="1"/>
              <a:t>cardia</a:t>
            </a:r>
            <a:r>
              <a:rPr lang="sv-SE" dirty="0"/>
              <a:t>, </a:t>
            </a:r>
            <a:r>
              <a:rPr lang="sv-SE" dirty="0" err="1"/>
              <a:t>fundus</a:t>
            </a:r>
            <a:r>
              <a:rPr lang="sv-SE" dirty="0"/>
              <a:t> , corpus och </a:t>
            </a:r>
            <a:r>
              <a:rPr lang="sv-SE" dirty="0" err="1"/>
              <a:t>antrum</a:t>
            </a:r>
            <a:r>
              <a:rPr lang="sv-SE" dirty="0"/>
              <a:t> som ytterst består av </a:t>
            </a:r>
            <a:r>
              <a:rPr lang="sv-SE" b="1" dirty="0" err="1"/>
              <a:t>enkelskiktat</a:t>
            </a:r>
            <a:r>
              <a:rPr lang="sv-SE" b="1" dirty="0"/>
              <a:t> cylindriskt körtelepitel</a:t>
            </a:r>
            <a:r>
              <a:rPr lang="sv-SE" dirty="0"/>
              <a:t>. De cylindriska cellerna på ytan utgörs av </a:t>
            </a:r>
            <a:r>
              <a:rPr lang="sv-SE" dirty="0" err="1"/>
              <a:t>mukösa</a:t>
            </a:r>
            <a:r>
              <a:rPr lang="sv-SE" dirty="0"/>
              <a:t> celler. </a:t>
            </a:r>
          </a:p>
          <a:p>
            <a:endParaRPr lang="sv-SE" dirty="0"/>
          </a:p>
        </p:txBody>
      </p:sp>
    </p:spTree>
    <p:extLst>
      <p:ext uri="{BB962C8B-B14F-4D97-AF65-F5344CB8AC3E}">
        <p14:creationId xmlns:p14="http://schemas.microsoft.com/office/powerpoint/2010/main" val="502311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Om man vill utreda en påverkad leverfunktion kan ett led vara en så kallad leverbiopsi där man med en nål hämtar ut en liten mängd vävnad för mikroskopisk undersökning. </a:t>
            </a:r>
            <a:endParaRPr lang="sv-SE" dirty="0"/>
          </a:p>
          <a:p>
            <a:r>
              <a:rPr lang="sv-SE" b="1" dirty="0">
                <a:solidFill>
                  <a:schemeClr val="tx1">
                    <a:lumMod val="95000"/>
                    <a:lumOff val="5000"/>
                  </a:schemeClr>
                </a:solidFill>
              </a:rPr>
              <a:t>Fråga 24 </a:t>
            </a:r>
            <a:r>
              <a:rPr lang="sv-SE" b="1" dirty="0"/>
              <a:t>(4 poäng): </a:t>
            </a:r>
            <a:r>
              <a:rPr lang="sv-SE" dirty="0"/>
              <a:t>Beskriv den mikroskopiska bilden av normal levervävnad. Rita gärna. </a:t>
            </a:r>
          </a:p>
          <a:p>
            <a:endParaRPr lang="sv-SE" dirty="0"/>
          </a:p>
        </p:txBody>
      </p:sp>
    </p:spTree>
    <p:extLst>
      <p:ext uri="{BB962C8B-B14F-4D97-AF65-F5344CB8AC3E}">
        <p14:creationId xmlns:p14="http://schemas.microsoft.com/office/powerpoint/2010/main" val="169029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dirty="0"/>
              <a:t>Leverns enheter heter </a:t>
            </a:r>
            <a:r>
              <a:rPr lang="sv-SE" b="1" dirty="0"/>
              <a:t>lob</a:t>
            </a:r>
            <a:r>
              <a:rPr lang="sv-SE" dirty="0"/>
              <a:t> med </a:t>
            </a:r>
            <a:r>
              <a:rPr lang="sv-SE" b="1" dirty="0"/>
              <a:t>centralvenen</a:t>
            </a:r>
            <a:r>
              <a:rPr lang="sv-SE" dirty="0"/>
              <a:t> i centrum och </a:t>
            </a:r>
            <a:r>
              <a:rPr lang="sv-SE" b="1" dirty="0"/>
              <a:t>porta triaden</a:t>
            </a:r>
            <a:r>
              <a:rPr lang="sv-SE" dirty="0"/>
              <a:t> (dvs portal ven, lever artär och gallgången med sitt tydliga kubiskt epitel) i vart och ett av de hörn som bildar loben.</a:t>
            </a:r>
          </a:p>
          <a:p>
            <a:pPr marL="0" indent="0">
              <a:buNone/>
            </a:pPr>
            <a:r>
              <a:rPr lang="sv-SE" b="1" dirty="0" err="1"/>
              <a:t>Sinusoiderna</a:t>
            </a:r>
            <a:r>
              <a:rPr lang="sv-SE" dirty="0"/>
              <a:t>, som avgränsas av ett tunt </a:t>
            </a:r>
            <a:r>
              <a:rPr lang="sv-SE" b="1" dirty="0" err="1"/>
              <a:t>fenestrerat</a:t>
            </a:r>
            <a:r>
              <a:rPr lang="sv-SE" b="1" dirty="0"/>
              <a:t>(</a:t>
            </a:r>
            <a:r>
              <a:rPr lang="sv-SE" b="1" dirty="0" err="1"/>
              <a:t>fönstrat</a:t>
            </a:r>
            <a:r>
              <a:rPr lang="sv-SE" b="1" dirty="0"/>
              <a:t>)</a:t>
            </a:r>
            <a:r>
              <a:rPr lang="sv-SE" dirty="0"/>
              <a:t> endotel, rinner mellan raderna av </a:t>
            </a:r>
            <a:r>
              <a:rPr lang="sv-SE" dirty="0" err="1"/>
              <a:t>polyhedriska</a:t>
            </a:r>
            <a:r>
              <a:rPr lang="sv-SE" dirty="0"/>
              <a:t> </a:t>
            </a:r>
            <a:r>
              <a:rPr lang="sv-SE" dirty="0" err="1"/>
              <a:t>hepatocyter</a:t>
            </a:r>
            <a:r>
              <a:rPr lang="sv-SE" dirty="0"/>
              <a:t> från vilka de separeras av </a:t>
            </a:r>
            <a:r>
              <a:rPr lang="sv-SE" dirty="0" err="1"/>
              <a:t>Disses</a:t>
            </a:r>
            <a:r>
              <a:rPr lang="sv-SE" dirty="0"/>
              <a:t> spalt, där leverns makrofager/</a:t>
            </a:r>
            <a:r>
              <a:rPr lang="sv-SE" dirty="0" err="1"/>
              <a:t>Kupffer</a:t>
            </a:r>
            <a:r>
              <a:rPr lang="sv-SE" dirty="0"/>
              <a:t> celler är belägna. </a:t>
            </a:r>
          </a:p>
          <a:p>
            <a:endParaRPr lang="sv-SE" dirty="0"/>
          </a:p>
        </p:txBody>
      </p:sp>
    </p:spTree>
    <p:extLst>
      <p:ext uri="{BB962C8B-B14F-4D97-AF65-F5344CB8AC3E}">
        <p14:creationId xmlns:p14="http://schemas.microsoft.com/office/powerpoint/2010/main" val="1951408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solidFill>
                  <a:schemeClr val="tx1">
                    <a:lumMod val="95000"/>
                    <a:lumOff val="5000"/>
                  </a:schemeClr>
                </a:solidFill>
              </a:rPr>
              <a:t>Fråga 21 </a:t>
            </a:r>
            <a:r>
              <a:rPr lang="sv-SE" b="1" dirty="0"/>
              <a:t>(2 poäng ) : </a:t>
            </a:r>
            <a:endParaRPr lang="sv-SE" dirty="0"/>
          </a:p>
          <a:p>
            <a:r>
              <a:rPr lang="sv-SE" dirty="0"/>
              <a:t>Bakterier kan via slidan komma ut i fri bukhåla. Ange vilka anatomiska strukturer bakterierna passerar. </a:t>
            </a:r>
          </a:p>
          <a:p>
            <a:endParaRPr lang="sv-SE" dirty="0"/>
          </a:p>
        </p:txBody>
      </p:sp>
    </p:spTree>
    <p:extLst>
      <p:ext uri="{BB962C8B-B14F-4D97-AF65-F5344CB8AC3E}">
        <p14:creationId xmlns:p14="http://schemas.microsoft.com/office/powerpoint/2010/main" val="96021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Parietala </a:t>
            </a:r>
            <a:r>
              <a:rPr lang="sv-SE" dirty="0" err="1"/>
              <a:t>peritoneum</a:t>
            </a:r>
            <a:r>
              <a:rPr lang="sv-SE" dirty="0"/>
              <a:t> kläder insidan av bukhålan och övergår i </a:t>
            </a:r>
            <a:r>
              <a:rPr lang="sv-SE" dirty="0" err="1"/>
              <a:t>viscerala</a:t>
            </a:r>
            <a:r>
              <a:rPr lang="sv-SE" dirty="0"/>
              <a:t> </a:t>
            </a:r>
            <a:r>
              <a:rPr lang="sv-SE" dirty="0" err="1"/>
              <a:t>peritoneum</a:t>
            </a:r>
            <a:r>
              <a:rPr lang="sv-SE" dirty="0"/>
              <a:t> som kläder </a:t>
            </a:r>
            <a:r>
              <a:rPr lang="sv-SE" dirty="0" err="1"/>
              <a:t>bukorgananes</a:t>
            </a:r>
            <a:r>
              <a:rPr lang="sv-SE" dirty="0"/>
              <a:t> utsida. Dock är det så att </a:t>
            </a:r>
            <a:r>
              <a:rPr lang="sv-SE" b="1" dirty="0"/>
              <a:t>tuban vid </a:t>
            </a:r>
            <a:r>
              <a:rPr lang="sv-SE" b="1" dirty="0" err="1"/>
              <a:t>fimbrietratten</a:t>
            </a:r>
            <a:r>
              <a:rPr lang="sv-SE" b="1" dirty="0"/>
              <a:t> mynnar i fri bukhåla </a:t>
            </a:r>
            <a:r>
              <a:rPr lang="sv-SE" dirty="0"/>
              <a:t>där ovarierna finns. Bakterierna tar vägen, vagina, cervix - uteruskavitet, tuba ut i fri bukhåla via </a:t>
            </a:r>
            <a:r>
              <a:rPr lang="sv-SE" b="1" dirty="0" err="1"/>
              <a:t>fimbrietratten</a:t>
            </a:r>
            <a:r>
              <a:rPr lang="sv-SE" dirty="0"/>
              <a:t>. </a:t>
            </a:r>
          </a:p>
          <a:p>
            <a:endParaRPr lang="sv-SE" dirty="0"/>
          </a:p>
        </p:txBody>
      </p:sp>
    </p:spTree>
    <p:extLst>
      <p:ext uri="{BB962C8B-B14F-4D97-AF65-F5344CB8AC3E}">
        <p14:creationId xmlns:p14="http://schemas.microsoft.com/office/powerpoint/2010/main" val="82060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i="1" dirty="0"/>
              <a:t>En liten kapsel med kamera kan sväljas för att fraktas genom </a:t>
            </a:r>
            <a:r>
              <a:rPr lang="sv-SE" i="1" dirty="0" err="1"/>
              <a:t>mag</a:t>
            </a:r>
            <a:r>
              <a:rPr lang="sv-SE" i="1" dirty="0"/>
              <a:t> - och tarmkanalen. Låt oss säga att man skulle kunna filma hela vägen från munhålan till ändtarmens öppning. </a:t>
            </a:r>
            <a:r>
              <a:rPr lang="sv-SE" b="1" i="1" dirty="0"/>
              <a:t>Slemhinnan och dess epitel </a:t>
            </a:r>
            <a:r>
              <a:rPr lang="sv-SE" i="1" dirty="0"/>
              <a:t>ändrar utseende beroende på var i kanalen vi tittar. </a:t>
            </a:r>
            <a:endParaRPr lang="sv-SE" dirty="0"/>
          </a:p>
          <a:p>
            <a:r>
              <a:rPr lang="sv-SE" b="1" dirty="0">
                <a:solidFill>
                  <a:schemeClr val="tx1">
                    <a:lumMod val="95000"/>
                    <a:lumOff val="5000"/>
                  </a:schemeClr>
                </a:solidFill>
              </a:rPr>
              <a:t>Fråga 14 (6 poäng) : </a:t>
            </a:r>
            <a:endParaRPr lang="sv-SE" dirty="0">
              <a:solidFill>
                <a:schemeClr val="tx1">
                  <a:lumMod val="95000"/>
                  <a:lumOff val="5000"/>
                </a:schemeClr>
              </a:solidFill>
            </a:endParaRPr>
          </a:p>
          <a:p>
            <a:r>
              <a:rPr lang="sv-SE" dirty="0"/>
              <a:t>Beskriv </a:t>
            </a:r>
            <a:r>
              <a:rPr lang="sv-SE" b="1" dirty="0"/>
              <a:t>fyra</a:t>
            </a:r>
            <a:r>
              <a:rPr lang="sv-SE" dirty="0"/>
              <a:t> lokalisationer på kapselns väg där man tydligt ser hur slemhinnan med dess epitel ändrar utseende beroende på funktion. Beskriv typiska histologiska karaktäristika för varje vald lokalisation. </a:t>
            </a:r>
          </a:p>
          <a:p>
            <a:endParaRPr lang="sv-SE" dirty="0"/>
          </a:p>
        </p:txBody>
      </p:sp>
    </p:spTree>
    <p:extLst>
      <p:ext uri="{BB962C8B-B14F-4D97-AF65-F5344CB8AC3E}">
        <p14:creationId xmlns:p14="http://schemas.microsoft.com/office/powerpoint/2010/main" val="1377768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266700" y="565784"/>
            <a:ext cx="5646420" cy="5835015"/>
          </a:xfrm>
        </p:spPr>
        <p:txBody>
          <a:bodyPr>
            <a:normAutofit/>
          </a:bodyPr>
          <a:lstStyle/>
          <a:p>
            <a:r>
              <a:rPr lang="sv-SE" b="1" dirty="0">
                <a:solidFill>
                  <a:schemeClr val="tx1">
                    <a:lumMod val="95000"/>
                    <a:lumOff val="5000"/>
                  </a:schemeClr>
                </a:solidFill>
              </a:rPr>
              <a:t>Fråga 31 </a:t>
            </a:r>
            <a:r>
              <a:rPr lang="sv-SE" b="1" dirty="0"/>
              <a:t>(1 poäng ) : </a:t>
            </a:r>
            <a:r>
              <a:rPr lang="sv-SE" dirty="0"/>
              <a:t>Bilden visar en del av tunntarmen. Vad i preparatet gör att man med största sannolikhet kan utesluta att detta är en del av kolon? </a:t>
            </a:r>
          </a:p>
          <a:p>
            <a:r>
              <a:rPr lang="sv-SE" dirty="0"/>
              <a:t>Alternativ: </a:t>
            </a:r>
          </a:p>
          <a:p>
            <a:r>
              <a:rPr lang="sv-SE" dirty="0"/>
              <a:t>a. Lågt antal bägarceller </a:t>
            </a:r>
          </a:p>
          <a:p>
            <a:r>
              <a:rPr lang="sv-SE" dirty="0"/>
              <a:t>b. Förekomst av </a:t>
            </a:r>
            <a:r>
              <a:rPr lang="sv-SE" dirty="0" err="1"/>
              <a:t>villi</a:t>
            </a:r>
            <a:r>
              <a:rPr lang="sv-SE" dirty="0"/>
              <a:t> </a:t>
            </a:r>
          </a:p>
          <a:p>
            <a:r>
              <a:rPr lang="sv-SE" dirty="0"/>
              <a:t>c. Frånvaro av </a:t>
            </a:r>
            <a:r>
              <a:rPr lang="sv-SE" dirty="0" err="1"/>
              <a:t>submukösa</a:t>
            </a:r>
            <a:r>
              <a:rPr lang="sv-SE" dirty="0"/>
              <a:t> körtlar </a:t>
            </a:r>
          </a:p>
          <a:p>
            <a:r>
              <a:rPr lang="sv-SE" dirty="0"/>
              <a:t>d. Förekomst av kryptor </a:t>
            </a:r>
          </a:p>
          <a:p>
            <a:r>
              <a:rPr lang="sv-SE" dirty="0"/>
              <a:t>e. Förekomst av </a:t>
            </a:r>
            <a:r>
              <a:rPr lang="sv-SE" dirty="0" err="1"/>
              <a:t>tunica</a:t>
            </a:r>
            <a:r>
              <a:rPr lang="sv-SE" dirty="0"/>
              <a:t> </a:t>
            </a:r>
            <a:r>
              <a:rPr lang="sv-SE" dirty="0" err="1"/>
              <a:t>muscularis</a:t>
            </a:r>
            <a:r>
              <a:rPr lang="sv-SE" dirty="0"/>
              <a:t> </a:t>
            </a:r>
            <a:r>
              <a:rPr lang="sv-SE" dirty="0" err="1"/>
              <a:t>mucosae</a:t>
            </a:r>
            <a:r>
              <a:rPr lang="sv-SE" dirty="0"/>
              <a:t>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120" y="565784"/>
            <a:ext cx="5829300" cy="4737100"/>
          </a:xfrm>
          <a:prstGeom prst="rect">
            <a:avLst/>
          </a:prstGeom>
        </p:spPr>
      </p:pic>
    </p:spTree>
    <p:extLst>
      <p:ext uri="{BB962C8B-B14F-4D97-AF65-F5344CB8AC3E}">
        <p14:creationId xmlns:p14="http://schemas.microsoft.com/office/powerpoint/2010/main" val="2074464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 </a:t>
            </a:r>
            <a:r>
              <a:rPr lang="sv-SE" dirty="0" err="1"/>
              <a:t>Villi</a:t>
            </a:r>
            <a:r>
              <a:rPr lang="sv-SE" dirty="0"/>
              <a:t> finns inte i tjocktarmen  </a:t>
            </a:r>
          </a:p>
          <a:p>
            <a:endParaRPr lang="sv-SE" dirty="0"/>
          </a:p>
        </p:txBody>
      </p:sp>
    </p:spTree>
    <p:extLst>
      <p:ext uri="{BB962C8B-B14F-4D97-AF65-F5344CB8AC3E}">
        <p14:creationId xmlns:p14="http://schemas.microsoft.com/office/powerpoint/2010/main" val="1132279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lnSpcReduction="10000"/>
          </a:bodyPr>
          <a:lstStyle/>
          <a:p>
            <a:r>
              <a:rPr lang="sv-SE" b="1" dirty="0">
                <a:solidFill>
                  <a:schemeClr val="tx1">
                    <a:lumMod val="95000"/>
                    <a:lumOff val="5000"/>
                  </a:schemeClr>
                </a:solidFill>
              </a:rPr>
              <a:t>Fråga 32 </a:t>
            </a:r>
            <a:r>
              <a:rPr lang="sv-SE" b="1" dirty="0"/>
              <a:t>(1 poäng) : </a:t>
            </a:r>
            <a:r>
              <a:rPr lang="sv-SE" dirty="0"/>
              <a:t>En 7-årig flicka välter omkull med cykeln. Hon ramlar olyckligt med magen rakt framifrån mot cykelstyret, så att pankreas skadas genom att den kläms mellan styre och ryggrad. Till vilken del av pankreas är skadan mest sannolikt lokaliserad ? </a:t>
            </a:r>
          </a:p>
          <a:p>
            <a:r>
              <a:rPr lang="sv-SE" dirty="0"/>
              <a:t>Alternativ: </a:t>
            </a:r>
          </a:p>
          <a:p>
            <a:r>
              <a:rPr lang="sv-SE" dirty="0"/>
              <a:t>a) </a:t>
            </a:r>
            <a:r>
              <a:rPr lang="sv-SE" dirty="0" err="1"/>
              <a:t>Cauda</a:t>
            </a:r>
            <a:r>
              <a:rPr lang="sv-SE" dirty="0"/>
              <a:t> </a:t>
            </a:r>
            <a:r>
              <a:rPr lang="sv-SE" dirty="0" err="1"/>
              <a:t>pancreatis</a:t>
            </a:r>
            <a:r>
              <a:rPr lang="sv-SE" dirty="0"/>
              <a:t>, nära </a:t>
            </a:r>
            <a:r>
              <a:rPr lang="sv-SE" dirty="0" err="1"/>
              <a:t>mjälthilus</a:t>
            </a:r>
            <a:r>
              <a:rPr lang="sv-SE" dirty="0"/>
              <a:t> </a:t>
            </a:r>
          </a:p>
          <a:p>
            <a:r>
              <a:rPr lang="sv-SE" dirty="0"/>
              <a:t>b) Corpus </a:t>
            </a:r>
            <a:r>
              <a:rPr lang="sv-SE" dirty="0" err="1"/>
              <a:t>pancreatis</a:t>
            </a:r>
            <a:r>
              <a:rPr lang="sv-SE" dirty="0"/>
              <a:t> </a:t>
            </a:r>
          </a:p>
          <a:p>
            <a:r>
              <a:rPr lang="sv-SE" dirty="0"/>
              <a:t>c) </a:t>
            </a:r>
            <a:r>
              <a:rPr lang="sv-SE" dirty="0" err="1"/>
              <a:t>Processus</a:t>
            </a:r>
            <a:r>
              <a:rPr lang="sv-SE" dirty="0"/>
              <a:t> </a:t>
            </a:r>
            <a:r>
              <a:rPr lang="sv-SE" dirty="0" err="1"/>
              <a:t>uncinatus</a:t>
            </a:r>
            <a:r>
              <a:rPr lang="sv-SE" dirty="0"/>
              <a:t> </a:t>
            </a:r>
          </a:p>
          <a:p>
            <a:r>
              <a:rPr lang="sv-SE" dirty="0"/>
              <a:t>d) </a:t>
            </a:r>
            <a:r>
              <a:rPr lang="sv-SE" dirty="0" err="1"/>
              <a:t>Papilla</a:t>
            </a:r>
            <a:r>
              <a:rPr lang="sv-SE" dirty="0"/>
              <a:t> </a:t>
            </a:r>
            <a:r>
              <a:rPr lang="sv-SE" dirty="0" err="1"/>
              <a:t>duodeni</a:t>
            </a:r>
            <a:r>
              <a:rPr lang="sv-SE" dirty="0"/>
              <a:t> major </a:t>
            </a:r>
          </a:p>
          <a:p>
            <a:r>
              <a:rPr lang="sv-SE" dirty="0"/>
              <a:t>e) </a:t>
            </a:r>
            <a:r>
              <a:rPr lang="sv-SE" dirty="0" err="1"/>
              <a:t>Ductus</a:t>
            </a:r>
            <a:r>
              <a:rPr lang="sv-SE" dirty="0"/>
              <a:t> </a:t>
            </a:r>
            <a:r>
              <a:rPr lang="sv-SE" dirty="0" err="1"/>
              <a:t>pancreaticus</a:t>
            </a:r>
            <a:r>
              <a:rPr lang="sv-SE" dirty="0"/>
              <a:t> minor </a:t>
            </a:r>
          </a:p>
          <a:p>
            <a:endParaRPr lang="sv-SE" dirty="0"/>
          </a:p>
        </p:txBody>
      </p:sp>
    </p:spTree>
    <p:extLst>
      <p:ext uri="{BB962C8B-B14F-4D97-AF65-F5344CB8AC3E}">
        <p14:creationId xmlns:p14="http://schemas.microsoft.com/office/powerpoint/2010/main" val="913040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 corpus = kroppen, största delen i mitten av pankreas.</a:t>
            </a:r>
          </a:p>
          <a:p>
            <a:endParaRPr lang="sv-SE" dirty="0"/>
          </a:p>
        </p:txBody>
      </p:sp>
    </p:spTree>
    <p:extLst>
      <p:ext uri="{BB962C8B-B14F-4D97-AF65-F5344CB8AC3E}">
        <p14:creationId xmlns:p14="http://schemas.microsoft.com/office/powerpoint/2010/main" val="1700235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I vilken del av duodenum mynnar </a:t>
            </a:r>
            <a:r>
              <a:rPr lang="sv-SE" dirty="0" err="1"/>
              <a:t>ductus</a:t>
            </a:r>
            <a:r>
              <a:rPr lang="sv-SE" dirty="0"/>
              <a:t> </a:t>
            </a:r>
            <a:r>
              <a:rPr lang="sv-SE" dirty="0" err="1"/>
              <a:t>choledochus</a:t>
            </a:r>
            <a:r>
              <a:rPr lang="sv-SE" dirty="0"/>
              <a:t>? </a:t>
            </a:r>
          </a:p>
          <a:p>
            <a:r>
              <a:rPr lang="sv-SE" dirty="0"/>
              <a:t>Alternativ: </a:t>
            </a:r>
          </a:p>
          <a:p>
            <a:r>
              <a:rPr lang="sv-SE" dirty="0"/>
              <a:t>a) </a:t>
            </a:r>
            <a:r>
              <a:rPr lang="sv-SE" dirty="0" err="1"/>
              <a:t>Bulbus</a:t>
            </a:r>
            <a:r>
              <a:rPr lang="sv-SE" dirty="0"/>
              <a:t> </a:t>
            </a:r>
          </a:p>
          <a:p>
            <a:r>
              <a:rPr lang="sv-SE" dirty="0"/>
              <a:t>b) Pars </a:t>
            </a:r>
            <a:r>
              <a:rPr lang="sv-SE" dirty="0" err="1"/>
              <a:t>superior</a:t>
            </a:r>
            <a:r>
              <a:rPr lang="sv-SE" dirty="0"/>
              <a:t> </a:t>
            </a:r>
          </a:p>
          <a:p>
            <a:r>
              <a:rPr lang="sv-SE" dirty="0"/>
              <a:t>c) Pars descendens </a:t>
            </a:r>
          </a:p>
          <a:p>
            <a:r>
              <a:rPr lang="sv-SE" dirty="0"/>
              <a:t>d) Pars </a:t>
            </a:r>
            <a:r>
              <a:rPr lang="sv-SE" dirty="0" err="1"/>
              <a:t>transversalis</a:t>
            </a:r>
            <a:r>
              <a:rPr lang="sv-SE" dirty="0"/>
              <a:t> </a:t>
            </a:r>
          </a:p>
          <a:p>
            <a:r>
              <a:rPr lang="sv-SE" dirty="0"/>
              <a:t>e) Pars </a:t>
            </a:r>
            <a:r>
              <a:rPr lang="sv-SE" dirty="0" err="1"/>
              <a:t>ascendens</a:t>
            </a:r>
            <a:r>
              <a:rPr lang="sv-SE" dirty="0"/>
              <a:t> </a:t>
            </a:r>
          </a:p>
          <a:p>
            <a:endParaRPr lang="sv-SE" dirty="0"/>
          </a:p>
        </p:txBody>
      </p:sp>
    </p:spTree>
    <p:extLst>
      <p:ext uri="{BB962C8B-B14F-4D97-AF65-F5344CB8AC3E}">
        <p14:creationId xmlns:p14="http://schemas.microsoft.com/office/powerpoint/2010/main" val="1697297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C)</a:t>
            </a:r>
          </a:p>
          <a:p>
            <a:endParaRPr lang="sv-SE" dirty="0"/>
          </a:p>
        </p:txBody>
      </p:sp>
      <p:pic>
        <p:nvPicPr>
          <p:cNvPr id="4098" name="Picture 2" descr="Bildresultat fÃ¶r ductus choledochus">
            <a:extLst>
              <a:ext uri="{FF2B5EF4-FFF2-40B4-BE49-F238E27FC236}">
                <a16:creationId xmlns:a16="http://schemas.microsoft.com/office/drawing/2014/main" id="{99046976-CB64-4ED1-87DA-18C6C9CD9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802" y="1646590"/>
            <a:ext cx="7037195" cy="463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353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b="1" dirty="0"/>
              <a:t>Vad kännetecknar </a:t>
            </a:r>
            <a:r>
              <a:rPr lang="sv-SE" b="1" dirty="0" err="1"/>
              <a:t>sekretin</a:t>
            </a:r>
            <a:r>
              <a:rPr lang="sv-SE" b="1" dirty="0"/>
              <a:t>? </a:t>
            </a:r>
          </a:p>
          <a:p>
            <a:r>
              <a:rPr lang="sv-SE" dirty="0"/>
              <a:t>Alternativ: </a:t>
            </a:r>
          </a:p>
          <a:p>
            <a:r>
              <a:rPr lang="sv-SE" dirty="0"/>
              <a:t>a) Ökar ventrikeltömningshastigheten </a:t>
            </a:r>
          </a:p>
          <a:p>
            <a:r>
              <a:rPr lang="sv-SE" dirty="0"/>
              <a:t>b) Stimulerar bikarbonatsekretion till gallgångarna </a:t>
            </a:r>
          </a:p>
          <a:p>
            <a:r>
              <a:rPr lang="sv-SE" dirty="0"/>
              <a:t>c) Minskar sekretionen från </a:t>
            </a:r>
            <a:r>
              <a:rPr lang="sv-SE" dirty="0" err="1"/>
              <a:t>exokrin</a:t>
            </a:r>
            <a:r>
              <a:rPr lang="sv-SE" dirty="0"/>
              <a:t> pankreas till tarmen </a:t>
            </a:r>
          </a:p>
          <a:p>
            <a:r>
              <a:rPr lang="sv-SE" dirty="0"/>
              <a:t>d) Bildas huvudsakligen i terminala </a:t>
            </a:r>
            <a:r>
              <a:rPr lang="sv-SE" dirty="0" err="1"/>
              <a:t>ileum</a:t>
            </a:r>
            <a:r>
              <a:rPr lang="sv-SE" dirty="0"/>
              <a:t> </a:t>
            </a:r>
          </a:p>
          <a:p>
            <a:r>
              <a:rPr lang="sv-SE" dirty="0"/>
              <a:t>e) Fungerar genom att vid målcellen minska </a:t>
            </a:r>
            <a:r>
              <a:rPr lang="sv-SE" dirty="0" err="1"/>
              <a:t>cAMP</a:t>
            </a:r>
            <a:r>
              <a:rPr lang="sv-SE" dirty="0"/>
              <a:t> - koncentrationen </a:t>
            </a:r>
          </a:p>
          <a:p>
            <a:endParaRPr lang="sv-SE" dirty="0"/>
          </a:p>
        </p:txBody>
      </p:sp>
    </p:spTree>
    <p:extLst>
      <p:ext uri="{BB962C8B-B14F-4D97-AF65-F5344CB8AC3E}">
        <p14:creationId xmlns:p14="http://schemas.microsoft.com/office/powerpoint/2010/main" val="1321060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B) Stimulerar bikarbonatsekretion till gallgångarna </a:t>
            </a:r>
          </a:p>
        </p:txBody>
      </p:sp>
    </p:spTree>
    <p:extLst>
      <p:ext uri="{BB962C8B-B14F-4D97-AF65-F5344CB8AC3E}">
        <p14:creationId xmlns:p14="http://schemas.microsoft.com/office/powerpoint/2010/main" val="228346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a:t>
            </a:r>
          </a:p>
          <a:p>
            <a:r>
              <a:rPr lang="sv-SE" dirty="0"/>
              <a:t>1. </a:t>
            </a:r>
            <a:r>
              <a:rPr lang="sv-SE" b="1" dirty="0"/>
              <a:t>Esofagus - magsäcksslemhinna</a:t>
            </a:r>
            <a:r>
              <a:rPr lang="sv-SE" dirty="0"/>
              <a:t>: </a:t>
            </a:r>
            <a:r>
              <a:rPr lang="sv-SE" dirty="0" err="1"/>
              <a:t>oförhornat</a:t>
            </a:r>
            <a:r>
              <a:rPr lang="sv-SE" dirty="0"/>
              <a:t> </a:t>
            </a:r>
            <a:r>
              <a:rPr lang="sv-SE" dirty="0" err="1"/>
              <a:t>flerskiktat</a:t>
            </a:r>
            <a:r>
              <a:rPr lang="sv-SE" dirty="0"/>
              <a:t> skivepitel övergår till förgrenade </a:t>
            </a:r>
            <a:r>
              <a:rPr lang="sv-SE" dirty="0" err="1"/>
              <a:t>tubulära</a:t>
            </a:r>
            <a:r>
              <a:rPr lang="sv-SE" dirty="0"/>
              <a:t> magsäckskörtlar med cylindriskt epitel </a:t>
            </a:r>
          </a:p>
          <a:p>
            <a:r>
              <a:rPr lang="sv-SE" dirty="0"/>
              <a:t>2. </a:t>
            </a:r>
            <a:r>
              <a:rPr lang="sv-SE" b="1" dirty="0"/>
              <a:t>Tunntarm – tjocktarm</a:t>
            </a:r>
            <a:r>
              <a:rPr lang="sv-SE" dirty="0"/>
              <a:t>: </a:t>
            </a:r>
            <a:r>
              <a:rPr lang="sv-SE" dirty="0" err="1"/>
              <a:t>Enkeltskiktat</a:t>
            </a:r>
            <a:r>
              <a:rPr lang="sv-SE" dirty="0"/>
              <a:t> skivepitel men inget </a:t>
            </a:r>
            <a:r>
              <a:rPr lang="sv-SE" dirty="0" err="1"/>
              <a:t>villi</a:t>
            </a:r>
            <a:r>
              <a:rPr lang="sv-SE" dirty="0"/>
              <a:t> i tjocktarm. </a:t>
            </a:r>
            <a:r>
              <a:rPr lang="sv-SE" dirty="0">
                <a:solidFill>
                  <a:srgbClr val="C00000"/>
                </a:solidFill>
              </a:rPr>
              <a:t>(Stämmer inte, </a:t>
            </a:r>
            <a:r>
              <a:rPr lang="sv-SE" dirty="0" err="1">
                <a:solidFill>
                  <a:srgbClr val="C00000"/>
                </a:solidFill>
              </a:rPr>
              <a:t>enkelskiktat</a:t>
            </a:r>
            <a:r>
              <a:rPr lang="sv-SE" dirty="0">
                <a:solidFill>
                  <a:srgbClr val="C00000"/>
                </a:solidFill>
              </a:rPr>
              <a:t> cylindriskt i colon)</a:t>
            </a:r>
          </a:p>
          <a:p>
            <a:r>
              <a:rPr lang="sv-SE" dirty="0"/>
              <a:t>3. </a:t>
            </a:r>
            <a:r>
              <a:rPr lang="sv-SE" b="1" dirty="0"/>
              <a:t>Ventrikeln – Duodenum</a:t>
            </a:r>
            <a:r>
              <a:rPr lang="sv-SE" dirty="0"/>
              <a:t>: Inga bägarceller i ventrikeln.</a:t>
            </a:r>
          </a:p>
          <a:p>
            <a:r>
              <a:rPr lang="sv-SE" dirty="0"/>
              <a:t>4. </a:t>
            </a:r>
            <a:r>
              <a:rPr lang="sv-SE" b="1" dirty="0" err="1"/>
              <a:t>Jejunum</a:t>
            </a:r>
            <a:r>
              <a:rPr lang="sv-SE" b="1" dirty="0"/>
              <a:t> – </a:t>
            </a:r>
            <a:r>
              <a:rPr lang="sv-SE" b="1" dirty="0" err="1"/>
              <a:t>Ileum</a:t>
            </a:r>
            <a:r>
              <a:rPr lang="sv-SE" dirty="0"/>
              <a:t>: </a:t>
            </a:r>
            <a:r>
              <a:rPr lang="sv-SE" dirty="0" err="1"/>
              <a:t>Payerska</a:t>
            </a:r>
            <a:r>
              <a:rPr lang="sv-SE" dirty="0"/>
              <a:t> plack i </a:t>
            </a:r>
            <a:r>
              <a:rPr lang="sv-SE" dirty="0" err="1"/>
              <a:t>ileum</a:t>
            </a:r>
            <a:r>
              <a:rPr lang="sv-SE" dirty="0"/>
              <a:t>.</a:t>
            </a:r>
          </a:p>
        </p:txBody>
      </p:sp>
    </p:spTree>
    <p:extLst>
      <p:ext uri="{BB962C8B-B14F-4D97-AF65-F5344CB8AC3E}">
        <p14:creationId xmlns:p14="http://schemas.microsoft.com/office/powerpoint/2010/main" val="199185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385"/>
            <a:ext cx="9321800" cy="6094394"/>
          </a:xfrm>
        </p:spPr>
      </p:pic>
    </p:spTree>
    <p:extLst>
      <p:ext uri="{BB962C8B-B14F-4D97-AF65-F5344CB8AC3E}">
        <p14:creationId xmlns:p14="http://schemas.microsoft.com/office/powerpoint/2010/main" val="210221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a:xfrm>
            <a:off x="838200" y="1825625"/>
            <a:ext cx="10515600" cy="4351338"/>
          </a:xfrm>
        </p:spPr>
        <p:txBody>
          <a:bodyPr>
            <a:normAutofit fontScale="92500" lnSpcReduction="20000"/>
          </a:bodyPr>
          <a:lstStyle/>
          <a:p>
            <a:r>
              <a:rPr lang="sv-SE" dirty="0"/>
              <a:t>Svar B</a:t>
            </a:r>
          </a:p>
          <a:p>
            <a:pPr marL="0" indent="0">
              <a:buNone/>
            </a:pPr>
            <a:r>
              <a:rPr lang="sv-SE" sz="2400" dirty="0"/>
              <a:t>För att nå </a:t>
            </a:r>
            <a:r>
              <a:rPr lang="sv-SE" sz="2400" dirty="0" err="1"/>
              <a:t>curvatura</a:t>
            </a:r>
            <a:r>
              <a:rPr lang="sv-SE" sz="2400" dirty="0"/>
              <a:t> minor finns </a:t>
            </a:r>
          </a:p>
          <a:p>
            <a:pPr marL="0" indent="0">
              <a:buNone/>
            </a:pPr>
            <a:r>
              <a:rPr lang="sv-SE" sz="2400" b="1" dirty="0"/>
              <a:t>Två vägar:</a:t>
            </a:r>
          </a:p>
          <a:p>
            <a:pPr marL="0" indent="0">
              <a:buNone/>
            </a:pPr>
            <a:r>
              <a:rPr lang="sv-SE" sz="2400" dirty="0"/>
              <a:t>1. </a:t>
            </a:r>
          </a:p>
          <a:p>
            <a:pPr marL="0" indent="0">
              <a:buNone/>
            </a:pPr>
            <a:r>
              <a:rPr lang="sv-SE" sz="2400" dirty="0" err="1"/>
              <a:t>Truncus</a:t>
            </a:r>
            <a:r>
              <a:rPr lang="sv-SE" sz="2400" dirty="0"/>
              <a:t> </a:t>
            </a:r>
            <a:r>
              <a:rPr lang="sv-SE" sz="2400" dirty="0" err="1"/>
              <a:t>coaeliacus</a:t>
            </a:r>
            <a:r>
              <a:rPr lang="sv-SE" sz="2400" dirty="0"/>
              <a:t> -&gt; </a:t>
            </a:r>
          </a:p>
          <a:p>
            <a:pPr marL="0" indent="0">
              <a:buNone/>
            </a:pPr>
            <a:r>
              <a:rPr lang="sv-SE" sz="2400" b="1" dirty="0"/>
              <a:t>A. </a:t>
            </a:r>
            <a:r>
              <a:rPr lang="sv-SE" sz="2400" b="1" dirty="0" err="1"/>
              <a:t>gastrica</a:t>
            </a:r>
            <a:r>
              <a:rPr lang="sv-SE" sz="2400" b="1" dirty="0"/>
              <a:t> sinistra</a:t>
            </a:r>
          </a:p>
          <a:p>
            <a:pPr marL="0" indent="0">
              <a:buNone/>
            </a:pPr>
            <a:endParaRPr lang="sv-SE" sz="2400" dirty="0"/>
          </a:p>
          <a:p>
            <a:pPr marL="0" indent="0">
              <a:buNone/>
            </a:pPr>
            <a:r>
              <a:rPr lang="sv-SE" sz="2400" dirty="0"/>
              <a:t>2. </a:t>
            </a:r>
          </a:p>
          <a:p>
            <a:pPr marL="0" indent="0">
              <a:buNone/>
            </a:pPr>
            <a:r>
              <a:rPr lang="sv-SE" sz="2400" dirty="0" err="1"/>
              <a:t>Truncus</a:t>
            </a:r>
            <a:r>
              <a:rPr lang="sv-SE" sz="2400" dirty="0"/>
              <a:t> </a:t>
            </a:r>
            <a:r>
              <a:rPr lang="sv-SE" sz="2400" dirty="0" err="1"/>
              <a:t>coaeliacus</a:t>
            </a:r>
            <a:r>
              <a:rPr lang="sv-SE" sz="2400" dirty="0"/>
              <a:t> -&gt; </a:t>
            </a:r>
          </a:p>
          <a:p>
            <a:pPr marL="0" indent="0">
              <a:buNone/>
            </a:pPr>
            <a:r>
              <a:rPr lang="sv-SE" sz="2400" dirty="0"/>
              <a:t>A. </a:t>
            </a:r>
            <a:r>
              <a:rPr lang="sv-SE" sz="2400" dirty="0" err="1"/>
              <a:t>hepatica</a:t>
            </a:r>
            <a:r>
              <a:rPr lang="sv-SE" sz="2400" dirty="0"/>
              <a:t> </a:t>
            </a:r>
            <a:r>
              <a:rPr lang="sv-SE" sz="2400" dirty="0" err="1"/>
              <a:t>communis</a:t>
            </a:r>
            <a:r>
              <a:rPr lang="sv-SE" sz="2400" dirty="0"/>
              <a:t> -&gt;</a:t>
            </a:r>
          </a:p>
          <a:p>
            <a:pPr marL="0" indent="0">
              <a:buNone/>
            </a:pPr>
            <a:r>
              <a:rPr lang="sv-SE" sz="2400" b="1" dirty="0"/>
              <a:t>A. </a:t>
            </a:r>
            <a:r>
              <a:rPr lang="sv-SE" sz="2400" b="1" dirty="0" err="1"/>
              <a:t>gastrica</a:t>
            </a:r>
            <a:r>
              <a:rPr lang="sv-SE" sz="2400" b="1" dirty="0"/>
              <a:t> </a:t>
            </a:r>
            <a:r>
              <a:rPr lang="sv-SE" sz="2400" b="1" dirty="0" err="1"/>
              <a:t>dextra</a:t>
            </a:r>
            <a:endParaRPr lang="sv-SE" sz="2400" b="1" dirty="0"/>
          </a:p>
        </p:txBody>
      </p:sp>
      <p:pic>
        <p:nvPicPr>
          <p:cNvPr id="1028" name="Picture 4" descr="Bildresultat fÃ¶r a. gastrica sinistra">
            <a:extLst>
              <a:ext uri="{FF2B5EF4-FFF2-40B4-BE49-F238E27FC236}">
                <a16:creationId xmlns:a16="http://schemas.microsoft.com/office/drawing/2014/main" id="{E70233AC-AE0E-4C9F-A584-CBAE3F96E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5046" y="2381117"/>
            <a:ext cx="529590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s</a:t>
            </a:r>
            <a:r>
              <a:rPr lang="sv-SE" i="1" dirty="0"/>
              <a:t>ura uppstötningar beror på att ventrikelinnehåll pressas upp från ventrikeln ända upp till svalget. </a:t>
            </a:r>
            <a:endParaRPr lang="sv-SE" dirty="0"/>
          </a:p>
          <a:p>
            <a:r>
              <a:rPr lang="sv-SE" b="1" dirty="0">
                <a:solidFill>
                  <a:schemeClr val="tx1">
                    <a:lumMod val="95000"/>
                    <a:lumOff val="5000"/>
                  </a:schemeClr>
                </a:solidFill>
              </a:rPr>
              <a:t>Fråga 2 </a:t>
            </a:r>
            <a:r>
              <a:rPr lang="sv-SE" b="1" dirty="0"/>
              <a:t>(1poäng): </a:t>
            </a:r>
            <a:r>
              <a:rPr lang="sv-SE" dirty="0"/>
              <a:t>Vad gör att magsäcksinnehållet normalt </a:t>
            </a:r>
            <a:r>
              <a:rPr lang="sv-SE" b="1" dirty="0"/>
              <a:t>inte</a:t>
            </a:r>
            <a:r>
              <a:rPr lang="sv-SE" dirty="0"/>
              <a:t> når munhålan och svalget? </a:t>
            </a:r>
          </a:p>
          <a:p>
            <a:endParaRPr lang="sv-SE" dirty="0"/>
          </a:p>
        </p:txBody>
      </p:sp>
    </p:spTree>
    <p:extLst>
      <p:ext uri="{BB962C8B-B14F-4D97-AF65-F5344CB8AC3E}">
        <p14:creationId xmlns:p14="http://schemas.microsoft.com/office/powerpoint/2010/main" val="93325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r>
              <a:rPr lang="sv-SE" dirty="0"/>
              <a:t>Förslag på svar: Den övre magmunnen. Där finns en ringmuskel, </a:t>
            </a:r>
            <a:r>
              <a:rPr lang="sv-SE" b="1" dirty="0" err="1"/>
              <a:t>cardiasfinktern</a:t>
            </a:r>
            <a:r>
              <a:rPr lang="sv-SE" dirty="0"/>
              <a:t>, som normalt förhindrar mat som nått magsäcken eller annat magsäcksinnehåll att tränga tillbaka ut i matstrupen. </a:t>
            </a:r>
          </a:p>
          <a:p>
            <a:endParaRPr lang="sv-SE" dirty="0"/>
          </a:p>
          <a:p>
            <a:endParaRPr lang="sv-SE" dirty="0"/>
          </a:p>
        </p:txBody>
      </p:sp>
    </p:spTree>
    <p:extLst>
      <p:ext uri="{BB962C8B-B14F-4D97-AF65-F5344CB8AC3E}">
        <p14:creationId xmlns:p14="http://schemas.microsoft.com/office/powerpoint/2010/main" val="206404577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1611</Words>
  <Application>Microsoft Office PowerPoint</Application>
  <PresentationFormat>Bredbild</PresentationFormat>
  <Paragraphs>139</Paragraphs>
  <Slides>47</Slides>
  <Notes>0</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47</vt:i4>
      </vt:variant>
    </vt:vector>
  </HeadingPairs>
  <TitlesOfParts>
    <vt:vector size="52" baseType="lpstr">
      <vt:lpstr>Arial</vt:lpstr>
      <vt:lpstr>Calibri</vt:lpstr>
      <vt:lpstr>Calibri Light</vt:lpstr>
      <vt:lpstr>Office-tema</vt:lpstr>
      <vt:lpstr>Image</vt:lpstr>
      <vt:lpstr>Histologi + Anatomi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Histologi + Anatomi</dc:title>
  <dc:creator>stefan albrektsson</dc:creator>
  <cp:lastModifiedBy>JoakimAlm</cp:lastModifiedBy>
  <cp:revision>52</cp:revision>
  <dcterms:created xsi:type="dcterms:W3CDTF">2018-05-06T10:28:14Z</dcterms:created>
  <dcterms:modified xsi:type="dcterms:W3CDTF">2019-08-03T18:31:37Z</dcterms:modified>
</cp:coreProperties>
</file>