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4"/>
    <p:restoredTop sz="94611"/>
  </p:normalViewPr>
  <p:slideViewPr>
    <p:cSldViewPr snapToGrid="0" snapToObjects="1">
      <p:cViewPr varScale="1">
        <p:scale>
          <a:sx n="63" d="100"/>
          <a:sy n="63" d="100"/>
        </p:scale>
        <p:origin x="208" y="1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formatet för bakgrundsrubriken</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284F138-639B-2746-A4D1-C50FA3EE634D}" type="datetimeFigureOut">
              <a:rPr lang="sv-SE" smtClean="0"/>
              <a:t>2018-05-06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17841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formatet för bakgrundsrubriken</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84F138-639B-2746-A4D1-C50FA3EE634D}" type="datetimeFigureOut">
              <a:rPr lang="sv-SE" smtClean="0"/>
              <a:t>2018-05-06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187631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formatet för bakgrundsrubriken</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84F138-639B-2746-A4D1-C50FA3EE634D}" type="datetimeFigureOut">
              <a:rPr lang="sv-SE" smtClean="0"/>
              <a:t>2018-05-06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157360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formatet för bakgrundsrubriken</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84F138-639B-2746-A4D1-C50FA3EE634D}" type="datetimeFigureOut">
              <a:rPr lang="sv-SE" smtClean="0"/>
              <a:t>2018-05-06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7124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formatet för bakgrundsrubriken</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284F138-639B-2746-A4D1-C50FA3EE634D}" type="datetimeFigureOut">
              <a:rPr lang="sv-SE" smtClean="0"/>
              <a:t>2018-05-06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123433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formatet för bakgrundsrubriken</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284F138-639B-2746-A4D1-C50FA3EE634D}" type="datetimeFigureOut">
              <a:rPr lang="sv-SE" smtClean="0"/>
              <a:t>2018-05-06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85866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formatet för bakgrundsrubriken</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284F138-639B-2746-A4D1-C50FA3EE634D}" type="datetimeFigureOut">
              <a:rPr lang="sv-SE" smtClean="0"/>
              <a:t>2018-05-06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56448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formatet för bakgrundsrubriken</a:t>
            </a:r>
            <a:endParaRPr lang="sv-SE"/>
          </a:p>
        </p:txBody>
      </p:sp>
      <p:sp>
        <p:nvSpPr>
          <p:cNvPr id="3" name="Platshållare för datum 2"/>
          <p:cNvSpPr>
            <a:spLocks noGrp="1"/>
          </p:cNvSpPr>
          <p:nvPr>
            <p:ph type="dt" sz="half" idx="10"/>
          </p:nvPr>
        </p:nvSpPr>
        <p:spPr/>
        <p:txBody>
          <a:bodyPr/>
          <a:lstStyle/>
          <a:p>
            <a:fld id="{2284F138-639B-2746-A4D1-C50FA3EE634D}" type="datetimeFigureOut">
              <a:rPr lang="sv-SE" smtClean="0"/>
              <a:t>2018-05-06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179891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284F138-639B-2746-A4D1-C50FA3EE634D}" type="datetimeFigureOut">
              <a:rPr lang="sv-SE" smtClean="0"/>
              <a:t>2018-05-06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209031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formatet för bakgrundsrubriken</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284F138-639B-2746-A4D1-C50FA3EE634D}" type="datetimeFigureOut">
              <a:rPr lang="sv-SE" smtClean="0"/>
              <a:t>2018-05-06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118243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formatet för bakgrundsrubriken</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284F138-639B-2746-A4D1-C50FA3EE634D}" type="datetimeFigureOut">
              <a:rPr lang="sv-SE" smtClean="0"/>
              <a:t>2018-05-06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750DEC-26BF-C546-886B-4FB365368A1A}" type="slidenum">
              <a:rPr lang="sv-SE" smtClean="0"/>
              <a:t>‹Nr.›</a:t>
            </a:fld>
            <a:endParaRPr lang="sv-SE"/>
          </a:p>
        </p:txBody>
      </p:sp>
    </p:spTree>
    <p:extLst>
      <p:ext uri="{BB962C8B-B14F-4D97-AF65-F5344CB8AC3E}">
        <p14:creationId xmlns:p14="http://schemas.microsoft.com/office/powerpoint/2010/main" val="33564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formatet för bakgrundsrubriken</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4F138-639B-2746-A4D1-C50FA3EE634D}" type="datetimeFigureOut">
              <a:rPr lang="sv-SE" smtClean="0"/>
              <a:t>2018-05-06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50DEC-26BF-C546-886B-4FB365368A1A}" type="slidenum">
              <a:rPr lang="sv-SE" smtClean="0"/>
              <a:t>‹Nr.›</a:t>
            </a:fld>
            <a:endParaRPr lang="sv-SE"/>
          </a:p>
        </p:txBody>
      </p:sp>
    </p:spTree>
    <p:extLst>
      <p:ext uri="{BB962C8B-B14F-4D97-AF65-F5344CB8AC3E}">
        <p14:creationId xmlns:p14="http://schemas.microsoft.com/office/powerpoint/2010/main" val="68292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Histologi + Anatomi</a:t>
            </a:r>
            <a:endParaRPr lang="sv-SE" dirty="0"/>
          </a:p>
        </p:txBody>
      </p:sp>
      <p:sp>
        <p:nvSpPr>
          <p:cNvPr id="3" name="Underrubrik 2"/>
          <p:cNvSpPr>
            <a:spLocks noGrp="1"/>
          </p:cNvSpPr>
          <p:nvPr>
            <p:ph type="subTitle" idx="1"/>
          </p:nvPr>
        </p:nvSpPr>
        <p:spPr/>
        <p:txBody>
          <a:bodyPr/>
          <a:lstStyle/>
          <a:p>
            <a:r>
              <a:rPr lang="sv-SE" dirty="0" smtClean="0"/>
              <a:t>Tentafrågor</a:t>
            </a:r>
          </a:p>
          <a:p>
            <a:endParaRPr lang="sv-SE" dirty="0"/>
          </a:p>
          <a:p>
            <a:r>
              <a:rPr lang="sv-SE" smtClean="0"/>
              <a:t>/Stefan</a:t>
            </a:r>
            <a:endParaRPr lang="sv-SE" dirty="0"/>
          </a:p>
        </p:txBody>
      </p:sp>
    </p:spTree>
    <p:extLst>
      <p:ext uri="{BB962C8B-B14F-4D97-AF65-F5344CB8AC3E}">
        <p14:creationId xmlns:p14="http://schemas.microsoft.com/office/powerpoint/2010/main" val="139741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3 (1 p </a:t>
            </a:r>
            <a:r>
              <a:rPr lang="sv-SE" b="1" dirty="0" err="1"/>
              <a:t>oäng</a:t>
            </a:r>
            <a:r>
              <a:rPr lang="sv-SE" b="1" dirty="0"/>
              <a:t> ): </a:t>
            </a:r>
            <a:r>
              <a:rPr lang="sv-SE" dirty="0"/>
              <a:t>Beskriv histologiskt de </a:t>
            </a:r>
            <a:r>
              <a:rPr lang="sv-SE" dirty="0" err="1"/>
              <a:t>slemhinne</a:t>
            </a:r>
            <a:r>
              <a:rPr lang="sv-SE" dirty="0"/>
              <a:t> typer som magsäcksinnehållet vid sura uppstötningar kommer i kontakt med under passagen från ventrikeln till munhålan. </a:t>
            </a:r>
            <a:endParaRPr lang="sv-SE" dirty="0" smtClean="0"/>
          </a:p>
          <a:p>
            <a:endParaRPr lang="sv-SE" dirty="0"/>
          </a:p>
        </p:txBody>
      </p:sp>
    </p:spTree>
    <p:extLst>
      <p:ext uri="{BB962C8B-B14F-4D97-AF65-F5344CB8AC3E}">
        <p14:creationId xmlns:p14="http://schemas.microsoft.com/office/powerpoint/2010/main" val="211405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Magsäcken: sekretorisk slemhinna med förgrenade </a:t>
            </a:r>
            <a:r>
              <a:rPr lang="sv-SE" i="1" dirty="0" err="1"/>
              <a:t>tubulära</a:t>
            </a:r>
            <a:r>
              <a:rPr lang="sv-SE" i="1" dirty="0"/>
              <a:t> körtlar med cylindriskt epitel. Esofagus och munhåla: </a:t>
            </a:r>
            <a:r>
              <a:rPr lang="sv-SE" i="1" dirty="0" err="1"/>
              <a:t>flerskiktat</a:t>
            </a:r>
            <a:r>
              <a:rPr lang="sv-SE" i="1" dirty="0"/>
              <a:t>, </a:t>
            </a:r>
            <a:r>
              <a:rPr lang="sv-SE" i="1" dirty="0" err="1"/>
              <a:t>oförhornat</a:t>
            </a:r>
            <a:r>
              <a:rPr lang="sv-SE" i="1" dirty="0"/>
              <a:t> skivepitel . </a:t>
            </a:r>
            <a:endParaRPr lang="sv-SE" dirty="0" smtClean="0"/>
          </a:p>
          <a:p>
            <a:endParaRPr lang="sv-SE" dirty="0"/>
          </a:p>
        </p:txBody>
      </p:sp>
    </p:spTree>
    <p:extLst>
      <p:ext uri="{BB962C8B-B14F-4D97-AF65-F5344CB8AC3E}">
        <p14:creationId xmlns:p14="http://schemas.microsoft.com/office/powerpoint/2010/main" val="85018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880" y="0"/>
            <a:ext cx="7132320" cy="6550323"/>
          </a:xfrm>
        </p:spPr>
      </p:pic>
    </p:spTree>
    <p:extLst>
      <p:ext uri="{BB962C8B-B14F-4D97-AF65-F5344CB8AC3E}">
        <p14:creationId xmlns:p14="http://schemas.microsoft.com/office/powerpoint/2010/main" val="95078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a) Bägarcellerna </a:t>
            </a:r>
            <a:r>
              <a:rPr lang="sv-SE" i="1" dirty="0" err="1"/>
              <a:t>sekrenerar</a:t>
            </a:r>
            <a:r>
              <a:rPr lang="sv-SE" i="1" dirty="0"/>
              <a:t> slem som tapetserar ytan på tjocktarmen. </a:t>
            </a:r>
            <a:endParaRPr lang="sv-SE" dirty="0" smtClean="0"/>
          </a:p>
          <a:p>
            <a:endParaRPr lang="sv-SE" dirty="0"/>
          </a:p>
        </p:txBody>
      </p:sp>
    </p:spTree>
    <p:extLst>
      <p:ext uri="{BB962C8B-B14F-4D97-AF65-F5344CB8AC3E}">
        <p14:creationId xmlns:p14="http://schemas.microsoft.com/office/powerpoint/2010/main" val="46535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11a (1 p </a:t>
            </a:r>
            <a:r>
              <a:rPr lang="sv-SE" b="1" dirty="0" err="1"/>
              <a:t>oäng</a:t>
            </a:r>
            <a:r>
              <a:rPr lang="sv-SE" b="1" dirty="0"/>
              <a:t> ) : </a:t>
            </a:r>
            <a:r>
              <a:rPr lang="sv-SE" dirty="0"/>
              <a:t>Vad har bägarcellerna för funktion? </a:t>
            </a:r>
            <a:endParaRPr lang="sv-SE" dirty="0" smtClean="0"/>
          </a:p>
          <a:p>
            <a:r>
              <a:rPr lang="sv-SE" b="1" dirty="0"/>
              <a:t>Fråga 11b (1 p </a:t>
            </a:r>
            <a:r>
              <a:rPr lang="sv-SE" b="1" dirty="0" err="1"/>
              <a:t>oäng</a:t>
            </a:r>
            <a:r>
              <a:rPr lang="sv-SE" b="1" dirty="0"/>
              <a:t> ) : </a:t>
            </a:r>
            <a:r>
              <a:rPr lang="sv-SE" dirty="0"/>
              <a:t>V ad pekar pilarna i (a) på? </a:t>
            </a:r>
            <a:endParaRPr lang="sv-SE" dirty="0" smtClean="0"/>
          </a:p>
          <a:p>
            <a:endParaRPr lang="sv-SE" dirty="0"/>
          </a:p>
        </p:txBody>
      </p:sp>
    </p:spTree>
    <p:extLst>
      <p:ext uri="{BB962C8B-B14F-4D97-AF65-F5344CB8AC3E}">
        <p14:creationId xmlns:p14="http://schemas.microsoft.com/office/powerpoint/2010/main" val="15548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 Pilarna visar </a:t>
            </a:r>
            <a:r>
              <a:rPr lang="sv-SE" i="1" dirty="0" err="1"/>
              <a:t>mikrovilli</a:t>
            </a:r>
            <a:r>
              <a:rPr lang="sv-SE" i="1" dirty="0"/>
              <a:t> i den apikala regionen av det resorberande </a:t>
            </a:r>
            <a:r>
              <a:rPr lang="sv-SE" i="1" dirty="0" err="1"/>
              <a:t>ytepitelet</a:t>
            </a:r>
            <a:r>
              <a:rPr lang="sv-SE" i="1" dirty="0"/>
              <a:t>. </a:t>
            </a:r>
            <a:endParaRPr lang="sv-SE" dirty="0" smtClean="0"/>
          </a:p>
          <a:p>
            <a:r>
              <a:rPr lang="sv-SE" i="1" dirty="0"/>
              <a:t>c) Resorption av näringsämnen. </a:t>
            </a:r>
            <a:endParaRPr lang="sv-SE" dirty="0" smtClean="0"/>
          </a:p>
          <a:p>
            <a:endParaRPr lang="sv-SE" dirty="0"/>
          </a:p>
        </p:txBody>
      </p:sp>
    </p:spTree>
    <p:extLst>
      <p:ext uri="{BB962C8B-B14F-4D97-AF65-F5344CB8AC3E}">
        <p14:creationId xmlns:p14="http://schemas.microsoft.com/office/powerpoint/2010/main" val="196602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4704" y="-1"/>
            <a:ext cx="4566656" cy="6722209"/>
          </a:xfrm>
        </p:spPr>
      </p:pic>
    </p:spTree>
    <p:extLst>
      <p:ext uri="{BB962C8B-B14F-4D97-AF65-F5344CB8AC3E}">
        <p14:creationId xmlns:p14="http://schemas.microsoft.com/office/powerpoint/2010/main" val="187101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err="1"/>
              <a:t>Peyerska</a:t>
            </a:r>
            <a:r>
              <a:rPr lang="sv-SE" i="1" dirty="0"/>
              <a:t> plack </a:t>
            </a:r>
            <a:endParaRPr lang="sv-SE" dirty="0" smtClean="0"/>
          </a:p>
          <a:p>
            <a:endParaRPr lang="sv-SE" dirty="0"/>
          </a:p>
        </p:txBody>
      </p:sp>
    </p:spTree>
    <p:extLst>
      <p:ext uri="{BB962C8B-B14F-4D97-AF65-F5344CB8AC3E}">
        <p14:creationId xmlns:p14="http://schemas.microsoft.com/office/powerpoint/2010/main" val="60898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12 a (1 p </a:t>
            </a:r>
            <a:r>
              <a:rPr lang="sv-SE" b="1" dirty="0" err="1"/>
              <a:t>oäng</a:t>
            </a:r>
            <a:r>
              <a:rPr lang="sv-SE" b="1" dirty="0"/>
              <a:t> ): </a:t>
            </a:r>
            <a:r>
              <a:rPr lang="sv-SE" dirty="0"/>
              <a:t>Vad pekar pilarna i (a) på i tarmsnitt et? </a:t>
            </a:r>
            <a:endParaRPr lang="sv-SE" dirty="0" smtClean="0"/>
          </a:p>
          <a:p>
            <a:r>
              <a:rPr lang="sv-SE" b="1" dirty="0"/>
              <a:t>Fråga 12 b (1 p </a:t>
            </a:r>
            <a:r>
              <a:rPr lang="sv-SE" b="1" dirty="0" err="1"/>
              <a:t>oäng</a:t>
            </a:r>
            <a:r>
              <a:rPr lang="sv-SE" b="1" dirty="0"/>
              <a:t> ): </a:t>
            </a:r>
            <a:r>
              <a:rPr lang="sv-SE" dirty="0"/>
              <a:t>Vilken funktion har strukturerna som pilarna pekar på i (a) </a:t>
            </a:r>
          </a:p>
        </p:txBody>
      </p:sp>
    </p:spTree>
    <p:extLst>
      <p:ext uri="{BB962C8B-B14F-4D97-AF65-F5344CB8AC3E}">
        <p14:creationId xmlns:p14="http://schemas.microsoft.com/office/powerpoint/2010/main" val="34395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Dränera vätska från tarmen till det lymfatiska systemet </a:t>
            </a:r>
            <a:endParaRPr lang="sv-SE" i="1" dirty="0" smtClean="0"/>
          </a:p>
          <a:p>
            <a:r>
              <a:rPr lang="sv-SE" i="1" dirty="0" smtClean="0"/>
              <a:t>c</a:t>
            </a:r>
            <a:r>
              <a:rPr lang="sv-SE" i="1" dirty="0"/>
              <a:t>) </a:t>
            </a:r>
            <a:r>
              <a:rPr lang="sv-SE" i="1" dirty="0" err="1"/>
              <a:t>Ileum</a:t>
            </a:r>
            <a:r>
              <a:rPr lang="sv-SE" i="1" dirty="0"/>
              <a:t> </a:t>
            </a:r>
            <a:endParaRPr lang="sv-SE" dirty="0" smtClean="0"/>
          </a:p>
          <a:p>
            <a:endParaRPr lang="sv-SE" dirty="0"/>
          </a:p>
        </p:txBody>
      </p:sp>
    </p:spTree>
    <p:extLst>
      <p:ext uri="{BB962C8B-B14F-4D97-AF65-F5344CB8AC3E}">
        <p14:creationId xmlns:p14="http://schemas.microsoft.com/office/powerpoint/2010/main" val="191784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13 (4 p </a:t>
            </a:r>
            <a:r>
              <a:rPr lang="sv-SE" b="1" dirty="0" err="1"/>
              <a:t>oäng</a:t>
            </a:r>
            <a:r>
              <a:rPr lang="sv-SE" b="1" dirty="0"/>
              <a:t> ) : </a:t>
            </a:r>
            <a:endParaRPr lang="sv-SE" dirty="0" smtClean="0"/>
          </a:p>
          <a:p>
            <a:r>
              <a:rPr lang="sv-SE" dirty="0"/>
              <a:t>Ange de svenska och latinska </a:t>
            </a:r>
            <a:endParaRPr lang="sv-SE" dirty="0" smtClean="0"/>
          </a:p>
          <a:p>
            <a:r>
              <a:rPr lang="sv-SE" dirty="0" smtClean="0"/>
              <a:t>namnen </a:t>
            </a:r>
            <a:r>
              <a:rPr lang="sv-SE" dirty="0"/>
              <a:t>på strukturerna (A - H</a:t>
            </a:r>
            <a:r>
              <a:rPr lang="sv-SE" dirty="0" smtClean="0"/>
              <a:t>)</a:t>
            </a:r>
          </a:p>
          <a:p>
            <a:r>
              <a:rPr lang="sv-SE" dirty="0" smtClean="0"/>
              <a:t> </a:t>
            </a:r>
            <a:r>
              <a:rPr lang="sv-SE" dirty="0"/>
              <a:t>utmärkta med pilar. </a:t>
            </a:r>
            <a:endParaRPr lang="sv-SE" dirty="0" smtClean="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012" y="734060"/>
            <a:ext cx="6520988" cy="4996180"/>
          </a:xfrm>
          <a:prstGeom prst="rect">
            <a:avLst/>
          </a:prstGeom>
        </p:spPr>
      </p:pic>
    </p:spTree>
    <p:extLst>
      <p:ext uri="{BB962C8B-B14F-4D97-AF65-F5344CB8AC3E}">
        <p14:creationId xmlns:p14="http://schemas.microsoft.com/office/powerpoint/2010/main" val="73840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13 (6 p </a:t>
            </a:r>
            <a:r>
              <a:rPr lang="sv-SE" b="1" dirty="0" err="1"/>
              <a:t>oäng</a:t>
            </a:r>
            <a:r>
              <a:rPr lang="sv-SE" b="1" dirty="0"/>
              <a:t> ): </a:t>
            </a:r>
            <a:r>
              <a:rPr lang="sv-SE" dirty="0"/>
              <a:t>Proteinsyntesen delas ofta in i tre steg. Beskriv vad som sker i dessa tre steg. </a:t>
            </a:r>
            <a:endParaRPr lang="sv-SE" dirty="0" smtClean="0"/>
          </a:p>
          <a:p>
            <a:endParaRPr lang="sv-SE" dirty="0"/>
          </a:p>
        </p:txBody>
      </p:sp>
    </p:spTree>
    <p:extLst>
      <p:ext uri="{BB962C8B-B14F-4D97-AF65-F5344CB8AC3E}">
        <p14:creationId xmlns:p14="http://schemas.microsoft.com/office/powerpoint/2010/main" val="169832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22 (4 p </a:t>
            </a:r>
            <a:r>
              <a:rPr lang="sv-SE" b="1" dirty="0" err="1"/>
              <a:t>oäng</a:t>
            </a:r>
            <a:r>
              <a:rPr lang="sv-SE" b="1" dirty="0"/>
              <a:t> ): </a:t>
            </a:r>
            <a:r>
              <a:rPr lang="sv-SE" dirty="0"/>
              <a:t>Redogör för sköldkörtelns topografiska anatomi och histologiska struktur. </a:t>
            </a:r>
            <a:endParaRPr lang="sv-SE" dirty="0" smtClean="0"/>
          </a:p>
          <a:p>
            <a:endParaRPr lang="sv-SE" dirty="0"/>
          </a:p>
        </p:txBody>
      </p:sp>
    </p:spTree>
    <p:extLst>
      <p:ext uri="{BB962C8B-B14F-4D97-AF65-F5344CB8AC3E}">
        <p14:creationId xmlns:p14="http://schemas.microsoft.com/office/powerpoint/2010/main" val="159255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i="1" dirty="0"/>
              <a:t>Förslag på svar: Sköldkörteln är en endokrin körtel lokaliserad på framsidan och sidorna av halsen, under struphuvudet och utmed sidorna på luftstrupen. Loberna sammanfogas av en </a:t>
            </a:r>
            <a:r>
              <a:rPr lang="sv-SE" i="1" dirty="0" err="1"/>
              <a:t>isthmus</a:t>
            </a:r>
            <a:r>
              <a:rPr lang="sv-SE" i="1" dirty="0"/>
              <a:t> del som oftast ligger framför ringbrosket (c. </a:t>
            </a:r>
            <a:r>
              <a:rPr lang="sv-SE" i="1" dirty="0" err="1"/>
              <a:t>cricoidea</a:t>
            </a:r>
            <a:r>
              <a:rPr lang="sv-SE" i="1" dirty="0"/>
              <a:t>). Det kan även finnas en </a:t>
            </a:r>
            <a:r>
              <a:rPr lang="sv-SE" i="1" dirty="0" err="1"/>
              <a:t>pyram</a:t>
            </a:r>
            <a:r>
              <a:rPr lang="sv-SE" i="1" dirty="0"/>
              <a:t> </a:t>
            </a:r>
            <a:r>
              <a:rPr lang="sv-SE" i="1" dirty="0" err="1"/>
              <a:t>idformad</a:t>
            </a:r>
            <a:r>
              <a:rPr lang="sv-SE" i="1" dirty="0"/>
              <a:t> lob som sträcker sig uppåt från </a:t>
            </a:r>
            <a:r>
              <a:rPr lang="sv-SE" i="1" dirty="0" err="1"/>
              <a:t>isthmus</a:t>
            </a:r>
            <a:r>
              <a:rPr lang="sv-SE" i="1" dirty="0"/>
              <a:t> - pyramidalloben. Histologiskt består </a:t>
            </a:r>
            <a:r>
              <a:rPr lang="sv-SE" i="1" dirty="0" err="1"/>
              <a:t>tyreoidea</a:t>
            </a:r>
            <a:r>
              <a:rPr lang="sv-SE" i="1" dirty="0"/>
              <a:t> av runda folliklar på cirka 0,5 mm som innehåller kolloid - förstadier till </a:t>
            </a:r>
            <a:r>
              <a:rPr lang="sv-SE" i="1" dirty="0" err="1"/>
              <a:t>tyroideahormon</a:t>
            </a:r>
            <a:r>
              <a:rPr lang="sv-SE" i="1" dirty="0"/>
              <a:t>, inneslutna av ett lager follikelceller som bildar ett enkelt epitel (som varierar från kubisk till cylindrisk beroende på aktivitet). Mellan folliklarna finner man ett stort kapillär (</a:t>
            </a:r>
            <a:r>
              <a:rPr lang="sv-SE" i="1" dirty="0" err="1"/>
              <a:t>sinusoid</a:t>
            </a:r>
            <a:r>
              <a:rPr lang="sv-SE" i="1" dirty="0"/>
              <a:t>) nätverk och även svagfärgade </a:t>
            </a:r>
            <a:r>
              <a:rPr lang="sv-SE" i="1" dirty="0" err="1"/>
              <a:t>parafollikulära</a:t>
            </a:r>
            <a:r>
              <a:rPr lang="sv-SE" i="1" dirty="0"/>
              <a:t> celler (</a:t>
            </a:r>
            <a:r>
              <a:rPr lang="sv-SE" i="1" dirty="0" err="1"/>
              <a:t>calcitonin</a:t>
            </a:r>
            <a:r>
              <a:rPr lang="sv-SE" i="1" dirty="0"/>
              <a:t> - producerande) isolerade eller i grupp, nära den basala delen av f </a:t>
            </a:r>
            <a:r>
              <a:rPr lang="sv-SE" i="1" dirty="0" err="1"/>
              <a:t>ollikelepitelet</a:t>
            </a:r>
            <a:r>
              <a:rPr lang="sv-SE" i="1" dirty="0"/>
              <a:t>. </a:t>
            </a:r>
            <a:endParaRPr lang="sv-SE" dirty="0" smtClean="0"/>
          </a:p>
          <a:p>
            <a:endParaRPr lang="sv-SE" dirty="0"/>
          </a:p>
        </p:txBody>
      </p:sp>
    </p:spTree>
    <p:extLst>
      <p:ext uri="{BB962C8B-B14F-4D97-AF65-F5344CB8AC3E}">
        <p14:creationId xmlns:p14="http://schemas.microsoft.com/office/powerpoint/2010/main" val="85320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12 (1 p </a:t>
            </a:r>
            <a:r>
              <a:rPr lang="sv-SE" b="1" dirty="0" err="1"/>
              <a:t>oäng</a:t>
            </a:r>
            <a:r>
              <a:rPr lang="sv-SE" b="1" dirty="0"/>
              <a:t> ) : </a:t>
            </a:r>
            <a:r>
              <a:rPr lang="sv-SE" dirty="0"/>
              <a:t>Vad heter den anatomiska struktur som delar upp levern i en höger och en vänsterlob? </a:t>
            </a:r>
            <a:endParaRPr lang="sv-SE" dirty="0" smtClean="0"/>
          </a:p>
          <a:p>
            <a:r>
              <a:rPr lang="sv-SE" dirty="0"/>
              <a:t>a) Area </a:t>
            </a:r>
            <a:r>
              <a:rPr lang="sv-SE" dirty="0" err="1"/>
              <a:t>nuda</a:t>
            </a:r>
            <a:r>
              <a:rPr lang="sv-SE" dirty="0"/>
              <a:t> </a:t>
            </a:r>
            <a:endParaRPr lang="sv-SE" dirty="0" smtClean="0"/>
          </a:p>
          <a:p>
            <a:r>
              <a:rPr lang="sv-SE" dirty="0"/>
              <a:t>b) </a:t>
            </a:r>
            <a:r>
              <a:rPr lang="sv-SE" dirty="0" err="1"/>
              <a:t>Lig</a:t>
            </a:r>
            <a:r>
              <a:rPr lang="sv-SE" dirty="0"/>
              <a:t>. </a:t>
            </a:r>
            <a:r>
              <a:rPr lang="sv-SE" dirty="0" err="1"/>
              <a:t>triangulare</a:t>
            </a:r>
            <a:r>
              <a:rPr lang="sv-SE" dirty="0"/>
              <a:t> </a:t>
            </a:r>
            <a:r>
              <a:rPr lang="sv-SE" dirty="0" err="1"/>
              <a:t>sinistrum</a:t>
            </a:r>
            <a:r>
              <a:rPr lang="sv-SE" dirty="0"/>
              <a:t>/</a:t>
            </a:r>
            <a:r>
              <a:rPr lang="sv-SE" dirty="0" err="1"/>
              <a:t>dextrum</a:t>
            </a:r>
            <a:r>
              <a:rPr lang="sv-SE" dirty="0"/>
              <a:t> </a:t>
            </a:r>
            <a:r>
              <a:rPr lang="sv-SE" dirty="0" err="1"/>
              <a:t>hepatis</a:t>
            </a:r>
            <a:r>
              <a:rPr lang="sv-SE" dirty="0"/>
              <a:t> </a:t>
            </a:r>
            <a:endParaRPr lang="sv-SE" dirty="0" smtClean="0"/>
          </a:p>
          <a:p>
            <a:r>
              <a:rPr lang="sv-SE" dirty="0"/>
              <a:t>c) </a:t>
            </a:r>
            <a:r>
              <a:rPr lang="sv-SE" dirty="0" err="1"/>
              <a:t>Lig</a:t>
            </a:r>
            <a:r>
              <a:rPr lang="sv-SE" dirty="0"/>
              <a:t>. </a:t>
            </a:r>
            <a:r>
              <a:rPr lang="sv-SE" dirty="0" err="1"/>
              <a:t>falciforme</a:t>
            </a:r>
            <a:r>
              <a:rPr lang="sv-SE" dirty="0"/>
              <a:t> </a:t>
            </a:r>
            <a:r>
              <a:rPr lang="sv-SE" dirty="0" err="1"/>
              <a:t>hepatis</a:t>
            </a:r>
            <a:r>
              <a:rPr lang="sv-SE" dirty="0"/>
              <a:t> </a:t>
            </a:r>
            <a:endParaRPr lang="sv-SE" dirty="0" smtClean="0"/>
          </a:p>
          <a:p>
            <a:r>
              <a:rPr lang="sv-SE" dirty="0"/>
              <a:t>d) </a:t>
            </a:r>
            <a:r>
              <a:rPr lang="sv-SE" dirty="0" err="1"/>
              <a:t>Lig</a:t>
            </a:r>
            <a:r>
              <a:rPr lang="sv-SE" dirty="0"/>
              <a:t>. </a:t>
            </a:r>
            <a:r>
              <a:rPr lang="sv-SE" dirty="0" err="1"/>
              <a:t>coronarium</a:t>
            </a:r>
            <a:r>
              <a:rPr lang="sv-SE" dirty="0"/>
              <a:t> </a:t>
            </a:r>
            <a:r>
              <a:rPr lang="sv-SE" dirty="0" err="1"/>
              <a:t>hepatis</a:t>
            </a:r>
            <a:r>
              <a:rPr lang="sv-SE" dirty="0"/>
              <a:t> </a:t>
            </a:r>
            <a:endParaRPr lang="sv-SE" dirty="0" smtClean="0"/>
          </a:p>
          <a:p>
            <a:endParaRPr lang="sv-SE" dirty="0"/>
          </a:p>
        </p:txBody>
      </p:sp>
    </p:spTree>
    <p:extLst>
      <p:ext uri="{BB962C8B-B14F-4D97-AF65-F5344CB8AC3E}">
        <p14:creationId xmlns:p14="http://schemas.microsoft.com/office/powerpoint/2010/main" val="111279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C</a:t>
            </a:r>
          </a:p>
          <a:p>
            <a:endParaRPr lang="sv-SE" dirty="0"/>
          </a:p>
        </p:txBody>
      </p:sp>
    </p:spTree>
    <p:extLst>
      <p:ext uri="{BB962C8B-B14F-4D97-AF65-F5344CB8AC3E}">
        <p14:creationId xmlns:p14="http://schemas.microsoft.com/office/powerpoint/2010/main" val="149721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85000" lnSpcReduction="20000"/>
          </a:bodyPr>
          <a:lstStyle/>
          <a:p>
            <a:r>
              <a:rPr lang="sv-SE" b="1" dirty="0"/>
              <a:t>Fråga 25 ( 1 p </a:t>
            </a:r>
            <a:r>
              <a:rPr lang="sv-SE" b="1" dirty="0" err="1"/>
              <a:t>oäng</a:t>
            </a:r>
            <a:r>
              <a:rPr lang="sv-SE" b="1" dirty="0"/>
              <a:t> ) : </a:t>
            </a:r>
            <a:r>
              <a:rPr lang="sv-SE" dirty="0"/>
              <a:t>Nedan följer fyra påståenden (1 - 4). Vilka av dessa påståenden är korrekta? </a:t>
            </a:r>
            <a:endParaRPr lang="sv-SE" dirty="0" smtClean="0"/>
          </a:p>
          <a:p>
            <a:r>
              <a:rPr lang="sv-SE" dirty="0"/>
              <a:t>1. </a:t>
            </a:r>
            <a:r>
              <a:rPr lang="sv-SE" dirty="0" err="1"/>
              <a:t>Truncus</a:t>
            </a:r>
            <a:r>
              <a:rPr lang="sv-SE" dirty="0"/>
              <a:t> </a:t>
            </a:r>
            <a:r>
              <a:rPr lang="sv-SE" dirty="0" err="1"/>
              <a:t>coelicaus</a:t>
            </a:r>
            <a:r>
              <a:rPr lang="sv-SE" dirty="0"/>
              <a:t> delar sig i 3 huvudkärl: </a:t>
            </a:r>
            <a:r>
              <a:rPr lang="sv-SE" dirty="0" err="1"/>
              <a:t>Arteria</a:t>
            </a:r>
            <a:r>
              <a:rPr lang="sv-SE" dirty="0"/>
              <a:t> </a:t>
            </a:r>
            <a:r>
              <a:rPr lang="sv-SE" dirty="0" err="1"/>
              <a:t>gastrica</a:t>
            </a:r>
            <a:r>
              <a:rPr lang="sv-SE" dirty="0"/>
              <a:t> sinistra, </a:t>
            </a:r>
            <a:r>
              <a:rPr lang="sv-SE" dirty="0" err="1"/>
              <a:t>Arteria</a:t>
            </a:r>
            <a:r>
              <a:rPr lang="sv-SE" dirty="0"/>
              <a:t> </a:t>
            </a:r>
            <a:r>
              <a:rPr lang="sv-SE" dirty="0" err="1"/>
              <a:t>lienalis</a:t>
            </a:r>
            <a:r>
              <a:rPr lang="sv-SE" dirty="0"/>
              <a:t> och </a:t>
            </a:r>
            <a:r>
              <a:rPr lang="sv-SE" dirty="0" err="1"/>
              <a:t>Arteria</a:t>
            </a:r>
            <a:r>
              <a:rPr lang="sv-SE" dirty="0"/>
              <a:t> </a:t>
            </a:r>
            <a:r>
              <a:rPr lang="sv-SE" dirty="0" err="1"/>
              <a:t>hepatica</a:t>
            </a:r>
            <a:r>
              <a:rPr lang="sv-SE" dirty="0"/>
              <a:t> </a:t>
            </a:r>
            <a:r>
              <a:rPr lang="sv-SE" dirty="0" err="1"/>
              <a:t>communis</a:t>
            </a:r>
            <a:r>
              <a:rPr lang="sv-SE" dirty="0"/>
              <a:t>. </a:t>
            </a:r>
            <a:endParaRPr lang="sv-SE" dirty="0" smtClean="0"/>
          </a:p>
          <a:p>
            <a:r>
              <a:rPr lang="sv-SE" dirty="0"/>
              <a:t>2. </a:t>
            </a:r>
            <a:r>
              <a:rPr lang="sv-SE" dirty="0" err="1"/>
              <a:t>Truncus</a:t>
            </a:r>
            <a:r>
              <a:rPr lang="sv-SE" dirty="0"/>
              <a:t> </a:t>
            </a:r>
            <a:r>
              <a:rPr lang="sv-SE" dirty="0" err="1"/>
              <a:t>coeliacus</a:t>
            </a:r>
            <a:r>
              <a:rPr lang="sv-SE" dirty="0"/>
              <a:t> försörjer delar av pankreas och duodenum med syresatt blod. </a:t>
            </a:r>
            <a:endParaRPr lang="sv-SE" dirty="0" smtClean="0"/>
          </a:p>
          <a:p>
            <a:r>
              <a:rPr lang="sv-SE" dirty="0"/>
              <a:t>3. </a:t>
            </a:r>
            <a:r>
              <a:rPr lang="sv-SE" dirty="0" err="1"/>
              <a:t>Arteria</a:t>
            </a:r>
            <a:r>
              <a:rPr lang="sv-SE" dirty="0"/>
              <a:t> </a:t>
            </a:r>
            <a:r>
              <a:rPr lang="sv-SE" dirty="0" err="1"/>
              <a:t>gastrica</a:t>
            </a:r>
            <a:r>
              <a:rPr lang="sv-SE" dirty="0"/>
              <a:t> </a:t>
            </a:r>
            <a:r>
              <a:rPr lang="sv-SE" dirty="0" err="1"/>
              <a:t>dextra</a:t>
            </a:r>
            <a:r>
              <a:rPr lang="sv-SE" dirty="0"/>
              <a:t> avgår från </a:t>
            </a:r>
            <a:r>
              <a:rPr lang="sv-SE" dirty="0" err="1"/>
              <a:t>Arteria</a:t>
            </a:r>
            <a:r>
              <a:rPr lang="sv-SE" dirty="0"/>
              <a:t> </a:t>
            </a:r>
            <a:r>
              <a:rPr lang="sv-SE" dirty="0" err="1"/>
              <a:t>gastroduodenalis</a:t>
            </a:r>
            <a:r>
              <a:rPr lang="sv-SE" dirty="0"/>
              <a:t>. </a:t>
            </a:r>
            <a:endParaRPr lang="sv-SE" dirty="0" smtClean="0"/>
          </a:p>
          <a:p>
            <a:r>
              <a:rPr lang="sv-SE" dirty="0"/>
              <a:t>4. </a:t>
            </a:r>
            <a:r>
              <a:rPr lang="sv-SE" dirty="0" err="1"/>
              <a:t>Arteria</a:t>
            </a:r>
            <a:r>
              <a:rPr lang="sv-SE" dirty="0"/>
              <a:t> </a:t>
            </a:r>
            <a:r>
              <a:rPr lang="sv-SE" dirty="0" err="1"/>
              <a:t>gastroomentalis</a:t>
            </a:r>
            <a:r>
              <a:rPr lang="sv-SE" dirty="0"/>
              <a:t> (</a:t>
            </a:r>
            <a:r>
              <a:rPr lang="sv-SE" dirty="0" err="1"/>
              <a:t>gastroepiploica</a:t>
            </a:r>
            <a:r>
              <a:rPr lang="sv-SE" dirty="0"/>
              <a:t>) sinister avgår från </a:t>
            </a:r>
            <a:r>
              <a:rPr lang="sv-SE" dirty="0" err="1"/>
              <a:t>Arteria</a:t>
            </a:r>
            <a:r>
              <a:rPr lang="sv-SE" dirty="0"/>
              <a:t> </a:t>
            </a:r>
            <a:r>
              <a:rPr lang="sv-SE" dirty="0" err="1"/>
              <a:t>lienalis</a:t>
            </a:r>
            <a:r>
              <a:rPr lang="sv-SE" dirty="0"/>
              <a:t>. </a:t>
            </a:r>
            <a:endParaRPr lang="sv-SE" dirty="0" smtClean="0"/>
          </a:p>
          <a:p>
            <a:r>
              <a:rPr lang="sv-SE" dirty="0"/>
              <a:t>a) Enbart </a:t>
            </a:r>
            <a:r>
              <a:rPr lang="sv-SE" dirty="0" err="1"/>
              <a:t>påståen</a:t>
            </a:r>
            <a:r>
              <a:rPr lang="sv-SE" dirty="0"/>
              <a:t> de 1 och 4 är korrekta. </a:t>
            </a:r>
            <a:endParaRPr lang="sv-SE" dirty="0" smtClean="0"/>
          </a:p>
          <a:p>
            <a:r>
              <a:rPr lang="sv-SE" dirty="0"/>
              <a:t>b) Enbart påstående 1, 2 och 3 är korrekta. </a:t>
            </a:r>
            <a:endParaRPr lang="sv-SE" dirty="0" smtClean="0"/>
          </a:p>
          <a:p>
            <a:r>
              <a:rPr lang="sv-SE" dirty="0"/>
              <a:t>c) Enbart påstående 1, 2 och 4 är korrekta. </a:t>
            </a:r>
            <a:endParaRPr lang="sv-SE" dirty="0" smtClean="0"/>
          </a:p>
          <a:p>
            <a:r>
              <a:rPr lang="sv-SE" dirty="0"/>
              <a:t>d) Enbart påstående 2, 3 och 4 är korrekta. </a:t>
            </a:r>
            <a:endParaRPr lang="sv-SE" dirty="0" smtClean="0"/>
          </a:p>
          <a:p>
            <a:endParaRPr lang="sv-SE" dirty="0"/>
          </a:p>
        </p:txBody>
      </p:sp>
    </p:spTree>
    <p:extLst>
      <p:ext uri="{BB962C8B-B14F-4D97-AF65-F5344CB8AC3E}">
        <p14:creationId xmlns:p14="http://schemas.microsoft.com/office/powerpoint/2010/main" val="148260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c</a:t>
            </a:r>
            <a:endParaRPr lang="sv-SE" dirty="0"/>
          </a:p>
        </p:txBody>
      </p:sp>
    </p:spTree>
    <p:extLst>
      <p:ext uri="{BB962C8B-B14F-4D97-AF65-F5344CB8AC3E}">
        <p14:creationId xmlns:p14="http://schemas.microsoft.com/office/powerpoint/2010/main" val="118269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27 c (2 p </a:t>
            </a:r>
            <a:r>
              <a:rPr lang="sv-SE" b="1" dirty="0" err="1"/>
              <a:t>oäng</a:t>
            </a:r>
            <a:r>
              <a:rPr lang="sv-SE" b="1" dirty="0"/>
              <a:t> ) : </a:t>
            </a:r>
            <a:r>
              <a:rPr lang="sv-SE" dirty="0"/>
              <a:t>Redogör för den anatomiska uppbyggnaden, inklusive blodförsörjningen till och från hypofysen? </a:t>
            </a:r>
            <a:endParaRPr lang="sv-SE" dirty="0" smtClean="0"/>
          </a:p>
          <a:p>
            <a:endParaRPr lang="sv-SE" dirty="0"/>
          </a:p>
        </p:txBody>
      </p:sp>
    </p:spTree>
    <p:extLst>
      <p:ext uri="{BB962C8B-B14F-4D97-AF65-F5344CB8AC3E}">
        <p14:creationId xmlns:p14="http://schemas.microsoft.com/office/powerpoint/2010/main" val="702543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I </a:t>
            </a:r>
            <a:r>
              <a:rPr lang="sv-SE" i="1" dirty="0" err="1"/>
              <a:t>hypothalamus</a:t>
            </a:r>
            <a:r>
              <a:rPr lang="sv-SE" i="1" dirty="0"/>
              <a:t> samlas nervänder med förmåga att frisätta peptidhormoner som styr </a:t>
            </a:r>
            <a:r>
              <a:rPr lang="sv-SE" i="1" dirty="0" err="1"/>
              <a:t>adenohypofysens</a:t>
            </a:r>
            <a:r>
              <a:rPr lang="sv-SE" i="1" dirty="0"/>
              <a:t> celler (</a:t>
            </a:r>
            <a:r>
              <a:rPr lang="sv-SE" i="1" dirty="0" err="1"/>
              <a:t>framlo</a:t>
            </a:r>
            <a:r>
              <a:rPr lang="sv-SE" i="1" dirty="0"/>
              <a:t> b en) till produktion och </a:t>
            </a:r>
            <a:r>
              <a:rPr lang="sv-SE" i="1" dirty="0" err="1"/>
              <a:t>frisättni</a:t>
            </a:r>
            <a:r>
              <a:rPr lang="sv-SE" i="1" dirty="0"/>
              <a:t> </a:t>
            </a:r>
            <a:r>
              <a:rPr lang="sv-SE" i="1" dirty="0" err="1"/>
              <a:t>ng</a:t>
            </a:r>
            <a:r>
              <a:rPr lang="sv-SE" i="1" dirty="0"/>
              <a:t> av endokrina peptid hormoner. Frisättningen från </a:t>
            </a:r>
            <a:r>
              <a:rPr lang="sv-SE" i="1" dirty="0" err="1"/>
              <a:t>hypothalamus</a:t>
            </a:r>
            <a:r>
              <a:rPr lang="sv-SE" i="1" dirty="0"/>
              <a:t> nervänder sker till kapillära kärl som tillhör ett </a:t>
            </a:r>
            <a:r>
              <a:rPr lang="sv-SE" i="1" dirty="0" err="1"/>
              <a:t>portalt</a:t>
            </a:r>
            <a:r>
              <a:rPr lang="sv-SE" i="1" dirty="0"/>
              <a:t> blodkretslopp dvs att det samlar sig i större kärl i hypofysstjälken (som för övrigt innehåller </a:t>
            </a:r>
            <a:r>
              <a:rPr lang="sv-SE" i="1" dirty="0" err="1"/>
              <a:t>axoner</a:t>
            </a:r>
            <a:r>
              <a:rPr lang="sv-SE" i="1" dirty="0"/>
              <a:t> från de nervceller som har de ras n e </a:t>
            </a:r>
            <a:r>
              <a:rPr lang="sv-SE" i="1" dirty="0" err="1"/>
              <a:t>rv</a:t>
            </a:r>
            <a:r>
              <a:rPr lang="sv-SE" i="1" dirty="0"/>
              <a:t> ä nd a r i </a:t>
            </a:r>
            <a:r>
              <a:rPr lang="sv-SE" i="1" dirty="0" err="1"/>
              <a:t>neurohypofysen</a:t>
            </a:r>
            <a:r>
              <a:rPr lang="sv-SE" i="1" dirty="0"/>
              <a:t> = </a:t>
            </a:r>
            <a:r>
              <a:rPr lang="sv-SE" i="1" dirty="0" err="1"/>
              <a:t>baklo</a:t>
            </a:r>
            <a:r>
              <a:rPr lang="sv-SE" i="1" dirty="0"/>
              <a:t> b en) som sedan ingen delar sig i kapillära kärl i hypofysen. Där når </a:t>
            </a:r>
            <a:r>
              <a:rPr lang="sv-SE" i="1" dirty="0" err="1"/>
              <a:t>hypothalamushormonerna</a:t>
            </a:r>
            <a:r>
              <a:rPr lang="sv-SE" i="1" dirty="0"/>
              <a:t> sina receptorer (i huvudsak G - protein kopplade receptorer) och till dessa kapillärer fri s ätts hypofyshormonerna för sedan att nå det systemiska kretsloppet. </a:t>
            </a:r>
            <a:endParaRPr lang="sv-SE" dirty="0" smtClean="0"/>
          </a:p>
          <a:p>
            <a:endParaRPr lang="sv-SE" dirty="0"/>
          </a:p>
        </p:txBody>
      </p:sp>
    </p:spTree>
    <p:extLst>
      <p:ext uri="{BB962C8B-B14F-4D97-AF65-F5344CB8AC3E}">
        <p14:creationId xmlns:p14="http://schemas.microsoft.com/office/powerpoint/2010/main" val="158958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13 (3 poäng) : </a:t>
            </a:r>
            <a:r>
              <a:rPr lang="sv-SE" dirty="0"/>
              <a:t>Sonden (dvs slangen) har förts in och ner till nedre delen av magsäcken. Rita på bild en sondens förlopp och läge . Benämn utöver det minst 6 anatomiska strukturer i ventrikeln . </a:t>
            </a:r>
            <a:endParaRPr lang="sv-SE" dirty="0" smtClean="0"/>
          </a:p>
          <a:p>
            <a:endParaRPr lang="sv-SE" dirty="0"/>
          </a:p>
        </p:txBody>
      </p:sp>
    </p:spTree>
    <p:extLst>
      <p:ext uri="{BB962C8B-B14F-4D97-AF65-F5344CB8AC3E}">
        <p14:creationId xmlns:p14="http://schemas.microsoft.com/office/powerpoint/2010/main" val="150209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i="1" dirty="0"/>
              <a:t>Svar: </a:t>
            </a:r>
            <a:endParaRPr lang="sv-SE" dirty="0" smtClean="0"/>
          </a:p>
          <a:p>
            <a:r>
              <a:rPr lang="sv-SE" i="1" dirty="0"/>
              <a:t>A: </a:t>
            </a:r>
            <a:r>
              <a:rPr lang="sv-SE" i="1" dirty="0" err="1"/>
              <a:t>Vesica</a:t>
            </a:r>
            <a:r>
              <a:rPr lang="sv-SE" i="1" dirty="0"/>
              <a:t> urinaria (corpus </a:t>
            </a:r>
            <a:r>
              <a:rPr lang="sv-SE" i="1" dirty="0" err="1"/>
              <a:t>vesicae</a:t>
            </a:r>
            <a:r>
              <a:rPr lang="sv-SE" i="1" dirty="0"/>
              <a:t>), urinblåsa </a:t>
            </a:r>
            <a:endParaRPr lang="sv-SE" dirty="0" smtClean="0"/>
          </a:p>
          <a:p>
            <a:r>
              <a:rPr lang="sv-SE" i="1" dirty="0"/>
              <a:t>B: </a:t>
            </a:r>
            <a:r>
              <a:rPr lang="sv-SE" i="1" dirty="0" err="1"/>
              <a:t>Rectum</a:t>
            </a:r>
            <a:r>
              <a:rPr lang="sv-SE" i="1" dirty="0"/>
              <a:t>, ändtarm </a:t>
            </a:r>
            <a:endParaRPr lang="sv-SE" dirty="0" smtClean="0"/>
          </a:p>
          <a:p>
            <a:r>
              <a:rPr lang="sv-SE" i="1" dirty="0"/>
              <a:t>C: </a:t>
            </a:r>
            <a:r>
              <a:rPr lang="sv-SE" i="1" dirty="0" err="1"/>
              <a:t>Glandula</a:t>
            </a:r>
            <a:r>
              <a:rPr lang="sv-SE" i="1" dirty="0"/>
              <a:t> </a:t>
            </a:r>
            <a:r>
              <a:rPr lang="sv-SE" i="1" dirty="0" err="1"/>
              <a:t>vesiculosa</a:t>
            </a:r>
            <a:r>
              <a:rPr lang="sv-SE" i="1" dirty="0"/>
              <a:t>, sädesblåsa </a:t>
            </a:r>
            <a:endParaRPr lang="sv-SE" dirty="0" smtClean="0"/>
          </a:p>
          <a:p>
            <a:r>
              <a:rPr lang="sv-SE" i="1" dirty="0"/>
              <a:t>D: Prostata, blåshalskörteln (prostata) </a:t>
            </a:r>
            <a:endParaRPr lang="sv-SE" dirty="0" smtClean="0"/>
          </a:p>
          <a:p>
            <a:r>
              <a:rPr lang="sv-SE" i="1" dirty="0"/>
              <a:t>E: </a:t>
            </a:r>
            <a:r>
              <a:rPr lang="sv-SE" i="1" dirty="0" err="1"/>
              <a:t>Glandula</a:t>
            </a:r>
            <a:r>
              <a:rPr lang="sv-SE" i="1" dirty="0"/>
              <a:t> </a:t>
            </a:r>
            <a:r>
              <a:rPr lang="sv-SE" i="1" dirty="0" err="1"/>
              <a:t>bulbourethralis</a:t>
            </a:r>
            <a:r>
              <a:rPr lang="sv-SE" i="1" dirty="0"/>
              <a:t>, (</a:t>
            </a:r>
            <a:r>
              <a:rPr lang="sv-SE" i="1" dirty="0" err="1"/>
              <a:t>Cowpers</a:t>
            </a:r>
            <a:r>
              <a:rPr lang="sv-SE" i="1" dirty="0"/>
              <a:t> körtlar) </a:t>
            </a:r>
            <a:endParaRPr lang="sv-SE" dirty="0" smtClean="0"/>
          </a:p>
          <a:p>
            <a:r>
              <a:rPr lang="sv-SE" i="1" dirty="0"/>
              <a:t>F: </a:t>
            </a:r>
            <a:r>
              <a:rPr lang="sv-SE" i="1" dirty="0" err="1"/>
              <a:t>Scrotum</a:t>
            </a:r>
            <a:r>
              <a:rPr lang="sv-SE" i="1" dirty="0"/>
              <a:t>, pung </a:t>
            </a:r>
            <a:endParaRPr lang="sv-SE" dirty="0" smtClean="0"/>
          </a:p>
          <a:p>
            <a:r>
              <a:rPr lang="sv-SE" i="1" dirty="0"/>
              <a:t>G: </a:t>
            </a:r>
            <a:r>
              <a:rPr lang="sv-SE" i="1" dirty="0" err="1"/>
              <a:t>Urethra</a:t>
            </a:r>
            <a:r>
              <a:rPr lang="sv-SE" i="1" dirty="0"/>
              <a:t> (</a:t>
            </a:r>
            <a:r>
              <a:rPr lang="sv-SE" i="1" dirty="0" err="1"/>
              <a:t>fossa</a:t>
            </a:r>
            <a:r>
              <a:rPr lang="sv-SE" i="1" dirty="0"/>
              <a:t> </a:t>
            </a:r>
            <a:r>
              <a:rPr lang="sv-SE" i="1" dirty="0" err="1"/>
              <a:t>navicularis</a:t>
            </a:r>
            <a:r>
              <a:rPr lang="sv-SE" i="1" dirty="0"/>
              <a:t>), urinröret </a:t>
            </a:r>
            <a:endParaRPr lang="sv-SE" dirty="0" smtClean="0"/>
          </a:p>
          <a:p>
            <a:r>
              <a:rPr lang="sv-SE" i="1" dirty="0"/>
              <a:t>H: Glans penis, ollon </a:t>
            </a:r>
            <a:endParaRPr lang="sv-SE" dirty="0" smtClean="0"/>
          </a:p>
          <a:p>
            <a:endParaRPr lang="sv-SE" dirty="0"/>
          </a:p>
        </p:txBody>
      </p:sp>
    </p:spTree>
    <p:extLst>
      <p:ext uri="{BB962C8B-B14F-4D97-AF65-F5344CB8AC3E}">
        <p14:creationId xmlns:p14="http://schemas.microsoft.com/office/powerpoint/2010/main" val="123973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381" y="365125"/>
            <a:ext cx="8739369" cy="6461760"/>
          </a:xfrm>
        </p:spPr>
      </p:pic>
    </p:spTree>
    <p:extLst>
      <p:ext uri="{BB962C8B-B14F-4D97-AF65-F5344CB8AC3E}">
        <p14:creationId xmlns:p14="http://schemas.microsoft.com/office/powerpoint/2010/main" val="2075000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Vilka är de epiteltyper som passeras av sonden under sin väg från munhålan till nedre delen av magsäcken? </a:t>
            </a:r>
            <a:endParaRPr lang="sv-SE" dirty="0" smtClean="0"/>
          </a:p>
          <a:p>
            <a:endParaRPr lang="sv-SE" dirty="0"/>
          </a:p>
        </p:txBody>
      </p:sp>
    </p:spTree>
    <p:extLst>
      <p:ext uri="{BB962C8B-B14F-4D97-AF65-F5344CB8AC3E}">
        <p14:creationId xmlns:p14="http://schemas.microsoft.com/office/powerpoint/2010/main" val="1540207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Förslag på svar: I munhålan och esofagus finns </a:t>
            </a:r>
            <a:r>
              <a:rPr lang="sv-SE" i="1" dirty="0" err="1"/>
              <a:t>okeratiniserat</a:t>
            </a:r>
            <a:r>
              <a:rPr lang="sv-SE" i="1" dirty="0"/>
              <a:t> </a:t>
            </a:r>
            <a:r>
              <a:rPr lang="sv-SE" i="1" dirty="0" err="1"/>
              <a:t>flerskiktat</a:t>
            </a:r>
            <a:r>
              <a:rPr lang="sv-SE" i="1" dirty="0"/>
              <a:t> skivepitel. I magsäcken kommer man att passera magsäcksslemhinnan i </a:t>
            </a:r>
            <a:r>
              <a:rPr lang="sv-SE" i="1" dirty="0" err="1"/>
              <a:t>cardia</a:t>
            </a:r>
            <a:r>
              <a:rPr lang="sv-SE" i="1" dirty="0"/>
              <a:t>, </a:t>
            </a:r>
            <a:r>
              <a:rPr lang="sv-SE" i="1" dirty="0" err="1"/>
              <a:t>fundus</a:t>
            </a:r>
            <a:r>
              <a:rPr lang="sv-SE" i="1" dirty="0"/>
              <a:t> , corpus och </a:t>
            </a:r>
            <a:r>
              <a:rPr lang="sv-SE" i="1" dirty="0" err="1"/>
              <a:t>antrum</a:t>
            </a:r>
            <a:r>
              <a:rPr lang="sv-SE" i="1" dirty="0"/>
              <a:t> som ytterst består av </a:t>
            </a:r>
            <a:r>
              <a:rPr lang="sv-SE" i="1" dirty="0" err="1"/>
              <a:t>enkelskiktat</a:t>
            </a:r>
            <a:r>
              <a:rPr lang="sv-SE" i="1" dirty="0"/>
              <a:t> cylindriskt körtelepitel. De cylindriska cellerna på ytan utgörs av </a:t>
            </a:r>
            <a:r>
              <a:rPr lang="sv-SE" i="1" dirty="0" err="1"/>
              <a:t>mukösa</a:t>
            </a:r>
            <a:r>
              <a:rPr lang="sv-SE" i="1" dirty="0"/>
              <a:t> celler. </a:t>
            </a:r>
            <a:endParaRPr lang="sv-SE" dirty="0" smtClean="0"/>
          </a:p>
          <a:p>
            <a:endParaRPr lang="sv-SE" dirty="0"/>
          </a:p>
        </p:txBody>
      </p:sp>
    </p:spTree>
    <p:extLst>
      <p:ext uri="{BB962C8B-B14F-4D97-AF65-F5344CB8AC3E}">
        <p14:creationId xmlns:p14="http://schemas.microsoft.com/office/powerpoint/2010/main" val="50231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Om man vill utreda en på verkad leverfunktion kan ett led vara en så kalla d leverbiopsi där man med en nål hämtar ut en liten mängd vävnad för mikroskopisk undersökning. </a:t>
            </a:r>
            <a:endParaRPr lang="sv-SE" dirty="0" smtClean="0"/>
          </a:p>
          <a:p>
            <a:r>
              <a:rPr lang="sv-SE" b="1" dirty="0"/>
              <a:t>Fråga 24 (4 poäng): </a:t>
            </a:r>
            <a:r>
              <a:rPr lang="sv-SE" dirty="0"/>
              <a:t>Beskriv den mikroskopiska bilden av normal levervävnad. Rita gärna. </a:t>
            </a:r>
            <a:endParaRPr lang="sv-SE" dirty="0" smtClean="0"/>
          </a:p>
          <a:p>
            <a:endParaRPr lang="sv-SE" dirty="0"/>
          </a:p>
        </p:txBody>
      </p:sp>
    </p:spTree>
    <p:extLst>
      <p:ext uri="{BB962C8B-B14F-4D97-AF65-F5344CB8AC3E}">
        <p14:creationId xmlns:p14="http://schemas.microsoft.com/office/powerpoint/2010/main" val="169029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Leverns enheter heter lob med centralvenen i centrum och porta triaden (dvs portal ven, lever artär och gallgången med sitt tydliga kubiskt epitel) i vart och ett av de hörn som bildar loben. </a:t>
            </a:r>
            <a:r>
              <a:rPr lang="sv-SE" i="1" dirty="0" err="1"/>
              <a:t>Sinusoiderna</a:t>
            </a:r>
            <a:r>
              <a:rPr lang="sv-SE" i="1" dirty="0"/>
              <a:t>, som avgränsas av ett tunt </a:t>
            </a:r>
            <a:r>
              <a:rPr lang="sv-SE" i="1" dirty="0" err="1"/>
              <a:t>fenestrerat</a:t>
            </a:r>
            <a:r>
              <a:rPr lang="sv-SE" i="1" dirty="0"/>
              <a:t> endotel, rinner </a:t>
            </a:r>
            <a:r>
              <a:rPr lang="sv-SE" i="1" dirty="0" err="1"/>
              <a:t>mell</a:t>
            </a:r>
            <a:r>
              <a:rPr lang="sv-SE" i="1" dirty="0"/>
              <a:t> an raderna av </a:t>
            </a:r>
            <a:r>
              <a:rPr lang="sv-SE" i="1" dirty="0" err="1"/>
              <a:t>polyhedriska</a:t>
            </a:r>
            <a:r>
              <a:rPr lang="sv-SE" i="1" dirty="0"/>
              <a:t> </a:t>
            </a:r>
            <a:r>
              <a:rPr lang="sv-SE" i="1" dirty="0" err="1"/>
              <a:t>hepatocyter</a:t>
            </a:r>
            <a:r>
              <a:rPr lang="sv-SE" i="1" dirty="0"/>
              <a:t> från vilka de separeras av </a:t>
            </a:r>
            <a:r>
              <a:rPr lang="sv-SE" i="1" dirty="0" err="1"/>
              <a:t>Disses</a:t>
            </a:r>
            <a:r>
              <a:rPr lang="sv-SE" i="1" dirty="0"/>
              <a:t> spalt, där leverns makrofager (dvs </a:t>
            </a:r>
            <a:r>
              <a:rPr lang="sv-SE" i="1" dirty="0" err="1"/>
              <a:t>Kupffer</a:t>
            </a:r>
            <a:r>
              <a:rPr lang="sv-SE" i="1" dirty="0"/>
              <a:t> celler) är belägna. </a:t>
            </a:r>
            <a:endParaRPr lang="sv-SE" dirty="0" smtClean="0"/>
          </a:p>
          <a:p>
            <a:endParaRPr lang="sv-SE" dirty="0"/>
          </a:p>
        </p:txBody>
      </p:sp>
    </p:spTree>
    <p:extLst>
      <p:ext uri="{BB962C8B-B14F-4D97-AF65-F5344CB8AC3E}">
        <p14:creationId xmlns:p14="http://schemas.microsoft.com/office/powerpoint/2010/main" val="1951408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21 (2 p </a:t>
            </a:r>
            <a:r>
              <a:rPr lang="sv-SE" b="1" dirty="0" err="1"/>
              <a:t>oäng</a:t>
            </a:r>
            <a:r>
              <a:rPr lang="sv-SE" b="1" dirty="0"/>
              <a:t> ) : </a:t>
            </a:r>
            <a:endParaRPr lang="sv-SE" dirty="0" smtClean="0"/>
          </a:p>
          <a:p>
            <a:r>
              <a:rPr lang="sv-SE" dirty="0"/>
              <a:t>Bakterier kan via slidan komma ut i fri bukhåla. Ange vilka anatomiska strukturer bakterierna passerar. </a:t>
            </a:r>
            <a:endParaRPr lang="sv-SE" dirty="0" smtClean="0"/>
          </a:p>
          <a:p>
            <a:endParaRPr lang="sv-SE" dirty="0"/>
          </a:p>
        </p:txBody>
      </p:sp>
    </p:spTree>
    <p:extLst>
      <p:ext uri="{BB962C8B-B14F-4D97-AF65-F5344CB8AC3E}">
        <p14:creationId xmlns:p14="http://schemas.microsoft.com/office/powerpoint/2010/main" val="960217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Parietala </a:t>
            </a:r>
            <a:r>
              <a:rPr lang="sv-SE" i="1" dirty="0" err="1"/>
              <a:t>peritoneum</a:t>
            </a:r>
            <a:r>
              <a:rPr lang="sv-SE" i="1" dirty="0"/>
              <a:t> kläder insidan av bukhålan och övergår i </a:t>
            </a:r>
            <a:r>
              <a:rPr lang="sv-SE" i="1" dirty="0" err="1"/>
              <a:t>viscerala</a:t>
            </a:r>
            <a:r>
              <a:rPr lang="sv-SE" i="1" dirty="0"/>
              <a:t> </a:t>
            </a:r>
            <a:r>
              <a:rPr lang="sv-SE" i="1" dirty="0" err="1"/>
              <a:t>peritoneum</a:t>
            </a:r>
            <a:r>
              <a:rPr lang="sv-SE" i="1" dirty="0"/>
              <a:t> som kläder </a:t>
            </a:r>
            <a:r>
              <a:rPr lang="sv-SE" i="1" dirty="0" err="1"/>
              <a:t>bukorgananes</a:t>
            </a:r>
            <a:r>
              <a:rPr lang="sv-SE" i="1" dirty="0"/>
              <a:t> utsida. Dock är det så att tuban vid </a:t>
            </a:r>
            <a:r>
              <a:rPr lang="sv-SE" i="1" dirty="0" err="1"/>
              <a:t>fimbrietratten</a:t>
            </a:r>
            <a:r>
              <a:rPr lang="sv-SE" i="1" dirty="0"/>
              <a:t> mynnar i fri bukhåla där ovarierna finns. Bakterierna tar vägen, vagina, cervix - uteruskavitet, tu </a:t>
            </a:r>
            <a:r>
              <a:rPr lang="sv-SE" i="1" dirty="0" err="1"/>
              <a:t>ba</a:t>
            </a:r>
            <a:r>
              <a:rPr lang="sv-SE" i="1" dirty="0"/>
              <a:t> ut i fri bukhåla via </a:t>
            </a:r>
            <a:r>
              <a:rPr lang="sv-SE" i="1" dirty="0" err="1"/>
              <a:t>fimbrietratten</a:t>
            </a:r>
            <a:r>
              <a:rPr lang="sv-SE" i="1" dirty="0"/>
              <a:t>. </a:t>
            </a:r>
            <a:endParaRPr lang="sv-SE" dirty="0"/>
          </a:p>
          <a:p>
            <a:endParaRPr lang="sv-SE" dirty="0"/>
          </a:p>
        </p:txBody>
      </p:sp>
    </p:spTree>
    <p:extLst>
      <p:ext uri="{BB962C8B-B14F-4D97-AF65-F5344CB8AC3E}">
        <p14:creationId xmlns:p14="http://schemas.microsoft.com/office/powerpoint/2010/main" val="820605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266700" y="565784"/>
            <a:ext cx="5646420" cy="5835015"/>
          </a:xfrm>
        </p:spPr>
        <p:txBody>
          <a:bodyPr>
            <a:normAutofit/>
          </a:bodyPr>
          <a:lstStyle/>
          <a:p>
            <a:r>
              <a:rPr lang="sv-SE" b="1" dirty="0"/>
              <a:t>Fråga 31 (1 p </a:t>
            </a:r>
            <a:r>
              <a:rPr lang="sv-SE" b="1" dirty="0" err="1"/>
              <a:t>oäng</a:t>
            </a:r>
            <a:r>
              <a:rPr lang="sv-SE" b="1" dirty="0"/>
              <a:t> ) : </a:t>
            </a:r>
            <a:r>
              <a:rPr lang="sv-SE" dirty="0"/>
              <a:t>Bilden visar en del av tunntarmen. Vad i preparatet gör att man med största sannolikhet kan utesluta att detta är en del av kolon? </a:t>
            </a:r>
            <a:endParaRPr lang="sv-SE" dirty="0" smtClean="0"/>
          </a:p>
          <a:p>
            <a:r>
              <a:rPr lang="sv-SE" dirty="0"/>
              <a:t>Alternativ: </a:t>
            </a:r>
            <a:endParaRPr lang="sv-SE" dirty="0" smtClean="0"/>
          </a:p>
          <a:p>
            <a:r>
              <a:rPr lang="sv-SE" dirty="0"/>
              <a:t>a. L </a:t>
            </a:r>
            <a:r>
              <a:rPr lang="sv-SE" dirty="0" err="1"/>
              <a:t>ågt</a:t>
            </a:r>
            <a:r>
              <a:rPr lang="sv-SE" dirty="0"/>
              <a:t> antal bägarceller </a:t>
            </a:r>
            <a:endParaRPr lang="sv-SE" dirty="0" smtClean="0"/>
          </a:p>
          <a:p>
            <a:r>
              <a:rPr lang="sv-SE" dirty="0"/>
              <a:t>b. F </a:t>
            </a:r>
            <a:r>
              <a:rPr lang="sv-SE" dirty="0" err="1"/>
              <a:t>örekomst</a:t>
            </a:r>
            <a:r>
              <a:rPr lang="sv-SE" dirty="0"/>
              <a:t> av </a:t>
            </a:r>
            <a:r>
              <a:rPr lang="sv-SE" dirty="0" err="1"/>
              <a:t>villi</a:t>
            </a:r>
            <a:r>
              <a:rPr lang="sv-SE" dirty="0"/>
              <a:t> </a:t>
            </a:r>
            <a:endParaRPr lang="sv-SE" dirty="0" smtClean="0"/>
          </a:p>
          <a:p>
            <a:r>
              <a:rPr lang="sv-SE" dirty="0"/>
              <a:t>c. F </a:t>
            </a:r>
            <a:r>
              <a:rPr lang="sv-SE" dirty="0" err="1"/>
              <a:t>rånvaro</a:t>
            </a:r>
            <a:r>
              <a:rPr lang="sv-SE" dirty="0"/>
              <a:t> av </a:t>
            </a:r>
            <a:r>
              <a:rPr lang="sv-SE" dirty="0" err="1"/>
              <a:t>submukösa</a:t>
            </a:r>
            <a:r>
              <a:rPr lang="sv-SE" dirty="0"/>
              <a:t> körtlar </a:t>
            </a:r>
            <a:endParaRPr lang="sv-SE" dirty="0" smtClean="0"/>
          </a:p>
          <a:p>
            <a:r>
              <a:rPr lang="sv-SE" dirty="0"/>
              <a:t>d. F </a:t>
            </a:r>
            <a:r>
              <a:rPr lang="sv-SE" dirty="0" err="1"/>
              <a:t>örekomst</a:t>
            </a:r>
            <a:r>
              <a:rPr lang="sv-SE" dirty="0"/>
              <a:t> av kryptor </a:t>
            </a:r>
            <a:endParaRPr lang="sv-SE" dirty="0" smtClean="0"/>
          </a:p>
          <a:p>
            <a:r>
              <a:rPr lang="sv-SE" dirty="0"/>
              <a:t>e. F </a:t>
            </a:r>
            <a:r>
              <a:rPr lang="sv-SE" dirty="0" err="1"/>
              <a:t>örekomst</a:t>
            </a:r>
            <a:r>
              <a:rPr lang="sv-SE" dirty="0"/>
              <a:t> av </a:t>
            </a:r>
            <a:r>
              <a:rPr lang="sv-SE" dirty="0" err="1"/>
              <a:t>tunica</a:t>
            </a:r>
            <a:r>
              <a:rPr lang="sv-SE" dirty="0"/>
              <a:t> </a:t>
            </a:r>
            <a:r>
              <a:rPr lang="sv-SE" dirty="0" err="1"/>
              <a:t>muscularis</a:t>
            </a:r>
            <a:r>
              <a:rPr lang="sv-SE" dirty="0"/>
              <a:t> </a:t>
            </a:r>
            <a:r>
              <a:rPr lang="sv-SE" dirty="0" err="1"/>
              <a:t>mucosae</a:t>
            </a:r>
            <a:r>
              <a:rPr lang="sv-SE" dirty="0"/>
              <a:t> </a:t>
            </a:r>
            <a:endParaRPr lang="sv-SE" dirty="0" smtClean="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20" y="565784"/>
            <a:ext cx="5829300" cy="4737100"/>
          </a:xfrm>
          <a:prstGeom prst="rect">
            <a:avLst/>
          </a:prstGeom>
        </p:spPr>
      </p:pic>
    </p:spTree>
    <p:extLst>
      <p:ext uri="{BB962C8B-B14F-4D97-AF65-F5344CB8AC3E}">
        <p14:creationId xmlns:p14="http://schemas.microsoft.com/office/powerpoint/2010/main" val="2074464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B</a:t>
            </a:r>
          </a:p>
          <a:p>
            <a:endParaRPr lang="sv-SE" dirty="0"/>
          </a:p>
        </p:txBody>
      </p:sp>
    </p:spTree>
    <p:extLst>
      <p:ext uri="{BB962C8B-B14F-4D97-AF65-F5344CB8AC3E}">
        <p14:creationId xmlns:p14="http://schemas.microsoft.com/office/powerpoint/2010/main" val="1132279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b="1" dirty="0"/>
              <a:t>Fråga 32 (1 p </a:t>
            </a:r>
            <a:r>
              <a:rPr lang="sv-SE" b="1" dirty="0" err="1"/>
              <a:t>oäng</a:t>
            </a:r>
            <a:r>
              <a:rPr lang="sv-SE" b="1" dirty="0"/>
              <a:t> ) : </a:t>
            </a:r>
            <a:r>
              <a:rPr lang="sv-SE" dirty="0"/>
              <a:t>En 7 - årig flicka välter omkull med cykeln. Hon ramlar olyckligt med magen rakt framifrån mot cykelstyret, så att pankreas skadas genom att den kläms mellan styre och ryggrad. Till vilken del av pankreas är skadan mest sannolikt lokaliserad ? </a:t>
            </a:r>
            <a:endParaRPr lang="sv-SE" dirty="0" smtClean="0"/>
          </a:p>
          <a:p>
            <a:r>
              <a:rPr lang="sv-SE" dirty="0"/>
              <a:t>Alternativ: </a:t>
            </a:r>
            <a:endParaRPr lang="sv-SE" dirty="0" smtClean="0"/>
          </a:p>
          <a:p>
            <a:r>
              <a:rPr lang="sv-SE" dirty="0"/>
              <a:t>a) C </a:t>
            </a:r>
            <a:r>
              <a:rPr lang="sv-SE" dirty="0" err="1"/>
              <a:t>auda</a:t>
            </a:r>
            <a:r>
              <a:rPr lang="sv-SE" dirty="0"/>
              <a:t> </a:t>
            </a:r>
            <a:r>
              <a:rPr lang="sv-SE" dirty="0" err="1"/>
              <a:t>pancreatis</a:t>
            </a:r>
            <a:r>
              <a:rPr lang="sv-SE" dirty="0"/>
              <a:t>, nära </a:t>
            </a:r>
            <a:r>
              <a:rPr lang="sv-SE" dirty="0" err="1"/>
              <a:t>mjälthilus</a:t>
            </a:r>
            <a:r>
              <a:rPr lang="sv-SE" dirty="0"/>
              <a:t> </a:t>
            </a:r>
            <a:endParaRPr lang="sv-SE" dirty="0" smtClean="0"/>
          </a:p>
          <a:p>
            <a:r>
              <a:rPr lang="sv-SE" dirty="0"/>
              <a:t>b) C </a:t>
            </a:r>
            <a:r>
              <a:rPr lang="sv-SE" dirty="0" err="1"/>
              <a:t>orpus</a:t>
            </a:r>
            <a:r>
              <a:rPr lang="sv-SE" dirty="0"/>
              <a:t> </a:t>
            </a:r>
            <a:r>
              <a:rPr lang="sv-SE" dirty="0" err="1"/>
              <a:t>pancreatis</a:t>
            </a:r>
            <a:r>
              <a:rPr lang="sv-SE" dirty="0"/>
              <a:t> </a:t>
            </a:r>
            <a:endParaRPr lang="sv-SE" dirty="0" smtClean="0"/>
          </a:p>
          <a:p>
            <a:r>
              <a:rPr lang="sv-SE" dirty="0"/>
              <a:t>c) P </a:t>
            </a:r>
            <a:r>
              <a:rPr lang="sv-SE" dirty="0" err="1"/>
              <a:t>rocessus</a:t>
            </a:r>
            <a:r>
              <a:rPr lang="sv-SE" dirty="0"/>
              <a:t> </a:t>
            </a:r>
            <a:r>
              <a:rPr lang="sv-SE" dirty="0" err="1"/>
              <a:t>uncinatus</a:t>
            </a:r>
            <a:r>
              <a:rPr lang="sv-SE" dirty="0"/>
              <a:t> </a:t>
            </a:r>
            <a:endParaRPr lang="sv-SE" dirty="0" smtClean="0"/>
          </a:p>
          <a:p>
            <a:r>
              <a:rPr lang="sv-SE" dirty="0"/>
              <a:t>d) P </a:t>
            </a:r>
            <a:r>
              <a:rPr lang="sv-SE" dirty="0" err="1"/>
              <a:t>apilla</a:t>
            </a:r>
            <a:r>
              <a:rPr lang="sv-SE" dirty="0"/>
              <a:t> </a:t>
            </a:r>
            <a:r>
              <a:rPr lang="sv-SE" dirty="0" err="1"/>
              <a:t>duodeni</a:t>
            </a:r>
            <a:r>
              <a:rPr lang="sv-SE" dirty="0"/>
              <a:t> major </a:t>
            </a:r>
            <a:endParaRPr lang="sv-SE" dirty="0" smtClean="0"/>
          </a:p>
          <a:p>
            <a:r>
              <a:rPr lang="sv-SE" dirty="0"/>
              <a:t>e) D </a:t>
            </a:r>
            <a:r>
              <a:rPr lang="sv-SE" dirty="0" err="1"/>
              <a:t>uctus</a:t>
            </a:r>
            <a:r>
              <a:rPr lang="sv-SE" dirty="0"/>
              <a:t> </a:t>
            </a:r>
            <a:r>
              <a:rPr lang="sv-SE" dirty="0" err="1"/>
              <a:t>pancreaticus</a:t>
            </a:r>
            <a:r>
              <a:rPr lang="sv-SE" dirty="0"/>
              <a:t> minor </a:t>
            </a:r>
            <a:endParaRPr lang="sv-SE" dirty="0" smtClean="0"/>
          </a:p>
          <a:p>
            <a:endParaRPr lang="sv-SE" dirty="0"/>
          </a:p>
        </p:txBody>
      </p:sp>
    </p:spTree>
    <p:extLst>
      <p:ext uri="{BB962C8B-B14F-4D97-AF65-F5344CB8AC3E}">
        <p14:creationId xmlns:p14="http://schemas.microsoft.com/office/powerpoint/2010/main" val="91304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En liten kapsel med kamera kan sväljas för att fraktas genom </a:t>
            </a:r>
            <a:r>
              <a:rPr lang="sv-SE" i="1" dirty="0" err="1"/>
              <a:t>mag</a:t>
            </a:r>
            <a:r>
              <a:rPr lang="sv-SE" i="1" dirty="0"/>
              <a:t> - och tarmkanalen. Låt oss säga att man skulle kunna filma hela vägen från munhålan till ändtarmens öppning. </a:t>
            </a:r>
            <a:r>
              <a:rPr lang="sv-SE" b="1" i="1" dirty="0"/>
              <a:t>Slemhinnan och dess epitel </a:t>
            </a:r>
            <a:r>
              <a:rPr lang="sv-SE" i="1" dirty="0"/>
              <a:t>ändrar utseende beroende på var i kanalen vi tittar. </a:t>
            </a:r>
            <a:endParaRPr lang="sv-SE" dirty="0" smtClean="0"/>
          </a:p>
          <a:p>
            <a:r>
              <a:rPr lang="sv-SE" b="1" dirty="0"/>
              <a:t>Fråga 14 (6 p </a:t>
            </a:r>
            <a:r>
              <a:rPr lang="sv-SE" b="1" dirty="0" err="1"/>
              <a:t>oäng</a:t>
            </a:r>
            <a:r>
              <a:rPr lang="sv-SE" b="1" dirty="0"/>
              <a:t> ) : </a:t>
            </a:r>
            <a:endParaRPr lang="sv-SE" dirty="0" smtClean="0"/>
          </a:p>
          <a:p>
            <a:r>
              <a:rPr lang="sv-SE" dirty="0"/>
              <a:t>Beskriv fyra lokalisationer på kapselns väg där man tydligt ser hur slemhinnan med dess epitel ändrar utseende beroende på funktion. Beskriv typiska histologiska karaktäristika </a:t>
            </a:r>
            <a:r>
              <a:rPr lang="sv-SE" dirty="0" err="1"/>
              <a:t>fö</a:t>
            </a:r>
            <a:r>
              <a:rPr lang="sv-SE" dirty="0"/>
              <a:t> r varje vald lokalisation. </a:t>
            </a:r>
            <a:endParaRPr lang="sv-SE" dirty="0" smtClean="0"/>
          </a:p>
          <a:p>
            <a:endParaRPr lang="sv-SE" dirty="0"/>
          </a:p>
        </p:txBody>
      </p:sp>
    </p:spTree>
    <p:extLst>
      <p:ext uri="{BB962C8B-B14F-4D97-AF65-F5344CB8AC3E}">
        <p14:creationId xmlns:p14="http://schemas.microsoft.com/office/powerpoint/2010/main" val="1377768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B</a:t>
            </a:r>
          </a:p>
          <a:p>
            <a:endParaRPr lang="sv-SE" dirty="0"/>
          </a:p>
        </p:txBody>
      </p:sp>
    </p:spTree>
    <p:extLst>
      <p:ext uri="{BB962C8B-B14F-4D97-AF65-F5344CB8AC3E}">
        <p14:creationId xmlns:p14="http://schemas.microsoft.com/office/powerpoint/2010/main" val="1700235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I vilken del av duodenum mynnar </a:t>
            </a:r>
            <a:r>
              <a:rPr lang="sv-SE" dirty="0" err="1"/>
              <a:t>ductus</a:t>
            </a:r>
            <a:r>
              <a:rPr lang="sv-SE" dirty="0"/>
              <a:t> </a:t>
            </a:r>
            <a:r>
              <a:rPr lang="sv-SE" dirty="0" err="1"/>
              <a:t>choledochus</a:t>
            </a:r>
            <a:r>
              <a:rPr lang="sv-SE" dirty="0"/>
              <a:t>? </a:t>
            </a:r>
          </a:p>
          <a:p>
            <a:r>
              <a:rPr lang="sv-SE" dirty="0"/>
              <a:t>Alternativ: </a:t>
            </a:r>
            <a:endParaRPr lang="sv-SE" dirty="0" smtClean="0"/>
          </a:p>
          <a:p>
            <a:r>
              <a:rPr lang="sv-SE" dirty="0"/>
              <a:t>a) </a:t>
            </a:r>
            <a:r>
              <a:rPr lang="sv-SE" dirty="0" err="1"/>
              <a:t>Bulbus</a:t>
            </a:r>
            <a:r>
              <a:rPr lang="sv-SE" dirty="0"/>
              <a:t> </a:t>
            </a:r>
            <a:endParaRPr lang="sv-SE" dirty="0" smtClean="0"/>
          </a:p>
          <a:p>
            <a:r>
              <a:rPr lang="sv-SE" dirty="0"/>
              <a:t>b) Pars </a:t>
            </a:r>
            <a:r>
              <a:rPr lang="sv-SE" dirty="0" err="1"/>
              <a:t>superior</a:t>
            </a:r>
            <a:r>
              <a:rPr lang="sv-SE" dirty="0"/>
              <a:t> </a:t>
            </a:r>
            <a:endParaRPr lang="sv-SE" dirty="0" smtClean="0"/>
          </a:p>
          <a:p>
            <a:r>
              <a:rPr lang="sv-SE" dirty="0"/>
              <a:t>c) Pars descendens </a:t>
            </a:r>
            <a:endParaRPr lang="sv-SE" dirty="0" smtClean="0"/>
          </a:p>
          <a:p>
            <a:r>
              <a:rPr lang="sv-SE" dirty="0"/>
              <a:t>d) Pars </a:t>
            </a:r>
            <a:r>
              <a:rPr lang="sv-SE" dirty="0" err="1"/>
              <a:t>transversalis</a:t>
            </a:r>
            <a:r>
              <a:rPr lang="sv-SE" dirty="0"/>
              <a:t> </a:t>
            </a:r>
            <a:endParaRPr lang="sv-SE" dirty="0" smtClean="0"/>
          </a:p>
          <a:p>
            <a:r>
              <a:rPr lang="sv-SE" dirty="0"/>
              <a:t>e) Pars </a:t>
            </a:r>
            <a:r>
              <a:rPr lang="sv-SE" dirty="0" err="1"/>
              <a:t>ascendens</a:t>
            </a:r>
            <a:r>
              <a:rPr lang="sv-SE" dirty="0"/>
              <a:t> </a:t>
            </a:r>
            <a:endParaRPr lang="sv-SE" dirty="0" smtClean="0"/>
          </a:p>
          <a:p>
            <a:endParaRPr lang="sv-SE" dirty="0"/>
          </a:p>
        </p:txBody>
      </p:sp>
    </p:spTree>
    <p:extLst>
      <p:ext uri="{BB962C8B-B14F-4D97-AF65-F5344CB8AC3E}">
        <p14:creationId xmlns:p14="http://schemas.microsoft.com/office/powerpoint/2010/main" val="1697297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C</a:t>
            </a:r>
            <a:endParaRPr lang="sv-SE" dirty="0"/>
          </a:p>
        </p:txBody>
      </p:sp>
    </p:spTree>
    <p:extLst>
      <p:ext uri="{BB962C8B-B14F-4D97-AF65-F5344CB8AC3E}">
        <p14:creationId xmlns:p14="http://schemas.microsoft.com/office/powerpoint/2010/main" val="1446353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Vad kännetecknar </a:t>
            </a:r>
            <a:r>
              <a:rPr lang="sv-SE" b="1" dirty="0" err="1"/>
              <a:t>sekretin</a:t>
            </a:r>
            <a:r>
              <a:rPr lang="sv-SE" b="1" dirty="0"/>
              <a:t>? </a:t>
            </a:r>
          </a:p>
          <a:p>
            <a:r>
              <a:rPr lang="sv-SE" dirty="0"/>
              <a:t>Alternativ: </a:t>
            </a:r>
            <a:endParaRPr lang="sv-SE" dirty="0" smtClean="0"/>
          </a:p>
          <a:p>
            <a:r>
              <a:rPr lang="sv-SE" dirty="0"/>
              <a:t>a) Ö kar ventrikeltömningshastigheten </a:t>
            </a:r>
            <a:endParaRPr lang="sv-SE" dirty="0" smtClean="0"/>
          </a:p>
          <a:p>
            <a:r>
              <a:rPr lang="sv-SE" dirty="0"/>
              <a:t>b) S </a:t>
            </a:r>
            <a:r>
              <a:rPr lang="sv-SE" dirty="0" err="1"/>
              <a:t>timulerar</a:t>
            </a:r>
            <a:r>
              <a:rPr lang="sv-SE" dirty="0"/>
              <a:t> bikarbonatsekretion till gallgångarna </a:t>
            </a:r>
            <a:endParaRPr lang="sv-SE" dirty="0" smtClean="0"/>
          </a:p>
          <a:p>
            <a:r>
              <a:rPr lang="sv-SE" dirty="0"/>
              <a:t>c) M inskar sekretionen från </a:t>
            </a:r>
            <a:r>
              <a:rPr lang="sv-SE" dirty="0" err="1"/>
              <a:t>exokrin</a:t>
            </a:r>
            <a:r>
              <a:rPr lang="sv-SE" dirty="0"/>
              <a:t> pankreas till tarmen </a:t>
            </a:r>
            <a:endParaRPr lang="sv-SE" dirty="0" smtClean="0"/>
          </a:p>
          <a:p>
            <a:r>
              <a:rPr lang="sv-SE" dirty="0"/>
              <a:t>d) B </a:t>
            </a:r>
            <a:r>
              <a:rPr lang="sv-SE" dirty="0" err="1"/>
              <a:t>ildas</a:t>
            </a:r>
            <a:r>
              <a:rPr lang="sv-SE" dirty="0"/>
              <a:t> huvudsakligen i terminala </a:t>
            </a:r>
            <a:r>
              <a:rPr lang="sv-SE" dirty="0" err="1"/>
              <a:t>ileum</a:t>
            </a:r>
            <a:r>
              <a:rPr lang="sv-SE" dirty="0"/>
              <a:t> </a:t>
            </a:r>
            <a:endParaRPr lang="sv-SE" dirty="0" smtClean="0"/>
          </a:p>
          <a:p>
            <a:r>
              <a:rPr lang="sv-SE" dirty="0"/>
              <a:t>e) F </a:t>
            </a:r>
            <a:r>
              <a:rPr lang="sv-SE" dirty="0" err="1"/>
              <a:t>ungerar</a:t>
            </a:r>
            <a:r>
              <a:rPr lang="sv-SE" dirty="0"/>
              <a:t> genom att vid målcellen minska </a:t>
            </a:r>
            <a:r>
              <a:rPr lang="sv-SE" dirty="0" err="1"/>
              <a:t>cAMP</a:t>
            </a:r>
            <a:r>
              <a:rPr lang="sv-SE" dirty="0"/>
              <a:t> - k </a:t>
            </a:r>
            <a:r>
              <a:rPr lang="sv-SE" dirty="0" err="1"/>
              <a:t>oncentrationen</a:t>
            </a:r>
            <a:r>
              <a:rPr lang="sv-SE" dirty="0"/>
              <a:t> </a:t>
            </a:r>
            <a:endParaRPr lang="sv-SE" dirty="0" smtClean="0"/>
          </a:p>
          <a:p>
            <a:endParaRPr lang="sv-SE" dirty="0"/>
          </a:p>
        </p:txBody>
      </p:sp>
    </p:spTree>
    <p:extLst>
      <p:ext uri="{BB962C8B-B14F-4D97-AF65-F5344CB8AC3E}">
        <p14:creationId xmlns:p14="http://schemas.microsoft.com/office/powerpoint/2010/main" val="132106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b</a:t>
            </a:r>
            <a:endParaRPr lang="sv-SE" dirty="0"/>
          </a:p>
        </p:txBody>
      </p:sp>
    </p:spTree>
    <p:extLst>
      <p:ext uri="{BB962C8B-B14F-4D97-AF65-F5344CB8AC3E}">
        <p14:creationId xmlns:p14="http://schemas.microsoft.com/office/powerpoint/2010/main" val="22834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Förslag på svar: </a:t>
            </a:r>
            <a:endParaRPr lang="sv-SE" dirty="0" smtClean="0"/>
          </a:p>
          <a:p>
            <a:r>
              <a:rPr lang="sv-SE" i="1" dirty="0"/>
              <a:t>1. esofagus - magsäcksslemhinna: </a:t>
            </a:r>
            <a:r>
              <a:rPr lang="sv-SE" i="1" dirty="0" err="1"/>
              <a:t>oförhornat</a:t>
            </a:r>
            <a:r>
              <a:rPr lang="sv-SE" i="1" dirty="0"/>
              <a:t> </a:t>
            </a:r>
            <a:r>
              <a:rPr lang="sv-SE" i="1" dirty="0" err="1"/>
              <a:t>flerskiktat</a:t>
            </a:r>
            <a:r>
              <a:rPr lang="sv-SE" i="1" dirty="0"/>
              <a:t> skivepitel övergår till förgrenade </a:t>
            </a:r>
            <a:r>
              <a:rPr lang="sv-SE" i="1" dirty="0" err="1"/>
              <a:t>tubulära</a:t>
            </a:r>
            <a:r>
              <a:rPr lang="sv-SE" i="1" dirty="0"/>
              <a:t> magsäckskörtlar med cylindriskt epitel (1,5 p) </a:t>
            </a:r>
            <a:endParaRPr lang="sv-SE" dirty="0" smtClean="0"/>
          </a:p>
          <a:p>
            <a:endParaRPr lang="sv-SE" dirty="0"/>
          </a:p>
        </p:txBody>
      </p:sp>
    </p:spTree>
    <p:extLst>
      <p:ext uri="{BB962C8B-B14F-4D97-AF65-F5344CB8AC3E}">
        <p14:creationId xmlns:p14="http://schemas.microsoft.com/office/powerpoint/2010/main" val="199185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9385"/>
            <a:ext cx="9321800" cy="6094394"/>
          </a:xfrm>
        </p:spPr>
      </p:pic>
    </p:spTree>
    <p:extLst>
      <p:ext uri="{BB962C8B-B14F-4D97-AF65-F5344CB8AC3E}">
        <p14:creationId xmlns:p14="http://schemas.microsoft.com/office/powerpoint/2010/main" val="210221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Svar B</a:t>
            </a:r>
            <a:endParaRPr lang="sv-SE" dirty="0"/>
          </a:p>
        </p:txBody>
      </p:sp>
    </p:spTree>
    <p:extLst>
      <p:ext uri="{BB962C8B-B14F-4D97-AF65-F5344CB8AC3E}">
        <p14:creationId xmlns:p14="http://schemas.microsoft.com/office/powerpoint/2010/main" val="15728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s</a:t>
            </a:r>
            <a:r>
              <a:rPr lang="sv-SE" i="1" dirty="0" smtClean="0"/>
              <a:t>ura uppstötningar beror på att ventrikelinnehåll pressas upp från ventrikeln ända upp till svalget. </a:t>
            </a:r>
            <a:endParaRPr lang="sv-SE" dirty="0" smtClean="0"/>
          </a:p>
          <a:p>
            <a:r>
              <a:rPr lang="sv-SE" b="1" dirty="0" smtClean="0"/>
              <a:t>Fråga 2 (1 p </a:t>
            </a:r>
            <a:r>
              <a:rPr lang="sv-SE" b="1" dirty="0" err="1" smtClean="0"/>
              <a:t>oäng</a:t>
            </a:r>
            <a:r>
              <a:rPr lang="sv-SE" b="1" dirty="0" smtClean="0"/>
              <a:t> ): </a:t>
            </a:r>
            <a:r>
              <a:rPr lang="sv-SE" dirty="0" smtClean="0"/>
              <a:t>Vad gör att magsäcksinnehållet normalt inte når munhålan och svalget? </a:t>
            </a:r>
          </a:p>
          <a:p>
            <a:endParaRPr lang="sv-SE" dirty="0"/>
          </a:p>
        </p:txBody>
      </p:sp>
    </p:spTree>
    <p:extLst>
      <p:ext uri="{BB962C8B-B14F-4D97-AF65-F5344CB8AC3E}">
        <p14:creationId xmlns:p14="http://schemas.microsoft.com/office/powerpoint/2010/main" val="93325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smtClean="0"/>
              <a:t>Förslag på svar: Den övre magmunnen. Där finns en ringmuskel, </a:t>
            </a:r>
            <a:r>
              <a:rPr lang="sv-SE" i="1" dirty="0" err="1" smtClean="0"/>
              <a:t>cardiasfinktern</a:t>
            </a:r>
            <a:r>
              <a:rPr lang="sv-SE" i="1" dirty="0" smtClean="0"/>
              <a:t>, som normalt förhindrar mat som nått magsäcken eller annat magsäcksinnehåll att tränga tillbaka ut i matstrupen. </a:t>
            </a:r>
            <a:endParaRPr lang="sv-SE" dirty="0" smtClean="0"/>
          </a:p>
          <a:p>
            <a:endParaRPr lang="sv-SE" dirty="0" smtClean="0"/>
          </a:p>
          <a:p>
            <a:endParaRPr lang="sv-SE" dirty="0"/>
          </a:p>
        </p:txBody>
      </p:sp>
    </p:spTree>
    <p:extLst>
      <p:ext uri="{BB962C8B-B14F-4D97-AF65-F5344CB8AC3E}">
        <p14:creationId xmlns:p14="http://schemas.microsoft.com/office/powerpoint/2010/main" val="20640457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1462</Words>
  <Application>Microsoft Macintosh PowerPoint</Application>
  <PresentationFormat>Bredbild</PresentationFormat>
  <Paragraphs>100</Paragraphs>
  <Slides>44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44</vt:i4>
      </vt:variant>
    </vt:vector>
  </HeadingPairs>
  <TitlesOfParts>
    <vt:vector size="48" baseType="lpstr">
      <vt:lpstr>Calibri</vt:lpstr>
      <vt:lpstr>Calibri Light</vt:lpstr>
      <vt:lpstr>Arial</vt:lpstr>
      <vt:lpstr>Office-tema</vt:lpstr>
      <vt:lpstr>Histologi + Anatomi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Histologi + Anatomi</dc:title>
  <dc:creator>stefan albrektsson</dc:creator>
  <cp:lastModifiedBy>stefan albrektsson</cp:lastModifiedBy>
  <cp:revision>12</cp:revision>
  <dcterms:created xsi:type="dcterms:W3CDTF">2018-05-06T10:28:14Z</dcterms:created>
  <dcterms:modified xsi:type="dcterms:W3CDTF">2018-05-06T13:14:59Z</dcterms:modified>
</cp:coreProperties>
</file>