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7"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44" r:id="rId25"/>
    <p:sldId id="345" r:id="rId26"/>
    <p:sldId id="346" r:id="rId27"/>
    <p:sldId id="347" r:id="rId28"/>
    <p:sldId id="348" r:id="rId29"/>
    <p:sldId id="349" r:id="rId30"/>
    <p:sldId id="350" r:id="rId31"/>
    <p:sldId id="351" r:id="rId32"/>
    <p:sldId id="352" r:id="rId33"/>
    <p:sldId id="353" r:id="rId34"/>
    <p:sldId id="354" r:id="rId35"/>
    <p:sldId id="355" r:id="rId36"/>
    <p:sldId id="356" r:id="rId37"/>
    <p:sldId id="357" r:id="rId38"/>
    <p:sldId id="358" r:id="rId39"/>
    <p:sldId id="359" r:id="rId40"/>
    <p:sldId id="360" r:id="rId41"/>
    <p:sldId id="361" r:id="rId42"/>
    <p:sldId id="399" r:id="rId43"/>
    <p:sldId id="400" r:id="rId44"/>
    <p:sldId id="401" r:id="rId45"/>
    <p:sldId id="403" r:id="rId46"/>
    <p:sldId id="404" r:id="rId47"/>
    <p:sldId id="405" r:id="rId48"/>
    <p:sldId id="406" r:id="rId49"/>
    <p:sldId id="407" r:id="rId50"/>
    <p:sldId id="408" r:id="rId51"/>
    <p:sldId id="409" r:id="rId52"/>
    <p:sldId id="410" r:id="rId53"/>
    <p:sldId id="411" r:id="rId54"/>
    <p:sldId id="412" r:id="rId55"/>
    <p:sldId id="413" r:id="rId56"/>
    <p:sldId id="426" r:id="rId57"/>
    <p:sldId id="427" r:id="rId58"/>
    <p:sldId id="428" r:id="rId59"/>
    <p:sldId id="429" r:id="rId60"/>
    <p:sldId id="430" r:id="rId61"/>
    <p:sldId id="431" r:id="rId62"/>
    <p:sldId id="432" r:id="rId63"/>
    <p:sldId id="433" r:id="rId64"/>
    <p:sldId id="434" r:id="rId65"/>
    <p:sldId id="435" r:id="rId66"/>
    <p:sldId id="436" r:id="rId67"/>
    <p:sldId id="437" r:id="rId68"/>
    <p:sldId id="438" r:id="rId69"/>
    <p:sldId id="441" r:id="rId70"/>
    <p:sldId id="439" r:id="rId71"/>
    <p:sldId id="440" r:id="rId72"/>
    <p:sldId id="442" r:id="rId73"/>
    <p:sldId id="443" r:id="rId74"/>
    <p:sldId id="444" r:id="rId75"/>
    <p:sldId id="445" r:id="rId76"/>
    <p:sldId id="446" r:id="rId77"/>
    <p:sldId id="447" r:id="rId78"/>
    <p:sldId id="448" r:id="rId79"/>
    <p:sldId id="449" r:id="rId80"/>
    <p:sldId id="451" r:id="rId81"/>
    <p:sldId id="452" r:id="rId82"/>
    <p:sldId id="453" r:id="rId83"/>
    <p:sldId id="454" r:id="rId84"/>
    <p:sldId id="455" r:id="rId85"/>
    <p:sldId id="456" r:id="rId86"/>
    <p:sldId id="457" r:id="rId87"/>
    <p:sldId id="458" r:id="rId88"/>
    <p:sldId id="533" r:id="rId89"/>
    <p:sldId id="534" r:id="rId90"/>
    <p:sldId id="535" r:id="rId91"/>
    <p:sldId id="536" r:id="rId92"/>
    <p:sldId id="537" r:id="rId93"/>
    <p:sldId id="538" r:id="rId94"/>
    <p:sldId id="539" r:id="rId95"/>
    <p:sldId id="540" r:id="rId96"/>
    <p:sldId id="541" r:id="rId97"/>
    <p:sldId id="542" r:id="rId98"/>
    <p:sldId id="543" r:id="rId99"/>
    <p:sldId id="544" r:id="rId100"/>
    <p:sldId id="545" r:id="rId101"/>
    <p:sldId id="546" r:id="rId102"/>
    <p:sldId id="547" r:id="rId103"/>
    <p:sldId id="548" r:id="rId104"/>
    <p:sldId id="549" r:id="rId105"/>
    <p:sldId id="550" r:id="rId106"/>
    <p:sldId id="551" r:id="rId107"/>
    <p:sldId id="552" r:id="rId108"/>
    <p:sldId id="261" r:id="rId109"/>
    <p:sldId id="288" r:id="rId110"/>
    <p:sldId id="269" r:id="rId111"/>
    <p:sldId id="268" r:id="rId112"/>
    <p:sldId id="270" r:id="rId113"/>
    <p:sldId id="271" r:id="rId114"/>
    <p:sldId id="272" r:id="rId115"/>
    <p:sldId id="273" r:id="rId116"/>
    <p:sldId id="274" r:id="rId117"/>
    <p:sldId id="276" r:id="rId118"/>
    <p:sldId id="277" r:id="rId119"/>
    <p:sldId id="278" r:id="rId120"/>
    <p:sldId id="279" r:id="rId121"/>
    <p:sldId id="280" r:id="rId122"/>
    <p:sldId id="281" r:id="rId123"/>
    <p:sldId id="282" r:id="rId124"/>
    <p:sldId id="283" r:id="rId125"/>
    <p:sldId id="284" r:id="rId126"/>
    <p:sldId id="285" r:id="rId127"/>
    <p:sldId id="286" r:id="rId128"/>
    <p:sldId id="287" r:id="rId129"/>
    <p:sldId id="326" r:id="rId130"/>
    <p:sldId id="327" r:id="rId131"/>
    <p:sldId id="328" r:id="rId132"/>
    <p:sldId id="329" r:id="rId133"/>
    <p:sldId id="330" r:id="rId134"/>
    <p:sldId id="331" r:id="rId135"/>
    <p:sldId id="332" r:id="rId136"/>
    <p:sldId id="333" r:id="rId137"/>
    <p:sldId id="334" r:id="rId138"/>
    <p:sldId id="335" r:id="rId139"/>
    <p:sldId id="336" r:id="rId140"/>
    <p:sldId id="337" r:id="rId141"/>
    <p:sldId id="338" r:id="rId142"/>
    <p:sldId id="339" r:id="rId143"/>
    <p:sldId id="340" r:id="rId144"/>
    <p:sldId id="341" r:id="rId145"/>
    <p:sldId id="342" r:id="rId146"/>
    <p:sldId id="343" r:id="rId147"/>
    <p:sldId id="380" r:id="rId148"/>
    <p:sldId id="381" r:id="rId149"/>
    <p:sldId id="382" r:id="rId150"/>
    <p:sldId id="383" r:id="rId151"/>
    <p:sldId id="384" r:id="rId152"/>
    <p:sldId id="385" r:id="rId153"/>
    <p:sldId id="386" r:id="rId154"/>
    <p:sldId id="387" r:id="rId155"/>
    <p:sldId id="388" r:id="rId156"/>
    <p:sldId id="389" r:id="rId157"/>
    <p:sldId id="390" r:id="rId158"/>
    <p:sldId id="392" r:id="rId159"/>
    <p:sldId id="393" r:id="rId160"/>
    <p:sldId id="394" r:id="rId161"/>
    <p:sldId id="395" r:id="rId162"/>
    <p:sldId id="396" r:id="rId163"/>
    <p:sldId id="397" r:id="rId164"/>
    <p:sldId id="398" r:id="rId165"/>
    <p:sldId id="459" r:id="rId166"/>
    <p:sldId id="460" r:id="rId167"/>
    <p:sldId id="461" r:id="rId168"/>
    <p:sldId id="462" r:id="rId169"/>
    <p:sldId id="463" r:id="rId170"/>
    <p:sldId id="464" r:id="rId171"/>
    <p:sldId id="475" r:id="rId172"/>
    <p:sldId id="476" r:id="rId173"/>
    <p:sldId id="477" r:id="rId174"/>
    <p:sldId id="478" r:id="rId175"/>
    <p:sldId id="479" r:id="rId176"/>
    <p:sldId id="481" r:id="rId177"/>
    <p:sldId id="482" r:id="rId178"/>
    <p:sldId id="483" r:id="rId179"/>
    <p:sldId id="484" r:id="rId180"/>
    <p:sldId id="485" r:id="rId181"/>
    <p:sldId id="486" r:id="rId182"/>
    <p:sldId id="487" r:id="rId183"/>
    <p:sldId id="488" r:id="rId184"/>
    <p:sldId id="489" r:id="rId185"/>
    <p:sldId id="490" r:id="rId186"/>
    <p:sldId id="491" r:id="rId187"/>
    <p:sldId id="492" r:id="rId188"/>
    <p:sldId id="493" r:id="rId189"/>
    <p:sldId id="513" r:id="rId190"/>
    <p:sldId id="514" r:id="rId191"/>
    <p:sldId id="515" r:id="rId192"/>
    <p:sldId id="516" r:id="rId193"/>
    <p:sldId id="517" r:id="rId194"/>
    <p:sldId id="518" r:id="rId195"/>
    <p:sldId id="519" r:id="rId196"/>
    <p:sldId id="520" r:id="rId197"/>
    <p:sldId id="521" r:id="rId198"/>
    <p:sldId id="522" r:id="rId199"/>
    <p:sldId id="523" r:id="rId200"/>
    <p:sldId id="524" r:id="rId201"/>
    <p:sldId id="525" r:id="rId202"/>
    <p:sldId id="526" r:id="rId203"/>
    <p:sldId id="527" r:id="rId204"/>
    <p:sldId id="528" r:id="rId205"/>
    <p:sldId id="529" r:id="rId206"/>
    <p:sldId id="530" r:id="rId207"/>
    <p:sldId id="531" r:id="rId208"/>
    <p:sldId id="532" r:id="rId209"/>
    <p:sldId id="262" r:id="rId210"/>
    <p:sldId id="307" r:id="rId211"/>
    <p:sldId id="308" r:id="rId212"/>
    <p:sldId id="309" r:id="rId213"/>
    <p:sldId id="310" r:id="rId214"/>
    <p:sldId id="311" r:id="rId215"/>
    <p:sldId id="312" r:id="rId216"/>
    <p:sldId id="313" r:id="rId217"/>
    <p:sldId id="314" r:id="rId218"/>
    <p:sldId id="315" r:id="rId219"/>
    <p:sldId id="316" r:id="rId220"/>
    <p:sldId id="317" r:id="rId221"/>
    <p:sldId id="318" r:id="rId222"/>
    <p:sldId id="319" r:id="rId223"/>
    <p:sldId id="320" r:id="rId224"/>
    <p:sldId id="321" r:id="rId225"/>
    <p:sldId id="322" r:id="rId226"/>
    <p:sldId id="323" r:id="rId227"/>
    <p:sldId id="324" r:id="rId228"/>
    <p:sldId id="325" r:id="rId229"/>
    <p:sldId id="362" r:id="rId230"/>
    <p:sldId id="363" r:id="rId231"/>
    <p:sldId id="364" r:id="rId232"/>
    <p:sldId id="365" r:id="rId233"/>
    <p:sldId id="366" r:id="rId234"/>
    <p:sldId id="367" r:id="rId235"/>
    <p:sldId id="368" r:id="rId236"/>
    <p:sldId id="369" r:id="rId237"/>
    <p:sldId id="370" r:id="rId238"/>
    <p:sldId id="371" r:id="rId239"/>
    <p:sldId id="372" r:id="rId240"/>
    <p:sldId id="373" r:id="rId241"/>
    <p:sldId id="374" r:id="rId242"/>
    <p:sldId id="375" r:id="rId243"/>
    <p:sldId id="376" r:id="rId244"/>
    <p:sldId id="377" r:id="rId245"/>
    <p:sldId id="378" r:id="rId246"/>
    <p:sldId id="379" r:id="rId247"/>
    <p:sldId id="414" r:id="rId248"/>
    <p:sldId id="415" r:id="rId249"/>
    <p:sldId id="416" r:id="rId250"/>
    <p:sldId id="417" r:id="rId251"/>
    <p:sldId id="418" r:id="rId252"/>
    <p:sldId id="419" r:id="rId253"/>
    <p:sldId id="420" r:id="rId254"/>
    <p:sldId id="421" r:id="rId255"/>
    <p:sldId id="422" r:id="rId256"/>
    <p:sldId id="423" r:id="rId257"/>
    <p:sldId id="424" r:id="rId258"/>
    <p:sldId id="425" r:id="rId259"/>
    <p:sldId id="465" r:id="rId260"/>
    <p:sldId id="466" r:id="rId261"/>
    <p:sldId id="467" r:id="rId262"/>
    <p:sldId id="468" r:id="rId263"/>
    <p:sldId id="469" r:id="rId264"/>
    <p:sldId id="472" r:id="rId265"/>
    <p:sldId id="470" r:id="rId266"/>
    <p:sldId id="471" r:id="rId267"/>
    <p:sldId id="473" r:id="rId268"/>
    <p:sldId id="474" r:id="rId269"/>
    <p:sldId id="494" r:id="rId270"/>
    <p:sldId id="495" r:id="rId271"/>
    <p:sldId id="496" r:id="rId272"/>
    <p:sldId id="497" r:id="rId273"/>
    <p:sldId id="498" r:id="rId274"/>
    <p:sldId id="499" r:id="rId275"/>
    <p:sldId id="500" r:id="rId276"/>
    <p:sldId id="501" r:id="rId277"/>
    <p:sldId id="502" r:id="rId278"/>
    <p:sldId id="503" r:id="rId279"/>
    <p:sldId id="504" r:id="rId280"/>
    <p:sldId id="505" r:id="rId281"/>
    <p:sldId id="506" r:id="rId282"/>
    <p:sldId id="507" r:id="rId283"/>
    <p:sldId id="508" r:id="rId284"/>
    <p:sldId id="509" r:id="rId285"/>
    <p:sldId id="510" r:id="rId286"/>
    <p:sldId id="511" r:id="rId287"/>
    <p:sldId id="512" r:id="rId288"/>
    <p:sldId id="554" r:id="rId289"/>
    <p:sldId id="553" r:id="rId290"/>
    <p:sldId id="556" r:id="rId291"/>
    <p:sldId id="557" r:id="rId292"/>
    <p:sldId id="558" r:id="rId293"/>
    <p:sldId id="559" r:id="rId294"/>
    <p:sldId id="560" r:id="rId295"/>
    <p:sldId id="561" r:id="rId296"/>
    <p:sldId id="562" r:id="rId297"/>
    <p:sldId id="563" r:id="rId298"/>
    <p:sldId id="564" r:id="rId299"/>
    <p:sldId id="565" r:id="rId300"/>
    <p:sldId id="265" r:id="rId30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022F93-DAF9-4D73-8DE0-0B8F7C1F5575}" v="22" dt="2023-05-08T09:29:51.559"/>
    <p1510:client id="{6164336C-7296-A84D-9F53-E50A5D890E29}" v="4" dt="2023-05-01T20:32:58.511"/>
    <p1510:client id="{F5944074-B549-4203-972E-849C023C7E79}" v="89" dt="2023-05-08T12:24:53.4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4"/>
    <p:restoredTop sz="94672"/>
  </p:normalViewPr>
  <p:slideViewPr>
    <p:cSldViewPr snapToGrid="0">
      <p:cViewPr varScale="1">
        <p:scale>
          <a:sx n="99" d="100"/>
          <a:sy n="99" d="100"/>
        </p:scale>
        <p:origin x="55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theme" Target="theme/theme1.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tableStyles" Target="tableStyle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microsoft.com/office/2016/11/relationships/changesInfo" Target="changesInfos/changesInfo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microsoft.com/office/2015/10/relationships/revisionInfo" Target="revisionInfo.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viewProps" Target="viewProps.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Fredriksson" userId="5f44addeedec36ac" providerId="Windows Live" clId="Web-{07022F93-DAF9-4D73-8DE0-0B8F7C1F5575}"/>
    <pc:docChg chg="modSld">
      <pc:chgData name="Louise Fredriksson" userId="5f44addeedec36ac" providerId="Windows Live" clId="Web-{07022F93-DAF9-4D73-8DE0-0B8F7C1F5575}" dt="2023-05-08T09:29:51.559" v="20" actId="20577"/>
      <pc:docMkLst>
        <pc:docMk/>
      </pc:docMkLst>
      <pc:sldChg chg="modSp">
        <pc:chgData name="Louise Fredriksson" userId="5f44addeedec36ac" providerId="Windows Live" clId="Web-{07022F93-DAF9-4D73-8DE0-0B8F7C1F5575}" dt="2023-05-08T09:08:01.715" v="10" actId="20577"/>
        <pc:sldMkLst>
          <pc:docMk/>
          <pc:sldMk cId="154995256" sldId="478"/>
        </pc:sldMkLst>
        <pc:spChg chg="mod">
          <ac:chgData name="Louise Fredriksson" userId="5f44addeedec36ac" providerId="Windows Live" clId="Web-{07022F93-DAF9-4D73-8DE0-0B8F7C1F5575}" dt="2023-05-08T09:08:01.715" v="10" actId="20577"/>
          <ac:spMkLst>
            <pc:docMk/>
            <pc:sldMk cId="154995256" sldId="478"/>
            <ac:spMk id="3" creationId="{3BC10F56-ED40-5CCE-9158-4BC7266BF290}"/>
          </ac:spMkLst>
        </pc:spChg>
      </pc:sldChg>
      <pc:sldChg chg="modSp">
        <pc:chgData name="Louise Fredriksson" userId="5f44addeedec36ac" providerId="Windows Live" clId="Web-{07022F93-DAF9-4D73-8DE0-0B8F7C1F5575}" dt="2023-05-08T09:29:51.559" v="20" actId="20577"/>
        <pc:sldMkLst>
          <pc:docMk/>
          <pc:sldMk cId="1581469669" sldId="487"/>
        </pc:sldMkLst>
        <pc:spChg chg="mod">
          <ac:chgData name="Louise Fredriksson" userId="5f44addeedec36ac" providerId="Windows Live" clId="Web-{07022F93-DAF9-4D73-8DE0-0B8F7C1F5575}" dt="2023-05-08T09:29:51.559" v="20" actId="20577"/>
          <ac:spMkLst>
            <pc:docMk/>
            <pc:sldMk cId="1581469669" sldId="487"/>
            <ac:spMk id="3" creationId="{3BC10F56-ED40-5CCE-9158-4BC7266BF290}"/>
          </ac:spMkLst>
        </pc:spChg>
      </pc:sldChg>
      <pc:sldChg chg="modSp">
        <pc:chgData name="Louise Fredriksson" userId="5f44addeedec36ac" providerId="Windows Live" clId="Web-{07022F93-DAF9-4D73-8DE0-0B8F7C1F5575}" dt="2023-05-08T08:53:07.159" v="7" actId="20577"/>
        <pc:sldMkLst>
          <pc:docMk/>
          <pc:sldMk cId="273440811" sldId="547"/>
        </pc:sldMkLst>
        <pc:spChg chg="mod">
          <ac:chgData name="Louise Fredriksson" userId="5f44addeedec36ac" providerId="Windows Live" clId="Web-{07022F93-DAF9-4D73-8DE0-0B8F7C1F5575}" dt="2023-05-08T08:53:07.159" v="7" actId="20577"/>
          <ac:spMkLst>
            <pc:docMk/>
            <pc:sldMk cId="273440811" sldId="547"/>
            <ac:spMk id="3" creationId="{3BC10F56-ED40-5CCE-9158-4BC7266BF290}"/>
          </ac:spMkLst>
        </pc:spChg>
      </pc:sldChg>
    </pc:docChg>
  </pc:docChgLst>
  <pc:docChgLst>
    <pc:chgData name="Louise Fredriksson" userId="5f44addeedec36ac" providerId="Windows Live" clId="Web-{A124140A-9089-4979-A28E-D25D9E8FA9A5}"/>
    <pc:docChg chg="modSld">
      <pc:chgData name="Louise Fredriksson" userId="5f44addeedec36ac" providerId="Windows Live" clId="Web-{A124140A-9089-4979-A28E-D25D9E8FA9A5}" dt="2023-04-26T12:15:58.385" v="14" actId="20577"/>
      <pc:docMkLst>
        <pc:docMk/>
      </pc:docMkLst>
      <pc:sldChg chg="modSp">
        <pc:chgData name="Louise Fredriksson" userId="5f44addeedec36ac" providerId="Windows Live" clId="Web-{A124140A-9089-4979-A28E-D25D9E8FA9A5}" dt="2023-04-26T07:38:44.703" v="0" actId="20577"/>
        <pc:sldMkLst>
          <pc:docMk/>
          <pc:sldMk cId="2528875472" sldId="365"/>
        </pc:sldMkLst>
        <pc:spChg chg="mod">
          <ac:chgData name="Louise Fredriksson" userId="5f44addeedec36ac" providerId="Windows Live" clId="Web-{A124140A-9089-4979-A28E-D25D9E8FA9A5}" dt="2023-04-26T07:38:44.703" v="0" actId="20577"/>
          <ac:spMkLst>
            <pc:docMk/>
            <pc:sldMk cId="2528875472" sldId="365"/>
            <ac:spMk id="3" creationId="{3BC10F56-ED40-5CCE-9158-4BC7266BF290}"/>
          </ac:spMkLst>
        </pc:spChg>
      </pc:sldChg>
      <pc:sldChg chg="modSp">
        <pc:chgData name="Louise Fredriksson" userId="5f44addeedec36ac" providerId="Windows Live" clId="Web-{A124140A-9089-4979-A28E-D25D9E8FA9A5}" dt="2023-04-26T07:43:00.741" v="1" actId="20577"/>
        <pc:sldMkLst>
          <pc:docMk/>
          <pc:sldMk cId="3437993082" sldId="368"/>
        </pc:sldMkLst>
        <pc:spChg chg="mod">
          <ac:chgData name="Louise Fredriksson" userId="5f44addeedec36ac" providerId="Windows Live" clId="Web-{A124140A-9089-4979-A28E-D25D9E8FA9A5}" dt="2023-04-26T07:43:00.741" v="1" actId="20577"/>
          <ac:spMkLst>
            <pc:docMk/>
            <pc:sldMk cId="3437993082" sldId="368"/>
            <ac:spMk id="3" creationId="{3BC10F56-ED40-5CCE-9158-4BC7266BF290}"/>
          </ac:spMkLst>
        </pc:spChg>
      </pc:sldChg>
      <pc:sldChg chg="modSp">
        <pc:chgData name="Louise Fredriksson" userId="5f44addeedec36ac" providerId="Windows Live" clId="Web-{A124140A-9089-4979-A28E-D25D9E8FA9A5}" dt="2023-04-26T12:15:58.385" v="14" actId="20577"/>
        <pc:sldMkLst>
          <pc:docMk/>
          <pc:sldMk cId="1125973742" sldId="372"/>
        </pc:sldMkLst>
        <pc:spChg chg="mod">
          <ac:chgData name="Louise Fredriksson" userId="5f44addeedec36ac" providerId="Windows Live" clId="Web-{A124140A-9089-4979-A28E-D25D9E8FA9A5}" dt="2023-04-26T12:15:58.385" v="14" actId="20577"/>
          <ac:spMkLst>
            <pc:docMk/>
            <pc:sldMk cId="1125973742" sldId="372"/>
            <ac:spMk id="3" creationId="{3BC10F56-ED40-5CCE-9158-4BC7266BF290}"/>
          </ac:spMkLst>
        </pc:spChg>
      </pc:sldChg>
    </pc:docChg>
  </pc:docChgLst>
  <pc:docChgLst>
    <pc:chgData name="Louise Fredriksson" userId="5f44addeedec36ac" providerId="LiveId" clId="{6164336C-7296-A84D-9F53-E50A5D890E29}"/>
    <pc:docChg chg="undo custSel addSld delSld modSld">
      <pc:chgData name="Louise Fredriksson" userId="5f44addeedec36ac" providerId="LiveId" clId="{6164336C-7296-A84D-9F53-E50A5D890E29}" dt="2023-05-01T20:35:38.429" v="1451" actId="20577"/>
      <pc:docMkLst>
        <pc:docMk/>
      </pc:docMkLst>
      <pc:sldChg chg="modSp mod">
        <pc:chgData name="Louise Fredriksson" userId="5f44addeedec36ac" providerId="LiveId" clId="{6164336C-7296-A84D-9F53-E50A5D890E29}" dt="2023-05-01T18:54:19.859" v="51" actId="404"/>
        <pc:sldMkLst>
          <pc:docMk/>
          <pc:sldMk cId="463378965" sldId="257"/>
        </pc:sldMkLst>
        <pc:spChg chg="mod">
          <ac:chgData name="Louise Fredriksson" userId="5f44addeedec36ac" providerId="LiveId" clId="{6164336C-7296-A84D-9F53-E50A5D890E29}" dt="2023-05-01T18:54:19.859" v="51" actId="404"/>
          <ac:spMkLst>
            <pc:docMk/>
            <pc:sldMk cId="463378965" sldId="257"/>
            <ac:spMk id="3" creationId="{01066567-6EBC-2CED-EB1A-4C6A790ACB4A}"/>
          </ac:spMkLst>
        </pc:spChg>
      </pc:sldChg>
      <pc:sldChg chg="modSp mod">
        <pc:chgData name="Louise Fredriksson" userId="5f44addeedec36ac" providerId="LiveId" clId="{6164336C-7296-A84D-9F53-E50A5D890E29}" dt="2023-05-01T20:35:38.429" v="1451" actId="20577"/>
        <pc:sldMkLst>
          <pc:docMk/>
          <pc:sldMk cId="491329944" sldId="258"/>
        </pc:sldMkLst>
        <pc:spChg chg="mod">
          <ac:chgData name="Louise Fredriksson" userId="5f44addeedec36ac" providerId="LiveId" clId="{6164336C-7296-A84D-9F53-E50A5D890E29}" dt="2023-05-01T20:35:38.429" v="1451" actId="20577"/>
          <ac:spMkLst>
            <pc:docMk/>
            <pc:sldMk cId="491329944" sldId="258"/>
            <ac:spMk id="3" creationId="{158116E9-DC46-09DD-13EC-A284C1C99EC2}"/>
          </ac:spMkLst>
        </pc:spChg>
      </pc:sldChg>
      <pc:sldChg chg="modSp add mod">
        <pc:chgData name="Louise Fredriksson" userId="5f44addeedec36ac" providerId="LiveId" clId="{6164336C-7296-A84D-9F53-E50A5D890E29}" dt="2023-05-01T19:05:23.715" v="169" actId="20577"/>
        <pc:sldMkLst>
          <pc:docMk/>
          <pc:sldMk cId="3092641079" sldId="513"/>
        </pc:sldMkLst>
        <pc:spChg chg="mod">
          <ac:chgData name="Louise Fredriksson" userId="5f44addeedec36ac" providerId="LiveId" clId="{6164336C-7296-A84D-9F53-E50A5D890E29}" dt="2023-05-01T18:58:25.512" v="59"/>
          <ac:spMkLst>
            <pc:docMk/>
            <pc:sldMk cId="3092641079" sldId="513"/>
            <ac:spMk id="2" creationId="{CD32B017-5BAD-CB4F-93B7-1DF8CB8BAB17}"/>
          </ac:spMkLst>
        </pc:spChg>
        <pc:spChg chg="mod">
          <ac:chgData name="Louise Fredriksson" userId="5f44addeedec36ac" providerId="LiveId" clId="{6164336C-7296-A84D-9F53-E50A5D890E29}" dt="2023-05-01T19:05:23.715" v="169" actId="20577"/>
          <ac:spMkLst>
            <pc:docMk/>
            <pc:sldMk cId="3092641079" sldId="513"/>
            <ac:spMk id="3" creationId="{3BC10F56-ED40-5CCE-9158-4BC7266BF290}"/>
          </ac:spMkLst>
        </pc:spChg>
      </pc:sldChg>
      <pc:sldChg chg="add del">
        <pc:chgData name="Louise Fredriksson" userId="5f44addeedec36ac" providerId="LiveId" clId="{6164336C-7296-A84D-9F53-E50A5D890E29}" dt="2023-05-01T18:59:21.691" v="70" actId="2890"/>
        <pc:sldMkLst>
          <pc:docMk/>
          <pc:sldMk cId="1633656749" sldId="514"/>
        </pc:sldMkLst>
      </pc:sldChg>
      <pc:sldChg chg="modSp add mod">
        <pc:chgData name="Louise Fredriksson" userId="5f44addeedec36ac" providerId="LiveId" clId="{6164336C-7296-A84D-9F53-E50A5D890E29}" dt="2023-05-01T19:05:28.881" v="171" actId="20577"/>
        <pc:sldMkLst>
          <pc:docMk/>
          <pc:sldMk cId="3075529604" sldId="514"/>
        </pc:sldMkLst>
        <pc:spChg chg="mod">
          <ac:chgData name="Louise Fredriksson" userId="5f44addeedec36ac" providerId="LiveId" clId="{6164336C-7296-A84D-9F53-E50A5D890E29}" dt="2023-05-01T19:05:28.881" v="171" actId="20577"/>
          <ac:spMkLst>
            <pc:docMk/>
            <pc:sldMk cId="3075529604" sldId="514"/>
            <ac:spMk id="3" creationId="{3BC10F56-ED40-5CCE-9158-4BC7266BF290}"/>
          </ac:spMkLst>
        </pc:spChg>
      </pc:sldChg>
      <pc:sldChg chg="modSp add mod">
        <pc:chgData name="Louise Fredriksson" userId="5f44addeedec36ac" providerId="LiveId" clId="{6164336C-7296-A84D-9F53-E50A5D890E29}" dt="2023-05-01T19:05:05.850" v="168" actId="20577"/>
        <pc:sldMkLst>
          <pc:docMk/>
          <pc:sldMk cId="2022813319" sldId="515"/>
        </pc:sldMkLst>
        <pc:spChg chg="mod">
          <ac:chgData name="Louise Fredriksson" userId="5f44addeedec36ac" providerId="LiveId" clId="{6164336C-7296-A84D-9F53-E50A5D890E29}" dt="2023-05-01T19:05:05.850" v="168" actId="20577"/>
          <ac:spMkLst>
            <pc:docMk/>
            <pc:sldMk cId="2022813319" sldId="515"/>
            <ac:spMk id="3" creationId="{3BC10F56-ED40-5CCE-9158-4BC7266BF290}"/>
          </ac:spMkLst>
        </pc:spChg>
      </pc:sldChg>
      <pc:sldChg chg="add">
        <pc:chgData name="Louise Fredriksson" userId="5f44addeedec36ac" providerId="LiveId" clId="{6164336C-7296-A84D-9F53-E50A5D890E29}" dt="2023-05-01T19:04:57.819" v="167" actId="2890"/>
        <pc:sldMkLst>
          <pc:docMk/>
          <pc:sldMk cId="395245926" sldId="516"/>
        </pc:sldMkLst>
      </pc:sldChg>
      <pc:sldChg chg="modSp add mod">
        <pc:chgData name="Louise Fredriksson" userId="5f44addeedec36ac" providerId="LiveId" clId="{6164336C-7296-A84D-9F53-E50A5D890E29}" dt="2023-05-01T19:07:36.470" v="241" actId="20577"/>
        <pc:sldMkLst>
          <pc:docMk/>
          <pc:sldMk cId="216376233" sldId="517"/>
        </pc:sldMkLst>
        <pc:spChg chg="mod">
          <ac:chgData name="Louise Fredriksson" userId="5f44addeedec36ac" providerId="LiveId" clId="{6164336C-7296-A84D-9F53-E50A5D890E29}" dt="2023-05-01T19:07:36.470" v="241" actId="20577"/>
          <ac:spMkLst>
            <pc:docMk/>
            <pc:sldMk cId="216376233" sldId="517"/>
            <ac:spMk id="3" creationId="{3BC10F56-ED40-5CCE-9158-4BC7266BF290}"/>
          </ac:spMkLst>
        </pc:spChg>
      </pc:sldChg>
      <pc:sldChg chg="add">
        <pc:chgData name="Louise Fredriksson" userId="5f44addeedec36ac" providerId="LiveId" clId="{6164336C-7296-A84D-9F53-E50A5D890E29}" dt="2023-05-01T19:07:33.140" v="240" actId="2890"/>
        <pc:sldMkLst>
          <pc:docMk/>
          <pc:sldMk cId="1080811014" sldId="518"/>
        </pc:sldMkLst>
      </pc:sldChg>
      <pc:sldChg chg="modSp add mod">
        <pc:chgData name="Louise Fredriksson" userId="5f44addeedec36ac" providerId="LiveId" clId="{6164336C-7296-A84D-9F53-E50A5D890E29}" dt="2023-05-01T19:09:12.168" v="272" actId="20577"/>
        <pc:sldMkLst>
          <pc:docMk/>
          <pc:sldMk cId="2854676346" sldId="519"/>
        </pc:sldMkLst>
        <pc:spChg chg="mod">
          <ac:chgData name="Louise Fredriksson" userId="5f44addeedec36ac" providerId="LiveId" clId="{6164336C-7296-A84D-9F53-E50A5D890E29}" dt="2023-05-01T19:09:12.168" v="272" actId="20577"/>
          <ac:spMkLst>
            <pc:docMk/>
            <pc:sldMk cId="2854676346" sldId="519"/>
            <ac:spMk id="3" creationId="{3BC10F56-ED40-5CCE-9158-4BC7266BF290}"/>
          </ac:spMkLst>
        </pc:spChg>
      </pc:sldChg>
      <pc:sldChg chg="add">
        <pc:chgData name="Louise Fredriksson" userId="5f44addeedec36ac" providerId="LiveId" clId="{6164336C-7296-A84D-9F53-E50A5D890E29}" dt="2023-05-01T19:09:08.923" v="271" actId="2890"/>
        <pc:sldMkLst>
          <pc:docMk/>
          <pc:sldMk cId="1439182379" sldId="520"/>
        </pc:sldMkLst>
      </pc:sldChg>
      <pc:sldChg chg="modSp add mod">
        <pc:chgData name="Louise Fredriksson" userId="5f44addeedec36ac" providerId="LiveId" clId="{6164336C-7296-A84D-9F53-E50A5D890E29}" dt="2023-05-01T19:10:42.646" v="311" actId="20577"/>
        <pc:sldMkLst>
          <pc:docMk/>
          <pc:sldMk cId="1025990903" sldId="521"/>
        </pc:sldMkLst>
        <pc:spChg chg="mod">
          <ac:chgData name="Louise Fredriksson" userId="5f44addeedec36ac" providerId="LiveId" clId="{6164336C-7296-A84D-9F53-E50A5D890E29}" dt="2023-05-01T19:10:42.646" v="311" actId="20577"/>
          <ac:spMkLst>
            <pc:docMk/>
            <pc:sldMk cId="1025990903" sldId="521"/>
            <ac:spMk id="3" creationId="{3BC10F56-ED40-5CCE-9158-4BC7266BF290}"/>
          </ac:spMkLst>
        </pc:spChg>
      </pc:sldChg>
      <pc:sldChg chg="add">
        <pc:chgData name="Louise Fredriksson" userId="5f44addeedec36ac" providerId="LiveId" clId="{6164336C-7296-A84D-9F53-E50A5D890E29}" dt="2023-05-01T19:10:40.289" v="310" actId="2890"/>
        <pc:sldMkLst>
          <pc:docMk/>
          <pc:sldMk cId="3062336246" sldId="522"/>
        </pc:sldMkLst>
      </pc:sldChg>
      <pc:sldChg chg="modSp add mod">
        <pc:chgData name="Louise Fredriksson" userId="5f44addeedec36ac" providerId="LiveId" clId="{6164336C-7296-A84D-9F53-E50A5D890E29}" dt="2023-05-01T19:14:06.261" v="404" actId="20577"/>
        <pc:sldMkLst>
          <pc:docMk/>
          <pc:sldMk cId="1438817219" sldId="523"/>
        </pc:sldMkLst>
        <pc:spChg chg="mod">
          <ac:chgData name="Louise Fredriksson" userId="5f44addeedec36ac" providerId="LiveId" clId="{6164336C-7296-A84D-9F53-E50A5D890E29}" dt="2023-05-01T19:14:06.261" v="404" actId="20577"/>
          <ac:spMkLst>
            <pc:docMk/>
            <pc:sldMk cId="1438817219" sldId="523"/>
            <ac:spMk id="3" creationId="{3BC10F56-ED40-5CCE-9158-4BC7266BF290}"/>
          </ac:spMkLst>
        </pc:spChg>
      </pc:sldChg>
      <pc:sldChg chg="add">
        <pc:chgData name="Louise Fredriksson" userId="5f44addeedec36ac" providerId="LiveId" clId="{6164336C-7296-A84D-9F53-E50A5D890E29}" dt="2023-05-01T19:14:03.470" v="403" actId="2890"/>
        <pc:sldMkLst>
          <pc:docMk/>
          <pc:sldMk cId="122376256" sldId="524"/>
        </pc:sldMkLst>
      </pc:sldChg>
      <pc:sldChg chg="modSp add mod">
        <pc:chgData name="Louise Fredriksson" userId="5f44addeedec36ac" providerId="LiveId" clId="{6164336C-7296-A84D-9F53-E50A5D890E29}" dt="2023-05-01T19:15:29.182" v="445" actId="20577"/>
        <pc:sldMkLst>
          <pc:docMk/>
          <pc:sldMk cId="4081202763" sldId="525"/>
        </pc:sldMkLst>
        <pc:spChg chg="mod">
          <ac:chgData name="Louise Fredriksson" userId="5f44addeedec36ac" providerId="LiveId" clId="{6164336C-7296-A84D-9F53-E50A5D890E29}" dt="2023-05-01T19:15:29.182" v="445" actId="20577"/>
          <ac:spMkLst>
            <pc:docMk/>
            <pc:sldMk cId="4081202763" sldId="525"/>
            <ac:spMk id="3" creationId="{3BC10F56-ED40-5CCE-9158-4BC7266BF290}"/>
          </ac:spMkLst>
        </pc:spChg>
      </pc:sldChg>
      <pc:sldChg chg="add">
        <pc:chgData name="Louise Fredriksson" userId="5f44addeedec36ac" providerId="LiveId" clId="{6164336C-7296-A84D-9F53-E50A5D890E29}" dt="2023-05-01T19:15:26.804" v="444" actId="2890"/>
        <pc:sldMkLst>
          <pc:docMk/>
          <pc:sldMk cId="1009177490" sldId="526"/>
        </pc:sldMkLst>
      </pc:sldChg>
      <pc:sldChg chg="modSp add mod">
        <pc:chgData name="Louise Fredriksson" userId="5f44addeedec36ac" providerId="LiveId" clId="{6164336C-7296-A84D-9F53-E50A5D890E29}" dt="2023-05-01T19:18:04.638" v="490" actId="207"/>
        <pc:sldMkLst>
          <pc:docMk/>
          <pc:sldMk cId="2859139096" sldId="527"/>
        </pc:sldMkLst>
        <pc:spChg chg="mod">
          <ac:chgData name="Louise Fredriksson" userId="5f44addeedec36ac" providerId="LiveId" clId="{6164336C-7296-A84D-9F53-E50A5D890E29}" dt="2023-05-01T19:18:04.638" v="490" actId="207"/>
          <ac:spMkLst>
            <pc:docMk/>
            <pc:sldMk cId="2859139096" sldId="527"/>
            <ac:spMk id="3" creationId="{3BC10F56-ED40-5CCE-9158-4BC7266BF290}"/>
          </ac:spMkLst>
        </pc:spChg>
      </pc:sldChg>
      <pc:sldChg chg="modSp add mod">
        <pc:chgData name="Louise Fredriksson" userId="5f44addeedec36ac" providerId="LiveId" clId="{6164336C-7296-A84D-9F53-E50A5D890E29}" dt="2023-05-01T19:18:14.949" v="494" actId="207"/>
        <pc:sldMkLst>
          <pc:docMk/>
          <pc:sldMk cId="2886277360" sldId="528"/>
        </pc:sldMkLst>
        <pc:spChg chg="mod">
          <ac:chgData name="Louise Fredriksson" userId="5f44addeedec36ac" providerId="LiveId" clId="{6164336C-7296-A84D-9F53-E50A5D890E29}" dt="2023-05-01T19:18:14.949" v="494" actId="207"/>
          <ac:spMkLst>
            <pc:docMk/>
            <pc:sldMk cId="2886277360" sldId="528"/>
            <ac:spMk id="3" creationId="{3BC10F56-ED40-5CCE-9158-4BC7266BF290}"/>
          </ac:spMkLst>
        </pc:spChg>
      </pc:sldChg>
      <pc:sldChg chg="modSp add mod">
        <pc:chgData name="Louise Fredriksson" userId="5f44addeedec36ac" providerId="LiveId" clId="{6164336C-7296-A84D-9F53-E50A5D890E29}" dt="2023-05-01T19:19:43.320" v="542" actId="20577"/>
        <pc:sldMkLst>
          <pc:docMk/>
          <pc:sldMk cId="3407358246" sldId="529"/>
        </pc:sldMkLst>
        <pc:spChg chg="mod">
          <ac:chgData name="Louise Fredriksson" userId="5f44addeedec36ac" providerId="LiveId" clId="{6164336C-7296-A84D-9F53-E50A5D890E29}" dt="2023-05-01T19:19:43.320" v="542" actId="20577"/>
          <ac:spMkLst>
            <pc:docMk/>
            <pc:sldMk cId="3407358246" sldId="529"/>
            <ac:spMk id="3" creationId="{3BC10F56-ED40-5CCE-9158-4BC7266BF290}"/>
          </ac:spMkLst>
        </pc:spChg>
      </pc:sldChg>
      <pc:sldChg chg="add">
        <pc:chgData name="Louise Fredriksson" userId="5f44addeedec36ac" providerId="LiveId" clId="{6164336C-7296-A84D-9F53-E50A5D890E29}" dt="2023-05-01T19:19:40.768" v="541" actId="2890"/>
        <pc:sldMkLst>
          <pc:docMk/>
          <pc:sldMk cId="2529316562" sldId="530"/>
        </pc:sldMkLst>
      </pc:sldChg>
      <pc:sldChg chg="modSp add mod">
        <pc:chgData name="Louise Fredriksson" userId="5f44addeedec36ac" providerId="LiveId" clId="{6164336C-7296-A84D-9F53-E50A5D890E29}" dt="2023-05-01T19:21:01.273" v="604" actId="20577"/>
        <pc:sldMkLst>
          <pc:docMk/>
          <pc:sldMk cId="1846190307" sldId="531"/>
        </pc:sldMkLst>
        <pc:spChg chg="mod">
          <ac:chgData name="Louise Fredriksson" userId="5f44addeedec36ac" providerId="LiveId" clId="{6164336C-7296-A84D-9F53-E50A5D890E29}" dt="2023-05-01T19:21:01.273" v="604" actId="20577"/>
          <ac:spMkLst>
            <pc:docMk/>
            <pc:sldMk cId="1846190307" sldId="531"/>
            <ac:spMk id="3" creationId="{3BC10F56-ED40-5CCE-9158-4BC7266BF290}"/>
          </ac:spMkLst>
        </pc:spChg>
      </pc:sldChg>
      <pc:sldChg chg="add">
        <pc:chgData name="Louise Fredriksson" userId="5f44addeedec36ac" providerId="LiveId" clId="{6164336C-7296-A84D-9F53-E50A5D890E29}" dt="2023-05-01T19:20:57.821" v="603" actId="2890"/>
        <pc:sldMkLst>
          <pc:docMk/>
          <pc:sldMk cId="1852940792" sldId="532"/>
        </pc:sldMkLst>
      </pc:sldChg>
      <pc:sldChg chg="modSp add mod">
        <pc:chgData name="Louise Fredriksson" userId="5f44addeedec36ac" providerId="LiveId" clId="{6164336C-7296-A84D-9F53-E50A5D890E29}" dt="2023-05-01T19:46:15.220" v="672" actId="20577"/>
        <pc:sldMkLst>
          <pc:docMk/>
          <pc:sldMk cId="3391859538" sldId="533"/>
        </pc:sldMkLst>
        <pc:spChg chg="mod">
          <ac:chgData name="Louise Fredriksson" userId="5f44addeedec36ac" providerId="LiveId" clId="{6164336C-7296-A84D-9F53-E50A5D890E29}" dt="2023-05-01T19:44:31.310" v="611"/>
          <ac:spMkLst>
            <pc:docMk/>
            <pc:sldMk cId="3391859538" sldId="533"/>
            <ac:spMk id="2" creationId="{CD32B017-5BAD-CB4F-93B7-1DF8CB8BAB17}"/>
          </ac:spMkLst>
        </pc:spChg>
        <pc:spChg chg="mod">
          <ac:chgData name="Louise Fredriksson" userId="5f44addeedec36ac" providerId="LiveId" clId="{6164336C-7296-A84D-9F53-E50A5D890E29}" dt="2023-05-01T19:46:15.220" v="672" actId="20577"/>
          <ac:spMkLst>
            <pc:docMk/>
            <pc:sldMk cId="3391859538" sldId="533"/>
            <ac:spMk id="3" creationId="{3BC10F56-ED40-5CCE-9158-4BC7266BF290}"/>
          </ac:spMkLst>
        </pc:spChg>
      </pc:sldChg>
      <pc:sldChg chg="add">
        <pc:chgData name="Louise Fredriksson" userId="5f44addeedec36ac" providerId="LiveId" clId="{6164336C-7296-A84D-9F53-E50A5D890E29}" dt="2023-05-01T19:46:13.309" v="671" actId="2890"/>
        <pc:sldMkLst>
          <pc:docMk/>
          <pc:sldMk cId="2467505478" sldId="534"/>
        </pc:sldMkLst>
      </pc:sldChg>
      <pc:sldChg chg="modSp add mod">
        <pc:chgData name="Louise Fredriksson" userId="5f44addeedec36ac" providerId="LiveId" clId="{6164336C-7296-A84D-9F53-E50A5D890E29}" dt="2023-05-01T19:49:28.862" v="717" actId="20577"/>
        <pc:sldMkLst>
          <pc:docMk/>
          <pc:sldMk cId="2998399396" sldId="535"/>
        </pc:sldMkLst>
        <pc:spChg chg="mod">
          <ac:chgData name="Louise Fredriksson" userId="5f44addeedec36ac" providerId="LiveId" clId="{6164336C-7296-A84D-9F53-E50A5D890E29}" dt="2023-05-01T19:49:28.862" v="717" actId="20577"/>
          <ac:spMkLst>
            <pc:docMk/>
            <pc:sldMk cId="2998399396" sldId="535"/>
            <ac:spMk id="3" creationId="{3BC10F56-ED40-5CCE-9158-4BC7266BF290}"/>
          </ac:spMkLst>
        </pc:spChg>
      </pc:sldChg>
      <pc:sldChg chg="add">
        <pc:chgData name="Louise Fredriksson" userId="5f44addeedec36ac" providerId="LiveId" clId="{6164336C-7296-A84D-9F53-E50A5D890E29}" dt="2023-05-01T19:49:26.599" v="716" actId="2890"/>
        <pc:sldMkLst>
          <pc:docMk/>
          <pc:sldMk cId="2073226760" sldId="536"/>
        </pc:sldMkLst>
      </pc:sldChg>
      <pc:sldChg chg="modSp add mod">
        <pc:chgData name="Louise Fredriksson" userId="5f44addeedec36ac" providerId="LiveId" clId="{6164336C-7296-A84D-9F53-E50A5D890E29}" dt="2023-05-01T20:05:16.977" v="772" actId="20577"/>
        <pc:sldMkLst>
          <pc:docMk/>
          <pc:sldMk cId="4068720825" sldId="537"/>
        </pc:sldMkLst>
        <pc:spChg chg="mod">
          <ac:chgData name="Louise Fredriksson" userId="5f44addeedec36ac" providerId="LiveId" clId="{6164336C-7296-A84D-9F53-E50A5D890E29}" dt="2023-05-01T20:05:16.977" v="772" actId="20577"/>
          <ac:spMkLst>
            <pc:docMk/>
            <pc:sldMk cId="4068720825" sldId="537"/>
            <ac:spMk id="3" creationId="{3BC10F56-ED40-5CCE-9158-4BC7266BF290}"/>
          </ac:spMkLst>
        </pc:spChg>
      </pc:sldChg>
      <pc:sldChg chg="add">
        <pc:chgData name="Louise Fredriksson" userId="5f44addeedec36ac" providerId="LiveId" clId="{6164336C-7296-A84D-9F53-E50A5D890E29}" dt="2023-05-01T20:05:14.566" v="771" actId="2890"/>
        <pc:sldMkLst>
          <pc:docMk/>
          <pc:sldMk cId="2424970371" sldId="538"/>
        </pc:sldMkLst>
      </pc:sldChg>
      <pc:sldChg chg="modSp add mod">
        <pc:chgData name="Louise Fredriksson" userId="5f44addeedec36ac" providerId="LiveId" clId="{6164336C-7296-A84D-9F53-E50A5D890E29}" dt="2023-05-01T20:08:14.885" v="824" actId="20577"/>
        <pc:sldMkLst>
          <pc:docMk/>
          <pc:sldMk cId="2213623522" sldId="539"/>
        </pc:sldMkLst>
        <pc:spChg chg="mod">
          <ac:chgData name="Louise Fredriksson" userId="5f44addeedec36ac" providerId="LiveId" clId="{6164336C-7296-A84D-9F53-E50A5D890E29}" dt="2023-05-01T20:08:14.885" v="824" actId="20577"/>
          <ac:spMkLst>
            <pc:docMk/>
            <pc:sldMk cId="2213623522" sldId="539"/>
            <ac:spMk id="3" creationId="{3BC10F56-ED40-5CCE-9158-4BC7266BF290}"/>
          </ac:spMkLst>
        </pc:spChg>
      </pc:sldChg>
      <pc:sldChg chg="add">
        <pc:chgData name="Louise Fredriksson" userId="5f44addeedec36ac" providerId="LiveId" clId="{6164336C-7296-A84D-9F53-E50A5D890E29}" dt="2023-05-01T20:08:12.603" v="823" actId="2890"/>
        <pc:sldMkLst>
          <pc:docMk/>
          <pc:sldMk cId="1845070593" sldId="540"/>
        </pc:sldMkLst>
      </pc:sldChg>
      <pc:sldChg chg="modSp add mod">
        <pc:chgData name="Louise Fredriksson" userId="5f44addeedec36ac" providerId="LiveId" clId="{6164336C-7296-A84D-9F53-E50A5D890E29}" dt="2023-05-01T20:09:32.079" v="870" actId="20577"/>
        <pc:sldMkLst>
          <pc:docMk/>
          <pc:sldMk cId="1489127872" sldId="541"/>
        </pc:sldMkLst>
        <pc:spChg chg="mod">
          <ac:chgData name="Louise Fredriksson" userId="5f44addeedec36ac" providerId="LiveId" clId="{6164336C-7296-A84D-9F53-E50A5D890E29}" dt="2023-05-01T20:09:32.079" v="870" actId="20577"/>
          <ac:spMkLst>
            <pc:docMk/>
            <pc:sldMk cId="1489127872" sldId="541"/>
            <ac:spMk id="3" creationId="{3BC10F56-ED40-5CCE-9158-4BC7266BF290}"/>
          </ac:spMkLst>
        </pc:spChg>
      </pc:sldChg>
      <pc:sldChg chg="add">
        <pc:chgData name="Louise Fredriksson" userId="5f44addeedec36ac" providerId="LiveId" clId="{6164336C-7296-A84D-9F53-E50A5D890E29}" dt="2023-05-01T20:09:29.763" v="869" actId="2890"/>
        <pc:sldMkLst>
          <pc:docMk/>
          <pc:sldMk cId="324227284" sldId="542"/>
        </pc:sldMkLst>
      </pc:sldChg>
      <pc:sldChg chg="modSp add mod">
        <pc:chgData name="Louise Fredriksson" userId="5f44addeedec36ac" providerId="LiveId" clId="{6164336C-7296-A84D-9F53-E50A5D890E29}" dt="2023-05-01T20:10:39.552" v="901" actId="20577"/>
        <pc:sldMkLst>
          <pc:docMk/>
          <pc:sldMk cId="2205325714" sldId="543"/>
        </pc:sldMkLst>
        <pc:spChg chg="mod">
          <ac:chgData name="Louise Fredriksson" userId="5f44addeedec36ac" providerId="LiveId" clId="{6164336C-7296-A84D-9F53-E50A5D890E29}" dt="2023-05-01T20:10:39.552" v="901" actId="20577"/>
          <ac:spMkLst>
            <pc:docMk/>
            <pc:sldMk cId="2205325714" sldId="543"/>
            <ac:spMk id="3" creationId="{3BC10F56-ED40-5CCE-9158-4BC7266BF290}"/>
          </ac:spMkLst>
        </pc:spChg>
      </pc:sldChg>
      <pc:sldChg chg="add">
        <pc:chgData name="Louise Fredriksson" userId="5f44addeedec36ac" providerId="LiveId" clId="{6164336C-7296-A84D-9F53-E50A5D890E29}" dt="2023-05-01T20:10:36.386" v="900" actId="2890"/>
        <pc:sldMkLst>
          <pc:docMk/>
          <pc:sldMk cId="754679243" sldId="544"/>
        </pc:sldMkLst>
      </pc:sldChg>
      <pc:sldChg chg="modSp add mod">
        <pc:chgData name="Louise Fredriksson" userId="5f44addeedec36ac" providerId="LiveId" clId="{6164336C-7296-A84D-9F53-E50A5D890E29}" dt="2023-05-01T20:12:13.045" v="943" actId="20577"/>
        <pc:sldMkLst>
          <pc:docMk/>
          <pc:sldMk cId="1690017940" sldId="545"/>
        </pc:sldMkLst>
        <pc:spChg chg="mod">
          <ac:chgData name="Louise Fredriksson" userId="5f44addeedec36ac" providerId="LiveId" clId="{6164336C-7296-A84D-9F53-E50A5D890E29}" dt="2023-05-01T20:12:13.045" v="943" actId="20577"/>
          <ac:spMkLst>
            <pc:docMk/>
            <pc:sldMk cId="1690017940" sldId="545"/>
            <ac:spMk id="3" creationId="{3BC10F56-ED40-5CCE-9158-4BC7266BF290}"/>
          </ac:spMkLst>
        </pc:spChg>
      </pc:sldChg>
      <pc:sldChg chg="add">
        <pc:chgData name="Louise Fredriksson" userId="5f44addeedec36ac" providerId="LiveId" clId="{6164336C-7296-A84D-9F53-E50A5D890E29}" dt="2023-05-01T20:12:10.860" v="942" actId="2890"/>
        <pc:sldMkLst>
          <pc:docMk/>
          <pc:sldMk cId="693629945" sldId="546"/>
        </pc:sldMkLst>
      </pc:sldChg>
      <pc:sldChg chg="modSp add mod">
        <pc:chgData name="Louise Fredriksson" userId="5f44addeedec36ac" providerId="LiveId" clId="{6164336C-7296-A84D-9F53-E50A5D890E29}" dt="2023-05-01T20:13:22.658" v="986" actId="20577"/>
        <pc:sldMkLst>
          <pc:docMk/>
          <pc:sldMk cId="273440811" sldId="547"/>
        </pc:sldMkLst>
        <pc:spChg chg="mod">
          <ac:chgData name="Louise Fredriksson" userId="5f44addeedec36ac" providerId="LiveId" clId="{6164336C-7296-A84D-9F53-E50A5D890E29}" dt="2023-05-01T20:13:22.658" v="986" actId="20577"/>
          <ac:spMkLst>
            <pc:docMk/>
            <pc:sldMk cId="273440811" sldId="547"/>
            <ac:spMk id="3" creationId="{3BC10F56-ED40-5CCE-9158-4BC7266BF290}"/>
          </ac:spMkLst>
        </pc:spChg>
      </pc:sldChg>
      <pc:sldChg chg="add">
        <pc:chgData name="Louise Fredriksson" userId="5f44addeedec36ac" providerId="LiveId" clId="{6164336C-7296-A84D-9F53-E50A5D890E29}" dt="2023-05-01T20:13:20.432" v="985" actId="2890"/>
        <pc:sldMkLst>
          <pc:docMk/>
          <pc:sldMk cId="133342339" sldId="548"/>
        </pc:sldMkLst>
      </pc:sldChg>
      <pc:sldChg chg="modSp add mod">
        <pc:chgData name="Louise Fredriksson" userId="5f44addeedec36ac" providerId="LiveId" clId="{6164336C-7296-A84D-9F53-E50A5D890E29}" dt="2023-05-01T20:14:28.121" v="1015" actId="20577"/>
        <pc:sldMkLst>
          <pc:docMk/>
          <pc:sldMk cId="2402621405" sldId="549"/>
        </pc:sldMkLst>
        <pc:spChg chg="mod">
          <ac:chgData name="Louise Fredriksson" userId="5f44addeedec36ac" providerId="LiveId" clId="{6164336C-7296-A84D-9F53-E50A5D890E29}" dt="2023-05-01T20:14:28.121" v="1015" actId="20577"/>
          <ac:spMkLst>
            <pc:docMk/>
            <pc:sldMk cId="2402621405" sldId="549"/>
            <ac:spMk id="3" creationId="{3BC10F56-ED40-5CCE-9158-4BC7266BF290}"/>
          </ac:spMkLst>
        </pc:spChg>
      </pc:sldChg>
      <pc:sldChg chg="add">
        <pc:chgData name="Louise Fredriksson" userId="5f44addeedec36ac" providerId="LiveId" clId="{6164336C-7296-A84D-9F53-E50A5D890E29}" dt="2023-05-01T20:14:25.426" v="1014" actId="2890"/>
        <pc:sldMkLst>
          <pc:docMk/>
          <pc:sldMk cId="2290326921" sldId="550"/>
        </pc:sldMkLst>
      </pc:sldChg>
      <pc:sldChg chg="modSp add mod">
        <pc:chgData name="Louise Fredriksson" userId="5f44addeedec36ac" providerId="LiveId" clId="{6164336C-7296-A84D-9F53-E50A5D890E29}" dt="2023-05-01T20:15:44.693" v="1056" actId="20577"/>
        <pc:sldMkLst>
          <pc:docMk/>
          <pc:sldMk cId="1454568128" sldId="551"/>
        </pc:sldMkLst>
        <pc:spChg chg="mod">
          <ac:chgData name="Louise Fredriksson" userId="5f44addeedec36ac" providerId="LiveId" clId="{6164336C-7296-A84D-9F53-E50A5D890E29}" dt="2023-05-01T20:15:44.693" v="1056" actId="20577"/>
          <ac:spMkLst>
            <pc:docMk/>
            <pc:sldMk cId="1454568128" sldId="551"/>
            <ac:spMk id="3" creationId="{3BC10F56-ED40-5CCE-9158-4BC7266BF290}"/>
          </ac:spMkLst>
        </pc:spChg>
      </pc:sldChg>
      <pc:sldChg chg="modSp add mod">
        <pc:chgData name="Louise Fredriksson" userId="5f44addeedec36ac" providerId="LiveId" clId="{6164336C-7296-A84D-9F53-E50A5D890E29}" dt="2023-05-01T20:15:52.642" v="1071" actId="20577"/>
        <pc:sldMkLst>
          <pc:docMk/>
          <pc:sldMk cId="3587741396" sldId="552"/>
        </pc:sldMkLst>
        <pc:spChg chg="mod">
          <ac:chgData name="Louise Fredriksson" userId="5f44addeedec36ac" providerId="LiveId" clId="{6164336C-7296-A84D-9F53-E50A5D890E29}" dt="2023-05-01T20:15:52.642" v="1071" actId="20577"/>
          <ac:spMkLst>
            <pc:docMk/>
            <pc:sldMk cId="3587741396" sldId="552"/>
            <ac:spMk id="3" creationId="{3BC10F56-ED40-5CCE-9158-4BC7266BF290}"/>
          </ac:spMkLst>
        </pc:spChg>
      </pc:sldChg>
      <pc:sldChg chg="modSp add mod">
        <pc:chgData name="Louise Fredriksson" userId="5f44addeedec36ac" providerId="LiveId" clId="{6164336C-7296-A84D-9F53-E50A5D890E29}" dt="2023-05-01T20:18:33.075" v="1105" actId="113"/>
        <pc:sldMkLst>
          <pc:docMk/>
          <pc:sldMk cId="4135797882" sldId="553"/>
        </pc:sldMkLst>
        <pc:spChg chg="mod">
          <ac:chgData name="Louise Fredriksson" userId="5f44addeedec36ac" providerId="LiveId" clId="{6164336C-7296-A84D-9F53-E50A5D890E29}" dt="2023-05-01T20:17:35.591" v="1075"/>
          <ac:spMkLst>
            <pc:docMk/>
            <pc:sldMk cId="4135797882" sldId="553"/>
            <ac:spMk id="2" creationId="{CD32B017-5BAD-CB4F-93B7-1DF8CB8BAB17}"/>
          </ac:spMkLst>
        </pc:spChg>
        <pc:spChg chg="mod">
          <ac:chgData name="Louise Fredriksson" userId="5f44addeedec36ac" providerId="LiveId" clId="{6164336C-7296-A84D-9F53-E50A5D890E29}" dt="2023-05-01T20:18:33.075" v="1105" actId="113"/>
          <ac:spMkLst>
            <pc:docMk/>
            <pc:sldMk cId="4135797882" sldId="553"/>
            <ac:spMk id="3" creationId="{3BC10F56-ED40-5CCE-9158-4BC7266BF290}"/>
          </ac:spMkLst>
        </pc:spChg>
      </pc:sldChg>
      <pc:sldChg chg="modSp add mod">
        <pc:chgData name="Louise Fredriksson" userId="5f44addeedec36ac" providerId="LiveId" clId="{6164336C-7296-A84D-9F53-E50A5D890E29}" dt="2023-05-01T20:18:50.029" v="1110" actId="20577"/>
        <pc:sldMkLst>
          <pc:docMk/>
          <pc:sldMk cId="2892623813" sldId="554"/>
        </pc:sldMkLst>
        <pc:spChg chg="mod">
          <ac:chgData name="Louise Fredriksson" userId="5f44addeedec36ac" providerId="LiveId" clId="{6164336C-7296-A84D-9F53-E50A5D890E29}" dt="2023-05-01T20:18:50.029" v="1110" actId="20577"/>
          <ac:spMkLst>
            <pc:docMk/>
            <pc:sldMk cId="2892623813" sldId="554"/>
            <ac:spMk id="3" creationId="{3BC10F56-ED40-5CCE-9158-4BC7266BF290}"/>
          </ac:spMkLst>
        </pc:spChg>
      </pc:sldChg>
      <pc:sldChg chg="add">
        <pc:chgData name="Louise Fredriksson" userId="5f44addeedec36ac" providerId="LiveId" clId="{6164336C-7296-A84D-9F53-E50A5D890E29}" dt="2023-05-01T20:18:47.466" v="1109" actId="2890"/>
        <pc:sldMkLst>
          <pc:docMk/>
          <pc:sldMk cId="1371065895" sldId="555"/>
        </pc:sldMkLst>
      </pc:sldChg>
      <pc:sldChg chg="modSp add mod">
        <pc:chgData name="Louise Fredriksson" userId="5f44addeedec36ac" providerId="LiveId" clId="{6164336C-7296-A84D-9F53-E50A5D890E29}" dt="2023-05-01T20:22:24.099" v="1154" actId="20577"/>
        <pc:sldMkLst>
          <pc:docMk/>
          <pc:sldMk cId="1250127785" sldId="556"/>
        </pc:sldMkLst>
        <pc:spChg chg="mod">
          <ac:chgData name="Louise Fredriksson" userId="5f44addeedec36ac" providerId="LiveId" clId="{6164336C-7296-A84D-9F53-E50A5D890E29}" dt="2023-05-01T20:22:24.099" v="1154" actId="20577"/>
          <ac:spMkLst>
            <pc:docMk/>
            <pc:sldMk cId="1250127785" sldId="556"/>
            <ac:spMk id="3" creationId="{3BC10F56-ED40-5CCE-9158-4BC7266BF290}"/>
          </ac:spMkLst>
        </pc:spChg>
      </pc:sldChg>
      <pc:sldChg chg="add">
        <pc:chgData name="Louise Fredriksson" userId="5f44addeedec36ac" providerId="LiveId" clId="{6164336C-7296-A84D-9F53-E50A5D890E29}" dt="2023-05-01T20:22:21.895" v="1153" actId="2890"/>
        <pc:sldMkLst>
          <pc:docMk/>
          <pc:sldMk cId="3879454052" sldId="557"/>
        </pc:sldMkLst>
      </pc:sldChg>
      <pc:sldChg chg="modSp add mod">
        <pc:chgData name="Louise Fredriksson" userId="5f44addeedec36ac" providerId="LiveId" clId="{6164336C-7296-A84D-9F53-E50A5D890E29}" dt="2023-05-01T20:26:17.472" v="1237" actId="20577"/>
        <pc:sldMkLst>
          <pc:docMk/>
          <pc:sldMk cId="3113543066" sldId="558"/>
        </pc:sldMkLst>
        <pc:spChg chg="mod">
          <ac:chgData name="Louise Fredriksson" userId="5f44addeedec36ac" providerId="LiveId" clId="{6164336C-7296-A84D-9F53-E50A5D890E29}" dt="2023-05-01T20:26:17.472" v="1237" actId="20577"/>
          <ac:spMkLst>
            <pc:docMk/>
            <pc:sldMk cId="3113543066" sldId="558"/>
            <ac:spMk id="3" creationId="{3BC10F56-ED40-5CCE-9158-4BC7266BF290}"/>
          </ac:spMkLst>
        </pc:spChg>
      </pc:sldChg>
      <pc:sldChg chg="add">
        <pc:chgData name="Louise Fredriksson" userId="5f44addeedec36ac" providerId="LiveId" clId="{6164336C-7296-A84D-9F53-E50A5D890E29}" dt="2023-05-01T20:26:15.324" v="1236" actId="2890"/>
        <pc:sldMkLst>
          <pc:docMk/>
          <pc:sldMk cId="3281805610" sldId="559"/>
        </pc:sldMkLst>
      </pc:sldChg>
      <pc:sldChg chg="addSp modSp add mod">
        <pc:chgData name="Louise Fredriksson" userId="5f44addeedec36ac" providerId="LiveId" clId="{6164336C-7296-A84D-9F53-E50A5D890E29}" dt="2023-05-01T20:28:27.909" v="1290" actId="20577"/>
        <pc:sldMkLst>
          <pc:docMk/>
          <pc:sldMk cId="1011341418" sldId="560"/>
        </pc:sldMkLst>
        <pc:spChg chg="mod">
          <ac:chgData name="Louise Fredriksson" userId="5f44addeedec36ac" providerId="LiveId" clId="{6164336C-7296-A84D-9F53-E50A5D890E29}" dt="2023-05-01T20:28:27.909" v="1290" actId="20577"/>
          <ac:spMkLst>
            <pc:docMk/>
            <pc:sldMk cId="1011341418" sldId="560"/>
            <ac:spMk id="3" creationId="{3BC10F56-ED40-5CCE-9158-4BC7266BF290}"/>
          </ac:spMkLst>
        </pc:spChg>
        <pc:picChg chg="add mod">
          <ac:chgData name="Louise Fredriksson" userId="5f44addeedec36ac" providerId="LiveId" clId="{6164336C-7296-A84D-9F53-E50A5D890E29}" dt="2023-05-01T20:27:35.409" v="1263" actId="1076"/>
          <ac:picMkLst>
            <pc:docMk/>
            <pc:sldMk cId="1011341418" sldId="560"/>
            <ac:picMk id="4" creationId="{E8468D0B-AA4D-7349-B73B-1A1A89566CBD}"/>
          </ac:picMkLst>
        </pc:picChg>
      </pc:sldChg>
      <pc:sldChg chg="add">
        <pc:chgData name="Louise Fredriksson" userId="5f44addeedec36ac" providerId="LiveId" clId="{6164336C-7296-A84D-9F53-E50A5D890E29}" dt="2023-05-01T20:28:23" v="1289" actId="2890"/>
        <pc:sldMkLst>
          <pc:docMk/>
          <pc:sldMk cId="3968919071" sldId="561"/>
        </pc:sldMkLst>
      </pc:sldChg>
      <pc:sldChg chg="delSp modSp add mod">
        <pc:chgData name="Louise Fredriksson" userId="5f44addeedec36ac" providerId="LiveId" clId="{6164336C-7296-A84D-9F53-E50A5D890E29}" dt="2023-05-01T20:30:14.177" v="1331" actId="20577"/>
        <pc:sldMkLst>
          <pc:docMk/>
          <pc:sldMk cId="3900545400" sldId="562"/>
        </pc:sldMkLst>
        <pc:spChg chg="mod">
          <ac:chgData name="Louise Fredriksson" userId="5f44addeedec36ac" providerId="LiveId" clId="{6164336C-7296-A84D-9F53-E50A5D890E29}" dt="2023-05-01T20:30:14.177" v="1331" actId="20577"/>
          <ac:spMkLst>
            <pc:docMk/>
            <pc:sldMk cId="3900545400" sldId="562"/>
            <ac:spMk id="3" creationId="{3BC10F56-ED40-5CCE-9158-4BC7266BF290}"/>
          </ac:spMkLst>
        </pc:spChg>
        <pc:picChg chg="del">
          <ac:chgData name="Louise Fredriksson" userId="5f44addeedec36ac" providerId="LiveId" clId="{6164336C-7296-A84D-9F53-E50A5D890E29}" dt="2023-05-01T20:29:07.288" v="1295" actId="478"/>
          <ac:picMkLst>
            <pc:docMk/>
            <pc:sldMk cId="3900545400" sldId="562"/>
            <ac:picMk id="4" creationId="{E8468D0B-AA4D-7349-B73B-1A1A89566CBD}"/>
          </ac:picMkLst>
        </pc:picChg>
      </pc:sldChg>
      <pc:sldChg chg="modSp add mod">
        <pc:chgData name="Louise Fredriksson" userId="5f44addeedec36ac" providerId="LiveId" clId="{6164336C-7296-A84D-9F53-E50A5D890E29}" dt="2023-05-01T20:30:17.755" v="1333" actId="20577"/>
        <pc:sldMkLst>
          <pc:docMk/>
          <pc:sldMk cId="1338260764" sldId="563"/>
        </pc:sldMkLst>
        <pc:spChg chg="mod">
          <ac:chgData name="Louise Fredriksson" userId="5f44addeedec36ac" providerId="LiveId" clId="{6164336C-7296-A84D-9F53-E50A5D890E29}" dt="2023-05-01T20:30:17.755" v="1333" actId="20577"/>
          <ac:spMkLst>
            <pc:docMk/>
            <pc:sldMk cId="1338260764" sldId="563"/>
            <ac:spMk id="3" creationId="{3BC10F56-ED40-5CCE-9158-4BC7266BF290}"/>
          </ac:spMkLst>
        </pc:spChg>
      </pc:sldChg>
      <pc:sldChg chg="modSp add mod">
        <pc:chgData name="Louise Fredriksson" userId="5f44addeedec36ac" providerId="LiveId" clId="{6164336C-7296-A84D-9F53-E50A5D890E29}" dt="2023-05-01T20:32:13.228" v="1409" actId="20577"/>
        <pc:sldMkLst>
          <pc:docMk/>
          <pc:sldMk cId="2332688688" sldId="564"/>
        </pc:sldMkLst>
        <pc:spChg chg="mod">
          <ac:chgData name="Louise Fredriksson" userId="5f44addeedec36ac" providerId="LiveId" clId="{6164336C-7296-A84D-9F53-E50A5D890E29}" dt="2023-05-01T20:32:13.228" v="1409" actId="20577"/>
          <ac:spMkLst>
            <pc:docMk/>
            <pc:sldMk cId="2332688688" sldId="564"/>
            <ac:spMk id="3" creationId="{3BC10F56-ED40-5CCE-9158-4BC7266BF290}"/>
          </ac:spMkLst>
        </pc:spChg>
      </pc:sldChg>
      <pc:sldChg chg="modSp add mod">
        <pc:chgData name="Louise Fredriksson" userId="5f44addeedec36ac" providerId="LiveId" clId="{6164336C-7296-A84D-9F53-E50A5D890E29}" dt="2023-05-01T20:32:18.806" v="1424" actId="20577"/>
        <pc:sldMkLst>
          <pc:docMk/>
          <pc:sldMk cId="2967127396" sldId="565"/>
        </pc:sldMkLst>
        <pc:spChg chg="mod">
          <ac:chgData name="Louise Fredriksson" userId="5f44addeedec36ac" providerId="LiveId" clId="{6164336C-7296-A84D-9F53-E50A5D890E29}" dt="2023-05-01T20:32:18.806" v="1424" actId="20577"/>
          <ac:spMkLst>
            <pc:docMk/>
            <pc:sldMk cId="2967127396" sldId="565"/>
            <ac:spMk id="3" creationId="{3BC10F56-ED40-5CCE-9158-4BC7266BF290}"/>
          </ac:spMkLst>
        </pc:spChg>
      </pc:sldChg>
    </pc:docChg>
  </pc:docChgLst>
  <pc:docChgLst>
    <pc:chgData name="Louise Fredriksson" userId="5f44addeedec36ac" providerId="Windows Live" clId="Web-{00650514-2728-4233-9357-75F25FA6DF3C}"/>
    <pc:docChg chg="modSld">
      <pc:chgData name="Louise Fredriksson" userId="5f44addeedec36ac" providerId="Windows Live" clId="Web-{00650514-2728-4233-9357-75F25FA6DF3C}" dt="2023-04-27T09:52:54.028" v="37" actId="20577"/>
      <pc:docMkLst>
        <pc:docMk/>
      </pc:docMkLst>
      <pc:sldChg chg="modSp">
        <pc:chgData name="Louise Fredriksson" userId="5f44addeedec36ac" providerId="Windows Live" clId="Web-{00650514-2728-4233-9357-75F25FA6DF3C}" dt="2023-04-27T06:35:35.291" v="1" actId="20577"/>
        <pc:sldMkLst>
          <pc:docMk/>
          <pc:sldMk cId="2374340936" sldId="374"/>
        </pc:sldMkLst>
        <pc:spChg chg="mod">
          <ac:chgData name="Louise Fredriksson" userId="5f44addeedec36ac" providerId="Windows Live" clId="Web-{00650514-2728-4233-9357-75F25FA6DF3C}" dt="2023-04-27T06:35:35.291" v="1" actId="20577"/>
          <ac:spMkLst>
            <pc:docMk/>
            <pc:sldMk cId="2374340936" sldId="374"/>
            <ac:spMk id="3" creationId="{3BC10F56-ED40-5CCE-9158-4BC7266BF290}"/>
          </ac:spMkLst>
        </pc:spChg>
      </pc:sldChg>
      <pc:sldChg chg="modSp">
        <pc:chgData name="Louise Fredriksson" userId="5f44addeedec36ac" providerId="Windows Live" clId="Web-{00650514-2728-4233-9357-75F25FA6DF3C}" dt="2023-04-27T06:38:51.579" v="3" actId="20577"/>
        <pc:sldMkLst>
          <pc:docMk/>
          <pc:sldMk cId="515644288" sldId="378"/>
        </pc:sldMkLst>
        <pc:spChg chg="mod">
          <ac:chgData name="Louise Fredriksson" userId="5f44addeedec36ac" providerId="Windows Live" clId="Web-{00650514-2728-4233-9357-75F25FA6DF3C}" dt="2023-04-27T06:38:51.579" v="3" actId="20577"/>
          <ac:spMkLst>
            <pc:docMk/>
            <pc:sldMk cId="515644288" sldId="378"/>
            <ac:spMk id="3" creationId="{3BC10F56-ED40-5CCE-9158-4BC7266BF290}"/>
          </ac:spMkLst>
        </pc:spChg>
      </pc:sldChg>
      <pc:sldChg chg="modSp">
        <pc:chgData name="Louise Fredriksson" userId="5f44addeedec36ac" providerId="Windows Live" clId="Web-{00650514-2728-4233-9357-75F25FA6DF3C}" dt="2023-04-27T06:43:11.525" v="7" actId="20577"/>
        <pc:sldMkLst>
          <pc:docMk/>
          <pc:sldMk cId="802244501" sldId="414"/>
        </pc:sldMkLst>
        <pc:spChg chg="mod">
          <ac:chgData name="Louise Fredriksson" userId="5f44addeedec36ac" providerId="Windows Live" clId="Web-{00650514-2728-4233-9357-75F25FA6DF3C}" dt="2023-04-27T06:43:11.525" v="7" actId="20577"/>
          <ac:spMkLst>
            <pc:docMk/>
            <pc:sldMk cId="802244501" sldId="414"/>
            <ac:spMk id="3" creationId="{3BC10F56-ED40-5CCE-9158-4BC7266BF290}"/>
          </ac:spMkLst>
        </pc:spChg>
      </pc:sldChg>
      <pc:sldChg chg="modSp">
        <pc:chgData name="Louise Fredriksson" userId="5f44addeedec36ac" providerId="Windows Live" clId="Web-{00650514-2728-4233-9357-75F25FA6DF3C}" dt="2023-04-27T06:44:55.498" v="9" actId="20577"/>
        <pc:sldMkLst>
          <pc:docMk/>
          <pc:sldMk cId="2023364323" sldId="416"/>
        </pc:sldMkLst>
        <pc:spChg chg="mod">
          <ac:chgData name="Louise Fredriksson" userId="5f44addeedec36ac" providerId="Windows Live" clId="Web-{00650514-2728-4233-9357-75F25FA6DF3C}" dt="2023-04-27T06:44:55.498" v="9" actId="20577"/>
          <ac:spMkLst>
            <pc:docMk/>
            <pc:sldMk cId="2023364323" sldId="416"/>
            <ac:spMk id="3" creationId="{3BC10F56-ED40-5CCE-9158-4BC7266BF290}"/>
          </ac:spMkLst>
        </pc:spChg>
      </pc:sldChg>
      <pc:sldChg chg="modSp">
        <pc:chgData name="Louise Fredriksson" userId="5f44addeedec36ac" providerId="Windows Live" clId="Web-{00650514-2728-4233-9357-75F25FA6DF3C}" dt="2023-04-27T06:47:01.736" v="11" actId="20577"/>
        <pc:sldMkLst>
          <pc:docMk/>
          <pc:sldMk cId="1188056561" sldId="417"/>
        </pc:sldMkLst>
        <pc:spChg chg="mod">
          <ac:chgData name="Louise Fredriksson" userId="5f44addeedec36ac" providerId="Windows Live" clId="Web-{00650514-2728-4233-9357-75F25FA6DF3C}" dt="2023-04-27T06:47:01.736" v="11" actId="20577"/>
          <ac:spMkLst>
            <pc:docMk/>
            <pc:sldMk cId="1188056561" sldId="417"/>
            <ac:spMk id="3" creationId="{3BC10F56-ED40-5CCE-9158-4BC7266BF290}"/>
          </ac:spMkLst>
        </pc:spChg>
      </pc:sldChg>
      <pc:sldChg chg="modSp">
        <pc:chgData name="Louise Fredriksson" userId="5f44addeedec36ac" providerId="Windows Live" clId="Web-{00650514-2728-4233-9357-75F25FA6DF3C}" dt="2023-04-27T06:48:35.459" v="16" actId="20577"/>
        <pc:sldMkLst>
          <pc:docMk/>
          <pc:sldMk cId="2504156494" sldId="418"/>
        </pc:sldMkLst>
        <pc:spChg chg="mod">
          <ac:chgData name="Louise Fredriksson" userId="5f44addeedec36ac" providerId="Windows Live" clId="Web-{00650514-2728-4233-9357-75F25FA6DF3C}" dt="2023-04-27T06:48:35.459" v="16" actId="20577"/>
          <ac:spMkLst>
            <pc:docMk/>
            <pc:sldMk cId="2504156494" sldId="418"/>
            <ac:spMk id="3" creationId="{3BC10F56-ED40-5CCE-9158-4BC7266BF290}"/>
          </ac:spMkLst>
        </pc:spChg>
      </pc:sldChg>
      <pc:sldChg chg="modSp">
        <pc:chgData name="Louise Fredriksson" userId="5f44addeedec36ac" providerId="Windows Live" clId="Web-{00650514-2728-4233-9357-75F25FA6DF3C}" dt="2023-04-27T06:50:12.884" v="17" actId="20577"/>
        <pc:sldMkLst>
          <pc:docMk/>
          <pc:sldMk cId="1324308979" sldId="419"/>
        </pc:sldMkLst>
        <pc:spChg chg="mod">
          <ac:chgData name="Louise Fredriksson" userId="5f44addeedec36ac" providerId="Windows Live" clId="Web-{00650514-2728-4233-9357-75F25FA6DF3C}" dt="2023-04-27T06:50:12.884" v="17" actId="20577"/>
          <ac:spMkLst>
            <pc:docMk/>
            <pc:sldMk cId="1324308979" sldId="419"/>
            <ac:spMk id="3" creationId="{3BC10F56-ED40-5CCE-9158-4BC7266BF290}"/>
          </ac:spMkLst>
        </pc:spChg>
      </pc:sldChg>
      <pc:sldChg chg="modSp">
        <pc:chgData name="Louise Fredriksson" userId="5f44addeedec36ac" providerId="Windows Live" clId="Web-{00650514-2728-4233-9357-75F25FA6DF3C}" dt="2023-04-27T07:09:52.767" v="24" actId="20577"/>
        <pc:sldMkLst>
          <pc:docMk/>
          <pc:sldMk cId="3257450899" sldId="421"/>
        </pc:sldMkLst>
        <pc:spChg chg="mod">
          <ac:chgData name="Louise Fredriksson" userId="5f44addeedec36ac" providerId="Windows Live" clId="Web-{00650514-2728-4233-9357-75F25FA6DF3C}" dt="2023-04-27T07:09:52.767" v="24" actId="20577"/>
          <ac:spMkLst>
            <pc:docMk/>
            <pc:sldMk cId="3257450899" sldId="421"/>
            <ac:spMk id="3" creationId="{3BC10F56-ED40-5CCE-9158-4BC7266BF290}"/>
          </ac:spMkLst>
        </pc:spChg>
      </pc:sldChg>
      <pc:sldChg chg="modSp">
        <pc:chgData name="Louise Fredriksson" userId="5f44addeedec36ac" providerId="Windows Live" clId="Web-{00650514-2728-4233-9357-75F25FA6DF3C}" dt="2023-04-27T07:14:34.871" v="26" actId="20577"/>
        <pc:sldMkLst>
          <pc:docMk/>
          <pc:sldMk cId="4174565652" sldId="422"/>
        </pc:sldMkLst>
        <pc:spChg chg="mod">
          <ac:chgData name="Louise Fredriksson" userId="5f44addeedec36ac" providerId="Windows Live" clId="Web-{00650514-2728-4233-9357-75F25FA6DF3C}" dt="2023-04-27T07:14:34.871" v="26" actId="20577"/>
          <ac:spMkLst>
            <pc:docMk/>
            <pc:sldMk cId="4174565652" sldId="422"/>
            <ac:spMk id="3" creationId="{3BC10F56-ED40-5CCE-9158-4BC7266BF290}"/>
          </ac:spMkLst>
        </pc:spChg>
      </pc:sldChg>
      <pc:sldChg chg="modSp">
        <pc:chgData name="Louise Fredriksson" userId="5f44addeedec36ac" providerId="Windows Live" clId="Web-{00650514-2728-4233-9357-75F25FA6DF3C}" dt="2023-04-27T07:15:15.122" v="27" actId="20577"/>
        <pc:sldMkLst>
          <pc:docMk/>
          <pc:sldMk cId="3698247818" sldId="423"/>
        </pc:sldMkLst>
        <pc:spChg chg="mod">
          <ac:chgData name="Louise Fredriksson" userId="5f44addeedec36ac" providerId="Windows Live" clId="Web-{00650514-2728-4233-9357-75F25FA6DF3C}" dt="2023-04-27T07:15:15.122" v="27" actId="20577"/>
          <ac:spMkLst>
            <pc:docMk/>
            <pc:sldMk cId="3698247818" sldId="423"/>
            <ac:spMk id="3" creationId="{3BC10F56-ED40-5CCE-9158-4BC7266BF290}"/>
          </ac:spMkLst>
        </pc:spChg>
      </pc:sldChg>
      <pc:sldChg chg="modSp">
        <pc:chgData name="Louise Fredriksson" userId="5f44addeedec36ac" providerId="Windows Live" clId="Web-{00650514-2728-4233-9357-75F25FA6DF3C}" dt="2023-04-27T07:15:50.389" v="29" actId="20577"/>
        <pc:sldMkLst>
          <pc:docMk/>
          <pc:sldMk cId="2682717032" sldId="424"/>
        </pc:sldMkLst>
        <pc:spChg chg="mod">
          <ac:chgData name="Louise Fredriksson" userId="5f44addeedec36ac" providerId="Windows Live" clId="Web-{00650514-2728-4233-9357-75F25FA6DF3C}" dt="2023-04-27T07:15:50.389" v="29" actId="20577"/>
          <ac:spMkLst>
            <pc:docMk/>
            <pc:sldMk cId="2682717032" sldId="424"/>
            <ac:spMk id="3" creationId="{3BC10F56-ED40-5CCE-9158-4BC7266BF290}"/>
          </ac:spMkLst>
        </pc:spChg>
      </pc:sldChg>
      <pc:sldChg chg="modSp">
        <pc:chgData name="Louise Fredriksson" userId="5f44addeedec36ac" providerId="Windows Live" clId="Web-{00650514-2728-4233-9357-75F25FA6DF3C}" dt="2023-04-27T07:17:18.345" v="30" actId="20577"/>
        <pc:sldMkLst>
          <pc:docMk/>
          <pc:sldMk cId="2570742813" sldId="425"/>
        </pc:sldMkLst>
        <pc:spChg chg="mod">
          <ac:chgData name="Louise Fredriksson" userId="5f44addeedec36ac" providerId="Windows Live" clId="Web-{00650514-2728-4233-9357-75F25FA6DF3C}" dt="2023-04-27T07:17:18.345" v="30" actId="20577"/>
          <ac:spMkLst>
            <pc:docMk/>
            <pc:sldMk cId="2570742813" sldId="425"/>
            <ac:spMk id="3" creationId="{3BC10F56-ED40-5CCE-9158-4BC7266BF290}"/>
          </ac:spMkLst>
        </pc:spChg>
      </pc:sldChg>
      <pc:sldChg chg="modSp">
        <pc:chgData name="Louise Fredriksson" userId="5f44addeedec36ac" providerId="Windows Live" clId="Web-{00650514-2728-4233-9357-75F25FA6DF3C}" dt="2023-04-27T09:52:54.028" v="37" actId="20577"/>
        <pc:sldMkLst>
          <pc:docMk/>
          <pc:sldMk cId="2218606680" sldId="501"/>
        </pc:sldMkLst>
        <pc:spChg chg="mod">
          <ac:chgData name="Louise Fredriksson" userId="5f44addeedec36ac" providerId="Windows Live" clId="Web-{00650514-2728-4233-9357-75F25FA6DF3C}" dt="2023-04-27T09:52:54.028" v="37" actId="20577"/>
          <ac:spMkLst>
            <pc:docMk/>
            <pc:sldMk cId="2218606680" sldId="501"/>
            <ac:spMk id="3" creationId="{3BC10F56-ED40-5CCE-9158-4BC7266BF290}"/>
          </ac:spMkLst>
        </pc:spChg>
      </pc:sldChg>
    </pc:docChg>
  </pc:docChgLst>
  <pc:docChgLst>
    <pc:chgData name="Louise Fredriksson" userId="5f44addeedec36ac" providerId="Windows Live" clId="Web-{F5944074-B549-4203-972E-849C023C7E79}"/>
    <pc:docChg chg="delSld modSld sldOrd">
      <pc:chgData name="Louise Fredriksson" userId="5f44addeedec36ac" providerId="Windows Live" clId="Web-{F5944074-B549-4203-972E-849C023C7E79}" dt="2023-05-08T12:24:49.701" v="77" actId="20577"/>
      <pc:docMkLst>
        <pc:docMk/>
      </pc:docMkLst>
      <pc:sldChg chg="modSp">
        <pc:chgData name="Louise Fredriksson" userId="5f44addeedec36ac" providerId="Windows Live" clId="Web-{F5944074-B549-4203-972E-849C023C7E79}" dt="2023-05-08T11:26:47.671" v="3" actId="20577"/>
        <pc:sldMkLst>
          <pc:docMk/>
          <pc:sldMk cId="3898390104" sldId="380"/>
        </pc:sldMkLst>
        <pc:spChg chg="mod">
          <ac:chgData name="Louise Fredriksson" userId="5f44addeedec36ac" providerId="Windows Live" clId="Web-{F5944074-B549-4203-972E-849C023C7E79}" dt="2023-05-08T11:26:47.671" v="3" actId="20577"/>
          <ac:spMkLst>
            <pc:docMk/>
            <pc:sldMk cId="3898390104" sldId="380"/>
            <ac:spMk id="3" creationId="{3BC10F56-ED40-5CCE-9158-4BC7266BF290}"/>
          </ac:spMkLst>
        </pc:spChg>
      </pc:sldChg>
      <pc:sldChg chg="modSp">
        <pc:chgData name="Louise Fredriksson" userId="5f44addeedec36ac" providerId="Windows Live" clId="Web-{F5944074-B549-4203-972E-849C023C7E79}" dt="2023-05-08T11:26:34.264" v="1" actId="20577"/>
        <pc:sldMkLst>
          <pc:docMk/>
          <pc:sldMk cId="2295675895" sldId="381"/>
        </pc:sldMkLst>
        <pc:spChg chg="mod">
          <ac:chgData name="Louise Fredriksson" userId="5f44addeedec36ac" providerId="Windows Live" clId="Web-{F5944074-B549-4203-972E-849C023C7E79}" dt="2023-05-08T11:26:34.264" v="1" actId="20577"/>
          <ac:spMkLst>
            <pc:docMk/>
            <pc:sldMk cId="2295675895" sldId="381"/>
            <ac:spMk id="3" creationId="{3BC10F56-ED40-5CCE-9158-4BC7266BF290}"/>
          </ac:spMkLst>
        </pc:spChg>
      </pc:sldChg>
      <pc:sldChg chg="modSp">
        <pc:chgData name="Louise Fredriksson" userId="5f44addeedec36ac" providerId="Windows Live" clId="Web-{F5944074-B549-4203-972E-849C023C7E79}" dt="2023-05-08T11:34:18.935" v="5" actId="20577"/>
        <pc:sldMkLst>
          <pc:docMk/>
          <pc:sldMk cId="654549040" sldId="386"/>
        </pc:sldMkLst>
        <pc:spChg chg="mod">
          <ac:chgData name="Louise Fredriksson" userId="5f44addeedec36ac" providerId="Windows Live" clId="Web-{F5944074-B549-4203-972E-849C023C7E79}" dt="2023-05-08T11:34:18.935" v="5" actId="20577"/>
          <ac:spMkLst>
            <pc:docMk/>
            <pc:sldMk cId="654549040" sldId="386"/>
            <ac:spMk id="3" creationId="{3BC10F56-ED40-5CCE-9158-4BC7266BF290}"/>
          </ac:spMkLst>
        </pc:spChg>
      </pc:sldChg>
      <pc:sldChg chg="modSp">
        <pc:chgData name="Louise Fredriksson" userId="5f44addeedec36ac" providerId="Windows Live" clId="Web-{F5944074-B549-4203-972E-849C023C7E79}" dt="2023-05-08T11:36:09.485" v="7" actId="20577"/>
        <pc:sldMkLst>
          <pc:docMk/>
          <pc:sldMk cId="3920666257" sldId="387"/>
        </pc:sldMkLst>
        <pc:spChg chg="mod">
          <ac:chgData name="Louise Fredriksson" userId="5f44addeedec36ac" providerId="Windows Live" clId="Web-{F5944074-B549-4203-972E-849C023C7E79}" dt="2023-05-08T11:36:09.485" v="7" actId="20577"/>
          <ac:spMkLst>
            <pc:docMk/>
            <pc:sldMk cId="3920666257" sldId="387"/>
            <ac:spMk id="3" creationId="{3BC10F56-ED40-5CCE-9158-4BC7266BF290}"/>
          </ac:spMkLst>
        </pc:spChg>
      </pc:sldChg>
      <pc:sldChg chg="modSp">
        <pc:chgData name="Louise Fredriksson" userId="5f44addeedec36ac" providerId="Windows Live" clId="Web-{F5944074-B549-4203-972E-849C023C7E79}" dt="2023-05-08T11:43:45.078" v="8" actId="20577"/>
        <pc:sldMkLst>
          <pc:docMk/>
          <pc:sldMk cId="1446511434" sldId="395"/>
        </pc:sldMkLst>
        <pc:spChg chg="mod">
          <ac:chgData name="Louise Fredriksson" userId="5f44addeedec36ac" providerId="Windows Live" clId="Web-{F5944074-B549-4203-972E-849C023C7E79}" dt="2023-05-08T11:43:45.078" v="8" actId="20577"/>
          <ac:spMkLst>
            <pc:docMk/>
            <pc:sldMk cId="1446511434" sldId="395"/>
            <ac:spMk id="3" creationId="{3BC10F56-ED40-5CCE-9158-4BC7266BF290}"/>
          </ac:spMkLst>
        </pc:spChg>
      </pc:sldChg>
      <pc:sldChg chg="modSp">
        <pc:chgData name="Louise Fredriksson" userId="5f44addeedec36ac" providerId="Windows Live" clId="Web-{F5944074-B549-4203-972E-849C023C7E79}" dt="2023-05-08T11:44:53.330" v="11" actId="20577"/>
        <pc:sldMkLst>
          <pc:docMk/>
          <pc:sldMk cId="1400672752" sldId="397"/>
        </pc:sldMkLst>
        <pc:spChg chg="mod">
          <ac:chgData name="Louise Fredriksson" userId="5f44addeedec36ac" providerId="Windows Live" clId="Web-{F5944074-B549-4203-972E-849C023C7E79}" dt="2023-05-08T11:44:53.330" v="11" actId="20577"/>
          <ac:spMkLst>
            <pc:docMk/>
            <pc:sldMk cId="1400672752" sldId="397"/>
            <ac:spMk id="3" creationId="{3BC10F56-ED40-5CCE-9158-4BC7266BF290}"/>
          </ac:spMkLst>
        </pc:spChg>
      </pc:sldChg>
      <pc:sldChg chg="modSp">
        <pc:chgData name="Louise Fredriksson" userId="5f44addeedec36ac" providerId="Windows Live" clId="Web-{F5944074-B549-4203-972E-849C023C7E79}" dt="2023-05-08T11:45:52.097" v="15" actId="20577"/>
        <pc:sldMkLst>
          <pc:docMk/>
          <pc:sldMk cId="1890509733" sldId="398"/>
        </pc:sldMkLst>
        <pc:spChg chg="mod">
          <ac:chgData name="Louise Fredriksson" userId="5f44addeedec36ac" providerId="Windows Live" clId="Web-{F5944074-B549-4203-972E-849C023C7E79}" dt="2023-05-08T11:45:52.097" v="15" actId="20577"/>
          <ac:spMkLst>
            <pc:docMk/>
            <pc:sldMk cId="1890509733" sldId="398"/>
            <ac:spMk id="3" creationId="{3BC10F56-ED40-5CCE-9158-4BC7266BF290}"/>
          </ac:spMkLst>
        </pc:spChg>
      </pc:sldChg>
      <pc:sldChg chg="modSp">
        <pc:chgData name="Louise Fredriksson" userId="5f44addeedec36ac" providerId="Windows Live" clId="Web-{F5944074-B549-4203-972E-849C023C7E79}" dt="2023-05-08T11:55:19.178" v="63" actId="20577"/>
        <pc:sldMkLst>
          <pc:docMk/>
          <pc:sldMk cId="3407358246" sldId="529"/>
        </pc:sldMkLst>
        <pc:spChg chg="mod">
          <ac:chgData name="Louise Fredriksson" userId="5f44addeedec36ac" providerId="Windows Live" clId="Web-{F5944074-B549-4203-972E-849C023C7E79}" dt="2023-05-08T11:55:19.178" v="63" actId="20577"/>
          <ac:spMkLst>
            <pc:docMk/>
            <pc:sldMk cId="3407358246" sldId="529"/>
            <ac:spMk id="3" creationId="{3BC10F56-ED40-5CCE-9158-4BC7266BF290}"/>
          </ac:spMkLst>
        </pc:spChg>
      </pc:sldChg>
      <pc:sldChg chg="ord">
        <pc:chgData name="Louise Fredriksson" userId="5f44addeedec36ac" providerId="Windows Live" clId="Web-{F5944074-B549-4203-972E-849C023C7E79}" dt="2023-05-08T12:16:33.545" v="64"/>
        <pc:sldMkLst>
          <pc:docMk/>
          <pc:sldMk cId="2892623813" sldId="554"/>
        </pc:sldMkLst>
      </pc:sldChg>
      <pc:sldChg chg="del">
        <pc:chgData name="Louise Fredriksson" userId="5f44addeedec36ac" providerId="Windows Live" clId="Web-{F5944074-B549-4203-972E-849C023C7E79}" dt="2023-05-08T12:19:05.628" v="65"/>
        <pc:sldMkLst>
          <pc:docMk/>
          <pc:sldMk cId="1371065895" sldId="555"/>
        </pc:sldMkLst>
      </pc:sldChg>
      <pc:sldChg chg="modSp">
        <pc:chgData name="Louise Fredriksson" userId="5f44addeedec36ac" providerId="Windows Live" clId="Web-{F5944074-B549-4203-972E-849C023C7E79}" dt="2023-05-08T12:21:05.866" v="67" actId="20577"/>
        <pc:sldMkLst>
          <pc:docMk/>
          <pc:sldMk cId="3113543066" sldId="558"/>
        </pc:sldMkLst>
        <pc:spChg chg="mod">
          <ac:chgData name="Louise Fredriksson" userId="5f44addeedec36ac" providerId="Windows Live" clId="Web-{F5944074-B549-4203-972E-849C023C7E79}" dt="2023-05-08T12:21:05.866" v="67" actId="20577"/>
          <ac:spMkLst>
            <pc:docMk/>
            <pc:sldMk cId="3113543066" sldId="558"/>
            <ac:spMk id="3" creationId="{3BC10F56-ED40-5CCE-9158-4BC7266BF290}"/>
          </ac:spMkLst>
        </pc:spChg>
      </pc:sldChg>
      <pc:sldChg chg="modSp">
        <pc:chgData name="Louise Fredriksson" userId="5f44addeedec36ac" providerId="Windows Live" clId="Web-{F5944074-B549-4203-972E-849C023C7E79}" dt="2023-05-08T12:23:06.792" v="75" actId="20577"/>
        <pc:sldMkLst>
          <pc:docMk/>
          <pc:sldMk cId="3281805610" sldId="559"/>
        </pc:sldMkLst>
        <pc:spChg chg="mod">
          <ac:chgData name="Louise Fredriksson" userId="5f44addeedec36ac" providerId="Windows Live" clId="Web-{F5944074-B549-4203-972E-849C023C7E79}" dt="2023-05-08T12:23:06.792" v="75" actId="20577"/>
          <ac:spMkLst>
            <pc:docMk/>
            <pc:sldMk cId="3281805610" sldId="559"/>
            <ac:spMk id="3" creationId="{3BC10F56-ED40-5CCE-9158-4BC7266BF290}"/>
          </ac:spMkLst>
        </pc:spChg>
      </pc:sldChg>
      <pc:sldChg chg="modSp">
        <pc:chgData name="Louise Fredriksson" userId="5f44addeedec36ac" providerId="Windows Live" clId="Web-{F5944074-B549-4203-972E-849C023C7E79}" dt="2023-05-08T12:24:49.701" v="77" actId="20577"/>
        <pc:sldMkLst>
          <pc:docMk/>
          <pc:sldMk cId="3968919071" sldId="561"/>
        </pc:sldMkLst>
        <pc:spChg chg="mod">
          <ac:chgData name="Louise Fredriksson" userId="5f44addeedec36ac" providerId="Windows Live" clId="Web-{F5944074-B549-4203-972E-849C023C7E79}" dt="2023-05-08T12:24:49.701" v="77" actId="20577"/>
          <ac:spMkLst>
            <pc:docMk/>
            <pc:sldMk cId="3968919071" sldId="561"/>
            <ac:spMk id="3" creationId="{3BC10F56-ED40-5CCE-9158-4BC7266BF290}"/>
          </ac:spMkLst>
        </pc:spChg>
      </pc:sldChg>
    </pc:docChg>
  </pc:docChgLst>
  <pc:docChgLst>
    <pc:chgData name="Louise Fredriksson" userId="5f44addeedec36ac" providerId="LiveId" clId="{4555ECCD-9364-E043-A4EF-85198C02FEC0}"/>
    <pc:docChg chg="undo custSel addSld delSld modSld sldOrd">
      <pc:chgData name="Louise Fredriksson" userId="5f44addeedec36ac" providerId="LiveId" clId="{4555ECCD-9364-E043-A4EF-85198C02FEC0}" dt="2023-03-12T18:37:25.644" v="6772" actId="20577"/>
      <pc:docMkLst>
        <pc:docMk/>
      </pc:docMkLst>
      <pc:sldChg chg="modSp mod">
        <pc:chgData name="Louise Fredriksson" userId="5f44addeedec36ac" providerId="LiveId" clId="{4555ECCD-9364-E043-A4EF-85198C02FEC0}" dt="2023-02-09T19:07:25.254" v="6599" actId="20577"/>
        <pc:sldMkLst>
          <pc:docMk/>
          <pc:sldMk cId="463378965" sldId="257"/>
        </pc:sldMkLst>
        <pc:spChg chg="mod">
          <ac:chgData name="Louise Fredriksson" userId="5f44addeedec36ac" providerId="LiveId" clId="{4555ECCD-9364-E043-A4EF-85198C02FEC0}" dt="2023-02-09T19:07:25.254" v="6599" actId="20577"/>
          <ac:spMkLst>
            <pc:docMk/>
            <pc:sldMk cId="463378965" sldId="257"/>
            <ac:spMk id="3" creationId="{01066567-6EBC-2CED-EB1A-4C6A790ACB4A}"/>
          </ac:spMkLst>
        </pc:spChg>
      </pc:sldChg>
      <pc:sldChg chg="modSp mod">
        <pc:chgData name="Louise Fredriksson" userId="5f44addeedec36ac" providerId="LiveId" clId="{4555ECCD-9364-E043-A4EF-85198C02FEC0}" dt="2023-02-09T18:49:44.029" v="6475" actId="14100"/>
        <pc:sldMkLst>
          <pc:docMk/>
          <pc:sldMk cId="491329944" sldId="258"/>
        </pc:sldMkLst>
        <pc:spChg chg="mod">
          <ac:chgData name="Louise Fredriksson" userId="5f44addeedec36ac" providerId="LiveId" clId="{4555ECCD-9364-E043-A4EF-85198C02FEC0}" dt="2023-02-09T18:49:44.029" v="6475" actId="14100"/>
          <ac:spMkLst>
            <pc:docMk/>
            <pc:sldMk cId="491329944" sldId="258"/>
            <ac:spMk id="3" creationId="{158116E9-DC46-09DD-13EC-A284C1C99EC2}"/>
          </ac:spMkLst>
        </pc:spChg>
      </pc:sldChg>
      <pc:sldChg chg="modSp mod">
        <pc:chgData name="Louise Fredriksson" userId="5f44addeedec36ac" providerId="LiveId" clId="{4555ECCD-9364-E043-A4EF-85198C02FEC0}" dt="2023-02-05T22:19:30.613" v="1311" actId="20577"/>
        <pc:sldMkLst>
          <pc:docMk/>
          <pc:sldMk cId="1089851835" sldId="262"/>
        </pc:sldMkLst>
        <pc:spChg chg="mod">
          <ac:chgData name="Louise Fredriksson" userId="5f44addeedec36ac" providerId="LiveId" clId="{4555ECCD-9364-E043-A4EF-85198C02FEC0}" dt="2023-02-05T22:19:30.613" v="1311" actId="20577"/>
          <ac:spMkLst>
            <pc:docMk/>
            <pc:sldMk cId="1089851835" sldId="262"/>
            <ac:spMk id="2" creationId="{95468F8D-8EE1-D98D-C51A-02497501F3E0}"/>
          </ac:spMkLst>
        </pc:spChg>
      </pc:sldChg>
      <pc:sldChg chg="del">
        <pc:chgData name="Louise Fredriksson" userId="5f44addeedec36ac" providerId="LiveId" clId="{4555ECCD-9364-E043-A4EF-85198C02FEC0}" dt="2023-02-09T18:48:10.738" v="6363" actId="2696"/>
        <pc:sldMkLst>
          <pc:docMk/>
          <pc:sldMk cId="2353156145" sldId="263"/>
        </pc:sldMkLst>
      </pc:sldChg>
      <pc:sldChg chg="addSp delSp modSp mod setBg setClrOvrMap">
        <pc:chgData name="Louise Fredriksson" userId="5f44addeedec36ac" providerId="LiveId" clId="{4555ECCD-9364-E043-A4EF-85198C02FEC0}" dt="2023-02-09T18:52:44.020" v="6540" actId="20577"/>
        <pc:sldMkLst>
          <pc:docMk/>
          <pc:sldMk cId="1418647133" sldId="265"/>
        </pc:sldMkLst>
        <pc:spChg chg="mod">
          <ac:chgData name="Louise Fredriksson" userId="5f44addeedec36ac" providerId="LiveId" clId="{4555ECCD-9364-E043-A4EF-85198C02FEC0}" dt="2023-02-09T18:52:44.020" v="6540" actId="20577"/>
          <ac:spMkLst>
            <pc:docMk/>
            <pc:sldMk cId="1418647133" sldId="265"/>
            <ac:spMk id="2" creationId="{34BF7757-B61C-22D4-FA39-10440FF0B89F}"/>
          </ac:spMkLst>
        </pc:spChg>
        <pc:spChg chg="del">
          <ac:chgData name="Louise Fredriksson" userId="5f44addeedec36ac" providerId="LiveId" clId="{4555ECCD-9364-E043-A4EF-85198C02FEC0}" dt="2023-02-09T18:52:03.951" v="6521" actId="26606"/>
          <ac:spMkLst>
            <pc:docMk/>
            <pc:sldMk cId="1418647133" sldId="265"/>
            <ac:spMk id="8" creationId="{C1DD1A8A-57D5-4A81-AD04-532B043C5611}"/>
          </ac:spMkLst>
        </pc:spChg>
        <pc:spChg chg="del">
          <ac:chgData name="Louise Fredriksson" userId="5f44addeedec36ac" providerId="LiveId" clId="{4555ECCD-9364-E043-A4EF-85198C02FEC0}" dt="2023-02-09T18:52:03.951" v="6521" actId="26606"/>
          <ac:spMkLst>
            <pc:docMk/>
            <pc:sldMk cId="1418647133" sldId="265"/>
            <ac:spMk id="10" creationId="{007891EC-4501-44ED-A8C8-B11B6DB767AB}"/>
          </ac:spMkLst>
        </pc:spChg>
        <pc:spChg chg="add">
          <ac:chgData name="Louise Fredriksson" userId="5f44addeedec36ac" providerId="LiveId" clId="{4555ECCD-9364-E043-A4EF-85198C02FEC0}" dt="2023-02-09T18:52:03.951" v="6521" actId="26606"/>
          <ac:spMkLst>
            <pc:docMk/>
            <pc:sldMk cId="1418647133" sldId="265"/>
            <ac:spMk id="16" creationId="{71B2258F-86CA-4D4D-8270-BC05FCDEBFB3}"/>
          </ac:spMkLst>
        </pc:spChg>
        <pc:picChg chg="del">
          <ac:chgData name="Louise Fredriksson" userId="5f44addeedec36ac" providerId="LiveId" clId="{4555ECCD-9364-E043-A4EF-85198C02FEC0}" dt="2023-02-09T18:51:43.724" v="6520" actId="478"/>
          <ac:picMkLst>
            <pc:docMk/>
            <pc:sldMk cId="1418647133" sldId="265"/>
            <ac:picMk id="4" creationId="{6441AA62-49AF-7FCE-1A6A-C0A6AE08B0A8}"/>
          </ac:picMkLst>
        </pc:picChg>
        <pc:picChg chg="add del">
          <ac:chgData name="Louise Fredriksson" userId="5f44addeedec36ac" providerId="LiveId" clId="{4555ECCD-9364-E043-A4EF-85198C02FEC0}" dt="2023-02-09T18:52:40.105" v="6527" actId="21"/>
          <ac:picMkLst>
            <pc:docMk/>
            <pc:sldMk cId="1418647133" sldId="265"/>
            <ac:picMk id="12" creationId="{E40A0F17-2AF4-4F51-B25E-0216AB9B5431}"/>
          </ac:picMkLst>
        </pc:picChg>
      </pc:sldChg>
      <pc:sldChg chg="modSp mod">
        <pc:chgData name="Louise Fredriksson" userId="5f44addeedec36ac" providerId="LiveId" clId="{4555ECCD-9364-E043-A4EF-85198C02FEC0}" dt="2023-02-07T07:48:52.277" v="3239"/>
        <pc:sldMkLst>
          <pc:docMk/>
          <pc:sldMk cId="2363250969" sldId="267"/>
        </pc:sldMkLst>
        <pc:spChg chg="mod">
          <ac:chgData name="Louise Fredriksson" userId="5f44addeedec36ac" providerId="LiveId" clId="{4555ECCD-9364-E043-A4EF-85198C02FEC0}" dt="2023-02-07T07:48:52.277" v="3239"/>
          <ac:spMkLst>
            <pc:docMk/>
            <pc:sldMk cId="2363250969" sldId="267"/>
            <ac:spMk id="3" creationId="{3BC10F56-ED40-5CCE-9158-4BC7266BF290}"/>
          </ac:spMkLst>
        </pc:spChg>
      </pc:sldChg>
      <pc:sldChg chg="modSp add mod">
        <pc:chgData name="Louise Fredriksson" userId="5f44addeedec36ac" providerId="LiveId" clId="{4555ECCD-9364-E043-A4EF-85198C02FEC0}" dt="2023-02-05T21:41:29.925" v="167" actId="20577"/>
        <pc:sldMkLst>
          <pc:docMk/>
          <pc:sldMk cId="1113970566" sldId="326"/>
        </pc:sldMkLst>
        <pc:spChg chg="mod">
          <ac:chgData name="Louise Fredriksson" userId="5f44addeedec36ac" providerId="LiveId" clId="{4555ECCD-9364-E043-A4EF-85198C02FEC0}" dt="2023-02-05T21:34:58.294" v="8" actId="1076"/>
          <ac:spMkLst>
            <pc:docMk/>
            <pc:sldMk cId="1113970566" sldId="326"/>
            <ac:spMk id="2" creationId="{CD32B017-5BAD-CB4F-93B7-1DF8CB8BAB17}"/>
          </ac:spMkLst>
        </pc:spChg>
        <pc:spChg chg="mod">
          <ac:chgData name="Louise Fredriksson" userId="5f44addeedec36ac" providerId="LiveId" clId="{4555ECCD-9364-E043-A4EF-85198C02FEC0}" dt="2023-02-05T21:41:29.925" v="167" actId="20577"/>
          <ac:spMkLst>
            <pc:docMk/>
            <pc:sldMk cId="1113970566" sldId="326"/>
            <ac:spMk id="3" creationId="{3BC10F56-ED40-5CCE-9158-4BC7266BF290}"/>
          </ac:spMkLst>
        </pc:spChg>
      </pc:sldChg>
      <pc:sldChg chg="modSp add mod">
        <pc:chgData name="Louise Fredriksson" userId="5f44addeedec36ac" providerId="LiveId" clId="{4555ECCD-9364-E043-A4EF-85198C02FEC0}" dt="2023-02-05T21:41:27.636" v="166" actId="20577"/>
        <pc:sldMkLst>
          <pc:docMk/>
          <pc:sldMk cId="898495353" sldId="327"/>
        </pc:sldMkLst>
        <pc:spChg chg="mod">
          <ac:chgData name="Louise Fredriksson" userId="5f44addeedec36ac" providerId="LiveId" clId="{4555ECCD-9364-E043-A4EF-85198C02FEC0}" dt="2023-02-05T21:41:27.636" v="166" actId="20577"/>
          <ac:spMkLst>
            <pc:docMk/>
            <pc:sldMk cId="898495353" sldId="327"/>
            <ac:spMk id="3" creationId="{3BC10F56-ED40-5CCE-9158-4BC7266BF290}"/>
          </ac:spMkLst>
        </pc:spChg>
      </pc:sldChg>
      <pc:sldChg chg="modSp add mod">
        <pc:chgData name="Louise Fredriksson" userId="5f44addeedec36ac" providerId="LiveId" clId="{4555ECCD-9364-E043-A4EF-85198C02FEC0}" dt="2023-02-05T21:41:23.392" v="165" actId="20577"/>
        <pc:sldMkLst>
          <pc:docMk/>
          <pc:sldMk cId="926156472" sldId="328"/>
        </pc:sldMkLst>
        <pc:spChg chg="mod">
          <ac:chgData name="Louise Fredriksson" userId="5f44addeedec36ac" providerId="LiveId" clId="{4555ECCD-9364-E043-A4EF-85198C02FEC0}" dt="2023-02-05T21:41:23.392" v="165" actId="20577"/>
          <ac:spMkLst>
            <pc:docMk/>
            <pc:sldMk cId="926156472" sldId="328"/>
            <ac:spMk id="3" creationId="{3BC10F56-ED40-5CCE-9158-4BC7266BF290}"/>
          </ac:spMkLst>
        </pc:spChg>
      </pc:sldChg>
      <pc:sldChg chg="modSp add mod">
        <pc:chgData name="Louise Fredriksson" userId="5f44addeedec36ac" providerId="LiveId" clId="{4555ECCD-9364-E043-A4EF-85198C02FEC0}" dt="2023-02-05T21:41:20.585" v="164" actId="20577"/>
        <pc:sldMkLst>
          <pc:docMk/>
          <pc:sldMk cId="2053436600" sldId="329"/>
        </pc:sldMkLst>
        <pc:spChg chg="mod">
          <ac:chgData name="Louise Fredriksson" userId="5f44addeedec36ac" providerId="LiveId" clId="{4555ECCD-9364-E043-A4EF-85198C02FEC0}" dt="2023-02-05T21:41:20.585" v="164" actId="20577"/>
          <ac:spMkLst>
            <pc:docMk/>
            <pc:sldMk cId="2053436600" sldId="329"/>
            <ac:spMk id="3" creationId="{3BC10F56-ED40-5CCE-9158-4BC7266BF290}"/>
          </ac:spMkLst>
        </pc:spChg>
      </pc:sldChg>
      <pc:sldChg chg="modSp add mod">
        <pc:chgData name="Louise Fredriksson" userId="5f44addeedec36ac" providerId="LiveId" clId="{4555ECCD-9364-E043-A4EF-85198C02FEC0}" dt="2023-02-05T21:42:24.358" v="201" actId="113"/>
        <pc:sldMkLst>
          <pc:docMk/>
          <pc:sldMk cId="4215771712" sldId="330"/>
        </pc:sldMkLst>
        <pc:spChg chg="mod">
          <ac:chgData name="Louise Fredriksson" userId="5f44addeedec36ac" providerId="LiveId" clId="{4555ECCD-9364-E043-A4EF-85198C02FEC0}" dt="2023-02-05T21:42:24.358" v="201" actId="113"/>
          <ac:spMkLst>
            <pc:docMk/>
            <pc:sldMk cId="4215771712" sldId="330"/>
            <ac:spMk id="3" creationId="{3BC10F56-ED40-5CCE-9158-4BC7266BF290}"/>
          </ac:spMkLst>
        </pc:spChg>
      </pc:sldChg>
      <pc:sldChg chg="modSp add mod">
        <pc:chgData name="Louise Fredriksson" userId="5f44addeedec36ac" providerId="LiveId" clId="{4555ECCD-9364-E043-A4EF-85198C02FEC0}" dt="2023-02-05T21:43:23.100" v="226" actId="207"/>
        <pc:sldMkLst>
          <pc:docMk/>
          <pc:sldMk cId="1221607199" sldId="331"/>
        </pc:sldMkLst>
        <pc:spChg chg="mod">
          <ac:chgData name="Louise Fredriksson" userId="5f44addeedec36ac" providerId="LiveId" clId="{4555ECCD-9364-E043-A4EF-85198C02FEC0}" dt="2023-02-05T21:43:23.100" v="226" actId="207"/>
          <ac:spMkLst>
            <pc:docMk/>
            <pc:sldMk cId="1221607199" sldId="331"/>
            <ac:spMk id="3" creationId="{3BC10F56-ED40-5CCE-9158-4BC7266BF290}"/>
          </ac:spMkLst>
        </pc:spChg>
      </pc:sldChg>
      <pc:sldChg chg="modSp add mod">
        <pc:chgData name="Louise Fredriksson" userId="5f44addeedec36ac" providerId="LiveId" clId="{4555ECCD-9364-E043-A4EF-85198C02FEC0}" dt="2023-02-05T21:45:08.401" v="280" actId="20577"/>
        <pc:sldMkLst>
          <pc:docMk/>
          <pc:sldMk cId="3131535972" sldId="332"/>
        </pc:sldMkLst>
        <pc:spChg chg="mod">
          <ac:chgData name="Louise Fredriksson" userId="5f44addeedec36ac" providerId="LiveId" clId="{4555ECCD-9364-E043-A4EF-85198C02FEC0}" dt="2023-02-05T21:45:08.401" v="280" actId="20577"/>
          <ac:spMkLst>
            <pc:docMk/>
            <pc:sldMk cId="3131535972" sldId="332"/>
            <ac:spMk id="3" creationId="{3BC10F56-ED40-5CCE-9158-4BC7266BF290}"/>
          </ac:spMkLst>
        </pc:spChg>
      </pc:sldChg>
      <pc:sldChg chg="add">
        <pc:chgData name="Louise Fredriksson" userId="5f44addeedec36ac" providerId="LiveId" clId="{4555ECCD-9364-E043-A4EF-85198C02FEC0}" dt="2023-02-05T21:45:04.667" v="279" actId="2890"/>
        <pc:sldMkLst>
          <pc:docMk/>
          <pc:sldMk cId="883956506" sldId="333"/>
        </pc:sldMkLst>
      </pc:sldChg>
      <pc:sldChg chg="modSp add mod">
        <pc:chgData name="Louise Fredriksson" userId="5f44addeedec36ac" providerId="LiveId" clId="{4555ECCD-9364-E043-A4EF-85198C02FEC0}" dt="2023-02-05T21:47:42.303" v="355" actId="20577"/>
        <pc:sldMkLst>
          <pc:docMk/>
          <pc:sldMk cId="916287882" sldId="334"/>
        </pc:sldMkLst>
        <pc:spChg chg="mod">
          <ac:chgData name="Louise Fredriksson" userId="5f44addeedec36ac" providerId="LiveId" clId="{4555ECCD-9364-E043-A4EF-85198C02FEC0}" dt="2023-02-05T21:47:42.303" v="355" actId="20577"/>
          <ac:spMkLst>
            <pc:docMk/>
            <pc:sldMk cId="916287882" sldId="334"/>
            <ac:spMk id="3" creationId="{3BC10F56-ED40-5CCE-9158-4BC7266BF290}"/>
          </ac:spMkLst>
        </pc:spChg>
      </pc:sldChg>
      <pc:sldChg chg="modSp add mod">
        <pc:chgData name="Louise Fredriksson" userId="5f44addeedec36ac" providerId="LiveId" clId="{4555ECCD-9364-E043-A4EF-85198C02FEC0}" dt="2023-02-05T21:49:58.318" v="436" actId="20577"/>
        <pc:sldMkLst>
          <pc:docMk/>
          <pc:sldMk cId="3114922782" sldId="335"/>
        </pc:sldMkLst>
        <pc:spChg chg="mod">
          <ac:chgData name="Louise Fredriksson" userId="5f44addeedec36ac" providerId="LiveId" clId="{4555ECCD-9364-E043-A4EF-85198C02FEC0}" dt="2023-02-05T21:49:58.318" v="436" actId="20577"/>
          <ac:spMkLst>
            <pc:docMk/>
            <pc:sldMk cId="3114922782" sldId="335"/>
            <ac:spMk id="3" creationId="{3BC10F56-ED40-5CCE-9158-4BC7266BF290}"/>
          </ac:spMkLst>
        </pc:spChg>
      </pc:sldChg>
      <pc:sldChg chg="modSp add mod">
        <pc:chgData name="Louise Fredriksson" userId="5f44addeedec36ac" providerId="LiveId" clId="{4555ECCD-9364-E043-A4EF-85198C02FEC0}" dt="2023-02-05T21:49:36.431" v="429" actId="20577"/>
        <pc:sldMkLst>
          <pc:docMk/>
          <pc:sldMk cId="2052461830" sldId="336"/>
        </pc:sldMkLst>
        <pc:spChg chg="mod">
          <ac:chgData name="Louise Fredriksson" userId="5f44addeedec36ac" providerId="LiveId" clId="{4555ECCD-9364-E043-A4EF-85198C02FEC0}" dt="2023-02-05T21:49:36.431" v="429" actId="20577"/>
          <ac:spMkLst>
            <pc:docMk/>
            <pc:sldMk cId="2052461830" sldId="336"/>
            <ac:spMk id="3" creationId="{3BC10F56-ED40-5CCE-9158-4BC7266BF290}"/>
          </ac:spMkLst>
        </pc:spChg>
      </pc:sldChg>
      <pc:sldChg chg="modSp add mod">
        <pc:chgData name="Louise Fredriksson" userId="5f44addeedec36ac" providerId="LiveId" clId="{4555ECCD-9364-E043-A4EF-85198C02FEC0}" dt="2023-02-05T21:51:20.322" v="462" actId="207"/>
        <pc:sldMkLst>
          <pc:docMk/>
          <pc:sldMk cId="261617241" sldId="337"/>
        </pc:sldMkLst>
        <pc:spChg chg="mod">
          <ac:chgData name="Louise Fredriksson" userId="5f44addeedec36ac" providerId="LiveId" clId="{4555ECCD-9364-E043-A4EF-85198C02FEC0}" dt="2023-02-05T21:51:20.322" v="462" actId="207"/>
          <ac:spMkLst>
            <pc:docMk/>
            <pc:sldMk cId="261617241" sldId="337"/>
            <ac:spMk id="3" creationId="{3BC10F56-ED40-5CCE-9158-4BC7266BF290}"/>
          </ac:spMkLst>
        </pc:spChg>
      </pc:sldChg>
      <pc:sldChg chg="modSp add mod">
        <pc:chgData name="Louise Fredriksson" userId="5f44addeedec36ac" providerId="LiveId" clId="{4555ECCD-9364-E043-A4EF-85198C02FEC0}" dt="2023-02-05T21:54:08.144" v="509" actId="20577"/>
        <pc:sldMkLst>
          <pc:docMk/>
          <pc:sldMk cId="113336709" sldId="338"/>
        </pc:sldMkLst>
        <pc:spChg chg="mod">
          <ac:chgData name="Louise Fredriksson" userId="5f44addeedec36ac" providerId="LiveId" clId="{4555ECCD-9364-E043-A4EF-85198C02FEC0}" dt="2023-02-05T21:54:08.144" v="509" actId="20577"/>
          <ac:spMkLst>
            <pc:docMk/>
            <pc:sldMk cId="113336709" sldId="338"/>
            <ac:spMk id="3" creationId="{3BC10F56-ED40-5CCE-9158-4BC7266BF290}"/>
          </ac:spMkLst>
        </pc:spChg>
      </pc:sldChg>
      <pc:sldChg chg="add">
        <pc:chgData name="Louise Fredriksson" userId="5f44addeedec36ac" providerId="LiveId" clId="{4555ECCD-9364-E043-A4EF-85198C02FEC0}" dt="2023-02-05T21:53:49.691" v="508" actId="2890"/>
        <pc:sldMkLst>
          <pc:docMk/>
          <pc:sldMk cId="3149613758" sldId="339"/>
        </pc:sldMkLst>
      </pc:sldChg>
      <pc:sldChg chg="modSp add mod">
        <pc:chgData name="Louise Fredriksson" userId="5f44addeedec36ac" providerId="LiveId" clId="{4555ECCD-9364-E043-A4EF-85198C02FEC0}" dt="2023-02-05T21:56:07.015" v="571" actId="27636"/>
        <pc:sldMkLst>
          <pc:docMk/>
          <pc:sldMk cId="2812575492" sldId="340"/>
        </pc:sldMkLst>
        <pc:spChg chg="mod">
          <ac:chgData name="Louise Fredriksson" userId="5f44addeedec36ac" providerId="LiveId" clId="{4555ECCD-9364-E043-A4EF-85198C02FEC0}" dt="2023-02-05T21:56:07.015" v="571" actId="27636"/>
          <ac:spMkLst>
            <pc:docMk/>
            <pc:sldMk cId="2812575492" sldId="340"/>
            <ac:spMk id="3" creationId="{3BC10F56-ED40-5CCE-9158-4BC7266BF290}"/>
          </ac:spMkLst>
        </pc:spChg>
      </pc:sldChg>
      <pc:sldChg chg="add">
        <pc:chgData name="Louise Fredriksson" userId="5f44addeedec36ac" providerId="LiveId" clId="{4555ECCD-9364-E043-A4EF-85198C02FEC0}" dt="2023-02-05T21:56:04.750" v="569" actId="2890"/>
        <pc:sldMkLst>
          <pc:docMk/>
          <pc:sldMk cId="4271391298" sldId="341"/>
        </pc:sldMkLst>
      </pc:sldChg>
      <pc:sldChg chg="modSp add mod">
        <pc:chgData name="Louise Fredriksson" userId="5f44addeedec36ac" providerId="LiveId" clId="{4555ECCD-9364-E043-A4EF-85198C02FEC0}" dt="2023-02-05T21:57:50.198" v="618" actId="20577"/>
        <pc:sldMkLst>
          <pc:docMk/>
          <pc:sldMk cId="2958750593" sldId="342"/>
        </pc:sldMkLst>
        <pc:spChg chg="mod">
          <ac:chgData name="Louise Fredriksson" userId="5f44addeedec36ac" providerId="LiveId" clId="{4555ECCD-9364-E043-A4EF-85198C02FEC0}" dt="2023-02-05T21:57:50.198" v="618" actId="20577"/>
          <ac:spMkLst>
            <pc:docMk/>
            <pc:sldMk cId="2958750593" sldId="342"/>
            <ac:spMk id="3" creationId="{3BC10F56-ED40-5CCE-9158-4BC7266BF290}"/>
          </ac:spMkLst>
        </pc:spChg>
      </pc:sldChg>
      <pc:sldChg chg="modSp add mod">
        <pc:chgData name="Louise Fredriksson" userId="5f44addeedec36ac" providerId="LiveId" clId="{4555ECCD-9364-E043-A4EF-85198C02FEC0}" dt="2023-02-05T21:58:55.956" v="634" actId="20577"/>
        <pc:sldMkLst>
          <pc:docMk/>
          <pc:sldMk cId="3029266484" sldId="343"/>
        </pc:sldMkLst>
        <pc:spChg chg="mod">
          <ac:chgData name="Louise Fredriksson" userId="5f44addeedec36ac" providerId="LiveId" clId="{4555ECCD-9364-E043-A4EF-85198C02FEC0}" dt="2023-02-05T21:58:55.956" v="634" actId="20577"/>
          <ac:spMkLst>
            <pc:docMk/>
            <pc:sldMk cId="3029266484" sldId="343"/>
            <ac:spMk id="3" creationId="{3BC10F56-ED40-5CCE-9158-4BC7266BF290}"/>
          </ac:spMkLst>
        </pc:spChg>
      </pc:sldChg>
      <pc:sldChg chg="modSp add mod">
        <pc:chgData name="Louise Fredriksson" userId="5f44addeedec36ac" providerId="LiveId" clId="{4555ECCD-9364-E043-A4EF-85198C02FEC0}" dt="2023-02-09T20:47:59.173" v="6606" actId="20577"/>
        <pc:sldMkLst>
          <pc:docMk/>
          <pc:sldMk cId="1565495587" sldId="344"/>
        </pc:sldMkLst>
        <pc:spChg chg="mod">
          <ac:chgData name="Louise Fredriksson" userId="5f44addeedec36ac" providerId="LiveId" clId="{4555ECCD-9364-E043-A4EF-85198C02FEC0}" dt="2023-02-05T22:00:54.951" v="651" actId="20577"/>
          <ac:spMkLst>
            <pc:docMk/>
            <pc:sldMk cId="1565495587" sldId="344"/>
            <ac:spMk id="2" creationId="{CD32B017-5BAD-CB4F-93B7-1DF8CB8BAB17}"/>
          </ac:spMkLst>
        </pc:spChg>
        <pc:spChg chg="mod">
          <ac:chgData name="Louise Fredriksson" userId="5f44addeedec36ac" providerId="LiveId" clId="{4555ECCD-9364-E043-A4EF-85198C02FEC0}" dt="2023-02-09T20:47:59.173" v="6606" actId="20577"/>
          <ac:spMkLst>
            <pc:docMk/>
            <pc:sldMk cId="1565495587" sldId="344"/>
            <ac:spMk id="3" creationId="{3BC10F56-ED40-5CCE-9158-4BC7266BF290}"/>
          </ac:spMkLst>
        </pc:spChg>
      </pc:sldChg>
      <pc:sldChg chg="modSp add mod">
        <pc:chgData name="Louise Fredriksson" userId="5f44addeedec36ac" providerId="LiveId" clId="{4555ECCD-9364-E043-A4EF-85198C02FEC0}" dt="2023-02-09T20:48:09.274" v="6613" actId="20577"/>
        <pc:sldMkLst>
          <pc:docMk/>
          <pc:sldMk cId="2263569752" sldId="345"/>
        </pc:sldMkLst>
        <pc:spChg chg="mod">
          <ac:chgData name="Louise Fredriksson" userId="5f44addeedec36ac" providerId="LiveId" clId="{4555ECCD-9364-E043-A4EF-85198C02FEC0}" dt="2023-02-09T20:48:09.274" v="6613" actId="20577"/>
          <ac:spMkLst>
            <pc:docMk/>
            <pc:sldMk cId="2263569752" sldId="345"/>
            <ac:spMk id="3" creationId="{3BC10F56-ED40-5CCE-9158-4BC7266BF290}"/>
          </ac:spMkLst>
        </pc:spChg>
      </pc:sldChg>
      <pc:sldChg chg="modSp add mod">
        <pc:chgData name="Louise Fredriksson" userId="5f44addeedec36ac" providerId="LiveId" clId="{4555ECCD-9364-E043-A4EF-85198C02FEC0}" dt="2023-02-09T21:40:00.392" v="6635" actId="20577"/>
        <pc:sldMkLst>
          <pc:docMk/>
          <pc:sldMk cId="566924678" sldId="346"/>
        </pc:sldMkLst>
        <pc:spChg chg="mod">
          <ac:chgData name="Louise Fredriksson" userId="5f44addeedec36ac" providerId="LiveId" clId="{4555ECCD-9364-E043-A4EF-85198C02FEC0}" dt="2023-02-09T21:40:00.392" v="6635" actId="20577"/>
          <ac:spMkLst>
            <pc:docMk/>
            <pc:sldMk cId="566924678" sldId="346"/>
            <ac:spMk id="3" creationId="{3BC10F56-ED40-5CCE-9158-4BC7266BF290}"/>
          </ac:spMkLst>
        </pc:spChg>
      </pc:sldChg>
      <pc:sldChg chg="modSp add mod">
        <pc:chgData name="Louise Fredriksson" userId="5f44addeedec36ac" providerId="LiveId" clId="{4555ECCD-9364-E043-A4EF-85198C02FEC0}" dt="2023-02-09T21:44:57.991" v="6639" actId="20577"/>
        <pc:sldMkLst>
          <pc:docMk/>
          <pc:sldMk cId="3680383392" sldId="347"/>
        </pc:sldMkLst>
        <pc:spChg chg="mod">
          <ac:chgData name="Louise Fredriksson" userId="5f44addeedec36ac" providerId="LiveId" clId="{4555ECCD-9364-E043-A4EF-85198C02FEC0}" dt="2023-02-09T21:44:57.991" v="6639" actId="20577"/>
          <ac:spMkLst>
            <pc:docMk/>
            <pc:sldMk cId="3680383392" sldId="347"/>
            <ac:spMk id="3" creationId="{3BC10F56-ED40-5CCE-9158-4BC7266BF290}"/>
          </ac:spMkLst>
        </pc:spChg>
      </pc:sldChg>
      <pc:sldChg chg="modSp add mod">
        <pc:chgData name="Louise Fredriksson" userId="5f44addeedec36ac" providerId="LiveId" clId="{4555ECCD-9364-E043-A4EF-85198C02FEC0}" dt="2023-02-09T20:49:31.529" v="6631" actId="20577"/>
        <pc:sldMkLst>
          <pc:docMk/>
          <pc:sldMk cId="1689575267" sldId="348"/>
        </pc:sldMkLst>
        <pc:spChg chg="mod">
          <ac:chgData name="Louise Fredriksson" userId="5f44addeedec36ac" providerId="LiveId" clId="{4555ECCD-9364-E043-A4EF-85198C02FEC0}" dt="2023-02-09T20:49:31.529" v="6631" actId="20577"/>
          <ac:spMkLst>
            <pc:docMk/>
            <pc:sldMk cId="1689575267" sldId="348"/>
            <ac:spMk id="3" creationId="{3BC10F56-ED40-5CCE-9158-4BC7266BF290}"/>
          </ac:spMkLst>
        </pc:spChg>
      </pc:sldChg>
      <pc:sldChg chg="modSp add mod">
        <pc:chgData name="Louise Fredriksson" userId="5f44addeedec36ac" providerId="LiveId" clId="{4555ECCD-9364-E043-A4EF-85198C02FEC0}" dt="2023-02-05T22:09:34.159" v="990" actId="114"/>
        <pc:sldMkLst>
          <pc:docMk/>
          <pc:sldMk cId="2782250495" sldId="349"/>
        </pc:sldMkLst>
        <pc:spChg chg="mod">
          <ac:chgData name="Louise Fredriksson" userId="5f44addeedec36ac" providerId="LiveId" clId="{4555ECCD-9364-E043-A4EF-85198C02FEC0}" dt="2023-02-05T22:09:34.159" v="990" actId="114"/>
          <ac:spMkLst>
            <pc:docMk/>
            <pc:sldMk cId="2782250495" sldId="349"/>
            <ac:spMk id="3" creationId="{3BC10F56-ED40-5CCE-9158-4BC7266BF290}"/>
          </ac:spMkLst>
        </pc:spChg>
      </pc:sldChg>
      <pc:sldChg chg="modSp add mod">
        <pc:chgData name="Louise Fredriksson" userId="5f44addeedec36ac" providerId="LiveId" clId="{4555ECCD-9364-E043-A4EF-85198C02FEC0}" dt="2023-02-05T22:10:38.779" v="1031" actId="20577"/>
        <pc:sldMkLst>
          <pc:docMk/>
          <pc:sldMk cId="1516430184" sldId="350"/>
        </pc:sldMkLst>
        <pc:spChg chg="mod">
          <ac:chgData name="Louise Fredriksson" userId="5f44addeedec36ac" providerId="LiveId" clId="{4555ECCD-9364-E043-A4EF-85198C02FEC0}" dt="2023-02-05T22:10:38.779" v="1031" actId="20577"/>
          <ac:spMkLst>
            <pc:docMk/>
            <pc:sldMk cId="1516430184" sldId="350"/>
            <ac:spMk id="3" creationId="{3BC10F56-ED40-5CCE-9158-4BC7266BF290}"/>
          </ac:spMkLst>
        </pc:spChg>
      </pc:sldChg>
      <pc:sldChg chg="add">
        <pc:chgData name="Louise Fredriksson" userId="5f44addeedec36ac" providerId="LiveId" clId="{4555ECCD-9364-E043-A4EF-85198C02FEC0}" dt="2023-02-05T22:10:36.493" v="1030" actId="2890"/>
        <pc:sldMkLst>
          <pc:docMk/>
          <pc:sldMk cId="4200995064" sldId="351"/>
        </pc:sldMkLst>
      </pc:sldChg>
      <pc:sldChg chg="modSp add mod">
        <pc:chgData name="Louise Fredriksson" userId="5f44addeedec36ac" providerId="LiveId" clId="{4555ECCD-9364-E043-A4EF-85198C02FEC0}" dt="2023-02-05T22:12:17.702" v="1096" actId="20577"/>
        <pc:sldMkLst>
          <pc:docMk/>
          <pc:sldMk cId="243125230" sldId="352"/>
        </pc:sldMkLst>
        <pc:spChg chg="mod">
          <ac:chgData name="Louise Fredriksson" userId="5f44addeedec36ac" providerId="LiveId" clId="{4555ECCD-9364-E043-A4EF-85198C02FEC0}" dt="2023-02-05T22:12:17.702" v="1096" actId="20577"/>
          <ac:spMkLst>
            <pc:docMk/>
            <pc:sldMk cId="243125230" sldId="352"/>
            <ac:spMk id="3" creationId="{3BC10F56-ED40-5CCE-9158-4BC7266BF290}"/>
          </ac:spMkLst>
        </pc:spChg>
      </pc:sldChg>
      <pc:sldChg chg="add">
        <pc:chgData name="Louise Fredriksson" userId="5f44addeedec36ac" providerId="LiveId" clId="{4555ECCD-9364-E043-A4EF-85198C02FEC0}" dt="2023-02-05T22:12:15.196" v="1095" actId="2890"/>
        <pc:sldMkLst>
          <pc:docMk/>
          <pc:sldMk cId="3985536189" sldId="353"/>
        </pc:sldMkLst>
      </pc:sldChg>
      <pc:sldChg chg="modSp add mod">
        <pc:chgData name="Louise Fredriksson" userId="5f44addeedec36ac" providerId="LiveId" clId="{4555ECCD-9364-E043-A4EF-85198C02FEC0}" dt="2023-02-05T22:13:39.442" v="1128" actId="20577"/>
        <pc:sldMkLst>
          <pc:docMk/>
          <pc:sldMk cId="2145949842" sldId="354"/>
        </pc:sldMkLst>
        <pc:spChg chg="mod">
          <ac:chgData name="Louise Fredriksson" userId="5f44addeedec36ac" providerId="LiveId" clId="{4555ECCD-9364-E043-A4EF-85198C02FEC0}" dt="2023-02-05T22:13:39.442" v="1128" actId="20577"/>
          <ac:spMkLst>
            <pc:docMk/>
            <pc:sldMk cId="2145949842" sldId="354"/>
            <ac:spMk id="3" creationId="{3BC10F56-ED40-5CCE-9158-4BC7266BF290}"/>
          </ac:spMkLst>
        </pc:spChg>
      </pc:sldChg>
      <pc:sldChg chg="add">
        <pc:chgData name="Louise Fredriksson" userId="5f44addeedec36ac" providerId="LiveId" clId="{4555ECCD-9364-E043-A4EF-85198C02FEC0}" dt="2023-02-05T22:13:36.052" v="1127" actId="2890"/>
        <pc:sldMkLst>
          <pc:docMk/>
          <pc:sldMk cId="429417086" sldId="355"/>
        </pc:sldMkLst>
      </pc:sldChg>
      <pc:sldChg chg="modSp add mod">
        <pc:chgData name="Louise Fredriksson" userId="5f44addeedec36ac" providerId="LiveId" clId="{4555ECCD-9364-E043-A4EF-85198C02FEC0}" dt="2023-02-05T22:15:05.244" v="1170" actId="20577"/>
        <pc:sldMkLst>
          <pc:docMk/>
          <pc:sldMk cId="3050169180" sldId="356"/>
        </pc:sldMkLst>
        <pc:spChg chg="mod">
          <ac:chgData name="Louise Fredriksson" userId="5f44addeedec36ac" providerId="LiveId" clId="{4555ECCD-9364-E043-A4EF-85198C02FEC0}" dt="2023-02-05T22:15:05.244" v="1170" actId="20577"/>
          <ac:spMkLst>
            <pc:docMk/>
            <pc:sldMk cId="3050169180" sldId="356"/>
            <ac:spMk id="3" creationId="{3BC10F56-ED40-5CCE-9158-4BC7266BF290}"/>
          </ac:spMkLst>
        </pc:spChg>
      </pc:sldChg>
      <pc:sldChg chg="add">
        <pc:chgData name="Louise Fredriksson" userId="5f44addeedec36ac" providerId="LiveId" clId="{4555ECCD-9364-E043-A4EF-85198C02FEC0}" dt="2023-02-05T22:15:03.080" v="1169" actId="2890"/>
        <pc:sldMkLst>
          <pc:docMk/>
          <pc:sldMk cId="36358268" sldId="357"/>
        </pc:sldMkLst>
      </pc:sldChg>
      <pc:sldChg chg="modSp add mod">
        <pc:chgData name="Louise Fredriksson" userId="5f44addeedec36ac" providerId="LiveId" clId="{4555ECCD-9364-E043-A4EF-85198C02FEC0}" dt="2023-02-05T22:16:50.670" v="1215" actId="20577"/>
        <pc:sldMkLst>
          <pc:docMk/>
          <pc:sldMk cId="2934028065" sldId="358"/>
        </pc:sldMkLst>
        <pc:spChg chg="mod">
          <ac:chgData name="Louise Fredriksson" userId="5f44addeedec36ac" providerId="LiveId" clId="{4555ECCD-9364-E043-A4EF-85198C02FEC0}" dt="2023-02-05T22:16:50.670" v="1215" actId="20577"/>
          <ac:spMkLst>
            <pc:docMk/>
            <pc:sldMk cId="2934028065" sldId="358"/>
            <ac:spMk id="3" creationId="{3BC10F56-ED40-5CCE-9158-4BC7266BF290}"/>
          </ac:spMkLst>
        </pc:spChg>
      </pc:sldChg>
      <pc:sldChg chg="addSp modSp add mod">
        <pc:chgData name="Louise Fredriksson" userId="5f44addeedec36ac" providerId="LiveId" clId="{4555ECCD-9364-E043-A4EF-85198C02FEC0}" dt="2023-02-05T22:17:53.099" v="1239" actId="20577"/>
        <pc:sldMkLst>
          <pc:docMk/>
          <pc:sldMk cId="778146862" sldId="359"/>
        </pc:sldMkLst>
        <pc:spChg chg="mod">
          <ac:chgData name="Louise Fredriksson" userId="5f44addeedec36ac" providerId="LiveId" clId="{4555ECCD-9364-E043-A4EF-85198C02FEC0}" dt="2023-02-05T22:17:53.099" v="1239" actId="20577"/>
          <ac:spMkLst>
            <pc:docMk/>
            <pc:sldMk cId="778146862" sldId="359"/>
            <ac:spMk id="3" creationId="{3BC10F56-ED40-5CCE-9158-4BC7266BF290}"/>
          </ac:spMkLst>
        </pc:spChg>
        <pc:picChg chg="add mod">
          <ac:chgData name="Louise Fredriksson" userId="5f44addeedec36ac" providerId="LiveId" clId="{4555ECCD-9364-E043-A4EF-85198C02FEC0}" dt="2023-02-05T22:17:45.683" v="1228" actId="1076"/>
          <ac:picMkLst>
            <pc:docMk/>
            <pc:sldMk cId="778146862" sldId="359"/>
            <ac:picMk id="4" creationId="{5B5DF6A7-BED0-C561-1E5C-E6C0039EC594}"/>
          </ac:picMkLst>
        </pc:picChg>
        <pc:picChg chg="add mod">
          <ac:chgData name="Louise Fredriksson" userId="5f44addeedec36ac" providerId="LiveId" clId="{4555ECCD-9364-E043-A4EF-85198C02FEC0}" dt="2023-02-05T22:17:43.609" v="1227" actId="1076"/>
          <ac:picMkLst>
            <pc:docMk/>
            <pc:sldMk cId="778146862" sldId="359"/>
            <ac:picMk id="5" creationId="{8103A49C-BD68-AFF0-81DC-2264593BE6F2}"/>
          </ac:picMkLst>
        </pc:picChg>
      </pc:sldChg>
      <pc:sldChg chg="delSp modSp add mod">
        <pc:chgData name="Louise Fredriksson" userId="5f44addeedec36ac" providerId="LiveId" clId="{4555ECCD-9364-E043-A4EF-85198C02FEC0}" dt="2023-02-05T22:19:06.404" v="1290" actId="20577"/>
        <pc:sldMkLst>
          <pc:docMk/>
          <pc:sldMk cId="768065126" sldId="360"/>
        </pc:sldMkLst>
        <pc:spChg chg="mod">
          <ac:chgData name="Louise Fredriksson" userId="5f44addeedec36ac" providerId="LiveId" clId="{4555ECCD-9364-E043-A4EF-85198C02FEC0}" dt="2023-02-05T22:19:06.404" v="1290" actId="20577"/>
          <ac:spMkLst>
            <pc:docMk/>
            <pc:sldMk cId="768065126" sldId="360"/>
            <ac:spMk id="3" creationId="{3BC10F56-ED40-5CCE-9158-4BC7266BF290}"/>
          </ac:spMkLst>
        </pc:spChg>
        <pc:picChg chg="del">
          <ac:chgData name="Louise Fredriksson" userId="5f44addeedec36ac" providerId="LiveId" clId="{4555ECCD-9364-E043-A4EF-85198C02FEC0}" dt="2023-02-05T22:18:05.513" v="1241" actId="478"/>
          <ac:picMkLst>
            <pc:docMk/>
            <pc:sldMk cId="768065126" sldId="360"/>
            <ac:picMk id="4" creationId="{5B5DF6A7-BED0-C561-1E5C-E6C0039EC594}"/>
          </ac:picMkLst>
        </pc:picChg>
        <pc:picChg chg="del">
          <ac:chgData name="Louise Fredriksson" userId="5f44addeedec36ac" providerId="LiveId" clId="{4555ECCD-9364-E043-A4EF-85198C02FEC0}" dt="2023-02-05T22:18:06.268" v="1242" actId="478"/>
          <ac:picMkLst>
            <pc:docMk/>
            <pc:sldMk cId="768065126" sldId="360"/>
            <ac:picMk id="5" creationId="{8103A49C-BD68-AFF0-81DC-2264593BE6F2}"/>
          </ac:picMkLst>
        </pc:picChg>
      </pc:sldChg>
      <pc:sldChg chg="add">
        <pc:chgData name="Louise Fredriksson" userId="5f44addeedec36ac" providerId="LiveId" clId="{4555ECCD-9364-E043-A4EF-85198C02FEC0}" dt="2023-02-05T22:19:03.961" v="1289" actId="2890"/>
        <pc:sldMkLst>
          <pc:docMk/>
          <pc:sldMk cId="3452708867" sldId="361"/>
        </pc:sldMkLst>
      </pc:sldChg>
      <pc:sldChg chg="modSp add mod">
        <pc:chgData name="Louise Fredriksson" userId="5f44addeedec36ac" providerId="LiveId" clId="{4555ECCD-9364-E043-A4EF-85198C02FEC0}" dt="2023-02-05T22:21:35.359" v="1390" actId="20577"/>
        <pc:sldMkLst>
          <pc:docMk/>
          <pc:sldMk cId="169925120" sldId="362"/>
        </pc:sldMkLst>
        <pc:spChg chg="mod">
          <ac:chgData name="Louise Fredriksson" userId="5f44addeedec36ac" providerId="LiveId" clId="{4555ECCD-9364-E043-A4EF-85198C02FEC0}" dt="2023-02-05T22:20:26.237" v="1351" actId="20577"/>
          <ac:spMkLst>
            <pc:docMk/>
            <pc:sldMk cId="169925120" sldId="362"/>
            <ac:spMk id="2" creationId="{CD32B017-5BAD-CB4F-93B7-1DF8CB8BAB17}"/>
          </ac:spMkLst>
        </pc:spChg>
        <pc:spChg chg="mod">
          <ac:chgData name="Louise Fredriksson" userId="5f44addeedec36ac" providerId="LiveId" clId="{4555ECCD-9364-E043-A4EF-85198C02FEC0}" dt="2023-02-05T22:21:35.359" v="1390" actId="20577"/>
          <ac:spMkLst>
            <pc:docMk/>
            <pc:sldMk cId="169925120" sldId="362"/>
            <ac:spMk id="3" creationId="{3BC10F56-ED40-5CCE-9158-4BC7266BF290}"/>
          </ac:spMkLst>
        </pc:spChg>
      </pc:sldChg>
      <pc:sldChg chg="add">
        <pc:chgData name="Louise Fredriksson" userId="5f44addeedec36ac" providerId="LiveId" clId="{4555ECCD-9364-E043-A4EF-85198C02FEC0}" dt="2023-02-05T22:21:30.520" v="1389" actId="2890"/>
        <pc:sldMkLst>
          <pc:docMk/>
          <pc:sldMk cId="1323319837" sldId="363"/>
        </pc:sldMkLst>
      </pc:sldChg>
      <pc:sldChg chg="modSp add mod">
        <pc:chgData name="Louise Fredriksson" userId="5f44addeedec36ac" providerId="LiveId" clId="{4555ECCD-9364-E043-A4EF-85198C02FEC0}" dt="2023-02-05T22:22:42.464" v="1424" actId="20577"/>
        <pc:sldMkLst>
          <pc:docMk/>
          <pc:sldMk cId="401663901" sldId="364"/>
        </pc:sldMkLst>
        <pc:spChg chg="mod">
          <ac:chgData name="Louise Fredriksson" userId="5f44addeedec36ac" providerId="LiveId" clId="{4555ECCD-9364-E043-A4EF-85198C02FEC0}" dt="2023-02-05T22:22:42.464" v="1424" actId="20577"/>
          <ac:spMkLst>
            <pc:docMk/>
            <pc:sldMk cId="401663901" sldId="364"/>
            <ac:spMk id="3" creationId="{3BC10F56-ED40-5CCE-9158-4BC7266BF290}"/>
          </ac:spMkLst>
        </pc:spChg>
      </pc:sldChg>
      <pc:sldChg chg="add">
        <pc:chgData name="Louise Fredriksson" userId="5f44addeedec36ac" providerId="LiveId" clId="{4555ECCD-9364-E043-A4EF-85198C02FEC0}" dt="2023-02-05T22:22:39.964" v="1423" actId="2890"/>
        <pc:sldMkLst>
          <pc:docMk/>
          <pc:sldMk cId="2528875472" sldId="365"/>
        </pc:sldMkLst>
      </pc:sldChg>
      <pc:sldChg chg="modSp add mod">
        <pc:chgData name="Louise Fredriksson" userId="5f44addeedec36ac" providerId="LiveId" clId="{4555ECCD-9364-E043-A4EF-85198C02FEC0}" dt="2023-02-05T22:25:14.766" v="1506" actId="20577"/>
        <pc:sldMkLst>
          <pc:docMk/>
          <pc:sldMk cId="2042798931" sldId="366"/>
        </pc:sldMkLst>
        <pc:spChg chg="mod">
          <ac:chgData name="Louise Fredriksson" userId="5f44addeedec36ac" providerId="LiveId" clId="{4555ECCD-9364-E043-A4EF-85198C02FEC0}" dt="2023-02-05T22:25:14.766" v="1506" actId="20577"/>
          <ac:spMkLst>
            <pc:docMk/>
            <pc:sldMk cId="2042798931" sldId="366"/>
            <ac:spMk id="3" creationId="{3BC10F56-ED40-5CCE-9158-4BC7266BF290}"/>
          </ac:spMkLst>
        </pc:spChg>
      </pc:sldChg>
      <pc:sldChg chg="add">
        <pc:chgData name="Louise Fredriksson" userId="5f44addeedec36ac" providerId="LiveId" clId="{4555ECCD-9364-E043-A4EF-85198C02FEC0}" dt="2023-02-05T22:25:11.028" v="1505" actId="2890"/>
        <pc:sldMkLst>
          <pc:docMk/>
          <pc:sldMk cId="3198260005" sldId="367"/>
        </pc:sldMkLst>
      </pc:sldChg>
      <pc:sldChg chg="modSp add mod">
        <pc:chgData name="Louise Fredriksson" userId="5f44addeedec36ac" providerId="LiveId" clId="{4555ECCD-9364-E043-A4EF-85198C02FEC0}" dt="2023-02-05T22:27:34.337" v="1565" actId="20577"/>
        <pc:sldMkLst>
          <pc:docMk/>
          <pc:sldMk cId="3437993082" sldId="368"/>
        </pc:sldMkLst>
        <pc:spChg chg="mod">
          <ac:chgData name="Louise Fredriksson" userId="5f44addeedec36ac" providerId="LiveId" clId="{4555ECCD-9364-E043-A4EF-85198C02FEC0}" dt="2023-02-05T22:27:34.337" v="1565" actId="20577"/>
          <ac:spMkLst>
            <pc:docMk/>
            <pc:sldMk cId="3437993082" sldId="368"/>
            <ac:spMk id="3" creationId="{3BC10F56-ED40-5CCE-9158-4BC7266BF290}"/>
          </ac:spMkLst>
        </pc:spChg>
      </pc:sldChg>
      <pc:sldChg chg="add">
        <pc:chgData name="Louise Fredriksson" userId="5f44addeedec36ac" providerId="LiveId" clId="{4555ECCD-9364-E043-A4EF-85198C02FEC0}" dt="2023-02-05T22:27:31.540" v="1564" actId="2890"/>
        <pc:sldMkLst>
          <pc:docMk/>
          <pc:sldMk cId="1994872468" sldId="369"/>
        </pc:sldMkLst>
      </pc:sldChg>
      <pc:sldChg chg="modSp add mod">
        <pc:chgData name="Louise Fredriksson" userId="5f44addeedec36ac" providerId="LiveId" clId="{4555ECCD-9364-E043-A4EF-85198C02FEC0}" dt="2023-02-05T22:29:36.909" v="1616" actId="20577"/>
        <pc:sldMkLst>
          <pc:docMk/>
          <pc:sldMk cId="362316553" sldId="370"/>
        </pc:sldMkLst>
        <pc:spChg chg="mod">
          <ac:chgData name="Louise Fredriksson" userId="5f44addeedec36ac" providerId="LiveId" clId="{4555ECCD-9364-E043-A4EF-85198C02FEC0}" dt="2023-02-05T22:29:36.909" v="1616" actId="20577"/>
          <ac:spMkLst>
            <pc:docMk/>
            <pc:sldMk cId="362316553" sldId="370"/>
            <ac:spMk id="3" creationId="{3BC10F56-ED40-5CCE-9158-4BC7266BF290}"/>
          </ac:spMkLst>
        </pc:spChg>
      </pc:sldChg>
      <pc:sldChg chg="add">
        <pc:chgData name="Louise Fredriksson" userId="5f44addeedec36ac" providerId="LiveId" clId="{4555ECCD-9364-E043-A4EF-85198C02FEC0}" dt="2023-02-05T22:29:34.387" v="1615" actId="2890"/>
        <pc:sldMkLst>
          <pc:docMk/>
          <pc:sldMk cId="1262037534" sldId="371"/>
        </pc:sldMkLst>
      </pc:sldChg>
      <pc:sldChg chg="modSp add mod">
        <pc:chgData name="Louise Fredriksson" userId="5f44addeedec36ac" providerId="LiveId" clId="{4555ECCD-9364-E043-A4EF-85198C02FEC0}" dt="2023-02-05T22:31:51.088" v="1690" actId="20577"/>
        <pc:sldMkLst>
          <pc:docMk/>
          <pc:sldMk cId="1125973742" sldId="372"/>
        </pc:sldMkLst>
        <pc:spChg chg="mod">
          <ac:chgData name="Louise Fredriksson" userId="5f44addeedec36ac" providerId="LiveId" clId="{4555ECCD-9364-E043-A4EF-85198C02FEC0}" dt="2023-02-05T22:31:51.088" v="1690" actId="20577"/>
          <ac:spMkLst>
            <pc:docMk/>
            <pc:sldMk cId="1125973742" sldId="372"/>
            <ac:spMk id="3" creationId="{3BC10F56-ED40-5CCE-9158-4BC7266BF290}"/>
          </ac:spMkLst>
        </pc:spChg>
      </pc:sldChg>
      <pc:sldChg chg="add">
        <pc:chgData name="Louise Fredriksson" userId="5f44addeedec36ac" providerId="LiveId" clId="{4555ECCD-9364-E043-A4EF-85198C02FEC0}" dt="2023-02-05T22:31:48.710" v="1689" actId="2890"/>
        <pc:sldMkLst>
          <pc:docMk/>
          <pc:sldMk cId="2535501173" sldId="373"/>
        </pc:sldMkLst>
      </pc:sldChg>
      <pc:sldChg chg="modSp add mod">
        <pc:chgData name="Louise Fredriksson" userId="5f44addeedec36ac" providerId="LiveId" clId="{4555ECCD-9364-E043-A4EF-85198C02FEC0}" dt="2023-02-05T22:34:01.049" v="1746" actId="20577"/>
        <pc:sldMkLst>
          <pc:docMk/>
          <pc:sldMk cId="2374340936" sldId="374"/>
        </pc:sldMkLst>
        <pc:spChg chg="mod">
          <ac:chgData name="Louise Fredriksson" userId="5f44addeedec36ac" providerId="LiveId" clId="{4555ECCD-9364-E043-A4EF-85198C02FEC0}" dt="2023-02-05T22:34:01.049" v="1746" actId="20577"/>
          <ac:spMkLst>
            <pc:docMk/>
            <pc:sldMk cId="2374340936" sldId="374"/>
            <ac:spMk id="3" creationId="{3BC10F56-ED40-5CCE-9158-4BC7266BF290}"/>
          </ac:spMkLst>
        </pc:spChg>
      </pc:sldChg>
      <pc:sldChg chg="add del">
        <pc:chgData name="Louise Fredriksson" userId="5f44addeedec36ac" providerId="LiveId" clId="{4555ECCD-9364-E043-A4EF-85198C02FEC0}" dt="2023-02-05T22:33:36.433" v="1723" actId="2696"/>
        <pc:sldMkLst>
          <pc:docMk/>
          <pc:sldMk cId="3868806546" sldId="375"/>
        </pc:sldMkLst>
      </pc:sldChg>
      <pc:sldChg chg="add">
        <pc:chgData name="Louise Fredriksson" userId="5f44addeedec36ac" providerId="LiveId" clId="{4555ECCD-9364-E043-A4EF-85198C02FEC0}" dt="2023-02-05T22:33:58.752" v="1745" actId="2890"/>
        <pc:sldMkLst>
          <pc:docMk/>
          <pc:sldMk cId="3916461715" sldId="375"/>
        </pc:sldMkLst>
      </pc:sldChg>
      <pc:sldChg chg="modSp add mod">
        <pc:chgData name="Louise Fredriksson" userId="5f44addeedec36ac" providerId="LiveId" clId="{4555ECCD-9364-E043-A4EF-85198C02FEC0}" dt="2023-02-05T22:35:35.245" v="1796" actId="20577"/>
        <pc:sldMkLst>
          <pc:docMk/>
          <pc:sldMk cId="2039217540" sldId="376"/>
        </pc:sldMkLst>
        <pc:spChg chg="mod">
          <ac:chgData name="Louise Fredriksson" userId="5f44addeedec36ac" providerId="LiveId" clId="{4555ECCD-9364-E043-A4EF-85198C02FEC0}" dt="2023-02-05T22:35:35.245" v="1796" actId="20577"/>
          <ac:spMkLst>
            <pc:docMk/>
            <pc:sldMk cId="2039217540" sldId="376"/>
            <ac:spMk id="3" creationId="{3BC10F56-ED40-5CCE-9158-4BC7266BF290}"/>
          </ac:spMkLst>
        </pc:spChg>
      </pc:sldChg>
      <pc:sldChg chg="add">
        <pc:chgData name="Louise Fredriksson" userId="5f44addeedec36ac" providerId="LiveId" clId="{4555ECCD-9364-E043-A4EF-85198C02FEC0}" dt="2023-02-05T22:35:32.723" v="1795" actId="2890"/>
        <pc:sldMkLst>
          <pc:docMk/>
          <pc:sldMk cId="2545376109" sldId="377"/>
        </pc:sldMkLst>
      </pc:sldChg>
      <pc:sldChg chg="addSp modSp add mod">
        <pc:chgData name="Louise Fredriksson" userId="5f44addeedec36ac" providerId="LiveId" clId="{4555ECCD-9364-E043-A4EF-85198C02FEC0}" dt="2023-02-05T22:38:54.619" v="1899" actId="20577"/>
        <pc:sldMkLst>
          <pc:docMk/>
          <pc:sldMk cId="515644288" sldId="378"/>
        </pc:sldMkLst>
        <pc:spChg chg="mod">
          <ac:chgData name="Louise Fredriksson" userId="5f44addeedec36ac" providerId="LiveId" clId="{4555ECCD-9364-E043-A4EF-85198C02FEC0}" dt="2023-02-05T22:38:54.619" v="1899" actId="20577"/>
          <ac:spMkLst>
            <pc:docMk/>
            <pc:sldMk cId="515644288" sldId="378"/>
            <ac:spMk id="3" creationId="{3BC10F56-ED40-5CCE-9158-4BC7266BF290}"/>
          </ac:spMkLst>
        </pc:spChg>
        <pc:picChg chg="add mod">
          <ac:chgData name="Louise Fredriksson" userId="5f44addeedec36ac" providerId="LiveId" clId="{4555ECCD-9364-E043-A4EF-85198C02FEC0}" dt="2023-02-05T22:36:49.309" v="1815" actId="1076"/>
          <ac:picMkLst>
            <pc:docMk/>
            <pc:sldMk cId="515644288" sldId="378"/>
            <ac:picMk id="4" creationId="{2AD937CD-8333-DC0C-F473-FC1455C6738F}"/>
          </ac:picMkLst>
        </pc:picChg>
      </pc:sldChg>
      <pc:sldChg chg="add">
        <pc:chgData name="Louise Fredriksson" userId="5f44addeedec36ac" providerId="LiveId" clId="{4555ECCD-9364-E043-A4EF-85198C02FEC0}" dt="2023-02-05T22:38:50.777" v="1898" actId="2890"/>
        <pc:sldMkLst>
          <pc:docMk/>
          <pc:sldMk cId="3839923489" sldId="379"/>
        </pc:sldMkLst>
      </pc:sldChg>
      <pc:sldChg chg="modSp add mod">
        <pc:chgData name="Louise Fredriksson" userId="5f44addeedec36ac" providerId="LiveId" clId="{4555ECCD-9364-E043-A4EF-85198C02FEC0}" dt="2023-03-12T17:58:36.380" v="6724" actId="20577"/>
        <pc:sldMkLst>
          <pc:docMk/>
          <pc:sldMk cId="3898390104" sldId="380"/>
        </pc:sldMkLst>
        <pc:spChg chg="mod">
          <ac:chgData name="Louise Fredriksson" userId="5f44addeedec36ac" providerId="LiveId" clId="{4555ECCD-9364-E043-A4EF-85198C02FEC0}" dt="2023-02-06T11:44:25.163" v="2097" actId="20577"/>
          <ac:spMkLst>
            <pc:docMk/>
            <pc:sldMk cId="3898390104" sldId="380"/>
            <ac:spMk id="2" creationId="{CD32B017-5BAD-CB4F-93B7-1DF8CB8BAB17}"/>
          </ac:spMkLst>
        </pc:spChg>
        <pc:spChg chg="mod">
          <ac:chgData name="Louise Fredriksson" userId="5f44addeedec36ac" providerId="LiveId" clId="{4555ECCD-9364-E043-A4EF-85198C02FEC0}" dt="2023-03-12T17:58:36.380" v="6724" actId="20577"/>
          <ac:spMkLst>
            <pc:docMk/>
            <pc:sldMk cId="3898390104" sldId="380"/>
            <ac:spMk id="3" creationId="{3BC10F56-ED40-5CCE-9158-4BC7266BF290}"/>
          </ac:spMkLst>
        </pc:spChg>
      </pc:sldChg>
      <pc:sldChg chg="modSp add mod">
        <pc:chgData name="Louise Fredriksson" userId="5f44addeedec36ac" providerId="LiveId" clId="{4555ECCD-9364-E043-A4EF-85198C02FEC0}" dt="2023-02-06T11:44:27.902" v="2099" actId="20577"/>
        <pc:sldMkLst>
          <pc:docMk/>
          <pc:sldMk cId="2295675895" sldId="381"/>
        </pc:sldMkLst>
        <pc:spChg chg="mod">
          <ac:chgData name="Louise Fredriksson" userId="5f44addeedec36ac" providerId="LiveId" clId="{4555ECCD-9364-E043-A4EF-85198C02FEC0}" dt="2023-02-06T11:44:27.902" v="2099" actId="20577"/>
          <ac:spMkLst>
            <pc:docMk/>
            <pc:sldMk cId="2295675895" sldId="381"/>
            <ac:spMk id="2" creationId="{CD32B017-5BAD-CB4F-93B7-1DF8CB8BAB17}"/>
          </ac:spMkLst>
        </pc:spChg>
      </pc:sldChg>
      <pc:sldChg chg="modSp add mod">
        <pc:chgData name="Louise Fredriksson" userId="5f44addeedec36ac" providerId="LiveId" clId="{4555ECCD-9364-E043-A4EF-85198C02FEC0}" dt="2023-02-06T11:44:30.910" v="2101" actId="20577"/>
        <pc:sldMkLst>
          <pc:docMk/>
          <pc:sldMk cId="371335767" sldId="382"/>
        </pc:sldMkLst>
        <pc:spChg chg="mod">
          <ac:chgData name="Louise Fredriksson" userId="5f44addeedec36ac" providerId="LiveId" clId="{4555ECCD-9364-E043-A4EF-85198C02FEC0}" dt="2023-02-06T11:44:30.910" v="2101" actId="20577"/>
          <ac:spMkLst>
            <pc:docMk/>
            <pc:sldMk cId="371335767" sldId="382"/>
            <ac:spMk id="2" creationId="{CD32B017-5BAD-CB4F-93B7-1DF8CB8BAB17}"/>
          </ac:spMkLst>
        </pc:spChg>
        <pc:spChg chg="mod">
          <ac:chgData name="Louise Fredriksson" userId="5f44addeedec36ac" providerId="LiveId" clId="{4555ECCD-9364-E043-A4EF-85198C02FEC0}" dt="2023-02-06T11:44:16.559" v="2095" actId="20577"/>
          <ac:spMkLst>
            <pc:docMk/>
            <pc:sldMk cId="371335767" sldId="382"/>
            <ac:spMk id="3" creationId="{3BC10F56-ED40-5CCE-9158-4BC7266BF290}"/>
          </ac:spMkLst>
        </pc:spChg>
      </pc:sldChg>
      <pc:sldChg chg="modSp add mod">
        <pc:chgData name="Louise Fredriksson" userId="5f44addeedec36ac" providerId="LiveId" clId="{4555ECCD-9364-E043-A4EF-85198C02FEC0}" dt="2023-03-12T17:59:59.495" v="6727" actId="20577"/>
        <pc:sldMkLst>
          <pc:docMk/>
          <pc:sldMk cId="1990044459" sldId="383"/>
        </pc:sldMkLst>
        <pc:spChg chg="mod">
          <ac:chgData name="Louise Fredriksson" userId="5f44addeedec36ac" providerId="LiveId" clId="{4555ECCD-9364-E043-A4EF-85198C02FEC0}" dt="2023-02-06T11:44:34.364" v="2103" actId="20577"/>
          <ac:spMkLst>
            <pc:docMk/>
            <pc:sldMk cId="1990044459" sldId="383"/>
            <ac:spMk id="2" creationId="{CD32B017-5BAD-CB4F-93B7-1DF8CB8BAB17}"/>
          </ac:spMkLst>
        </pc:spChg>
        <pc:spChg chg="mod">
          <ac:chgData name="Louise Fredriksson" userId="5f44addeedec36ac" providerId="LiveId" clId="{4555ECCD-9364-E043-A4EF-85198C02FEC0}" dt="2023-03-12T17:59:59.495" v="6727" actId="20577"/>
          <ac:spMkLst>
            <pc:docMk/>
            <pc:sldMk cId="1990044459" sldId="383"/>
            <ac:spMk id="3" creationId="{3BC10F56-ED40-5CCE-9158-4BC7266BF290}"/>
          </ac:spMkLst>
        </pc:spChg>
      </pc:sldChg>
      <pc:sldChg chg="modSp add mod">
        <pc:chgData name="Louise Fredriksson" userId="5f44addeedec36ac" providerId="LiveId" clId="{4555ECCD-9364-E043-A4EF-85198C02FEC0}" dt="2023-03-12T18:00:59.910" v="6735" actId="20577"/>
        <pc:sldMkLst>
          <pc:docMk/>
          <pc:sldMk cId="1622252095" sldId="384"/>
        </pc:sldMkLst>
        <pc:spChg chg="mod">
          <ac:chgData name="Louise Fredriksson" userId="5f44addeedec36ac" providerId="LiveId" clId="{4555ECCD-9364-E043-A4EF-85198C02FEC0}" dt="2023-03-12T18:00:59.910" v="6735" actId="20577"/>
          <ac:spMkLst>
            <pc:docMk/>
            <pc:sldMk cId="1622252095" sldId="384"/>
            <ac:spMk id="3" creationId="{3BC10F56-ED40-5CCE-9158-4BC7266BF290}"/>
          </ac:spMkLst>
        </pc:spChg>
      </pc:sldChg>
      <pc:sldChg chg="modSp add mod">
        <pc:chgData name="Louise Fredriksson" userId="5f44addeedec36ac" providerId="LiveId" clId="{4555ECCD-9364-E043-A4EF-85198C02FEC0}" dt="2023-03-12T18:02:54.145" v="6737" actId="20577"/>
        <pc:sldMkLst>
          <pc:docMk/>
          <pc:sldMk cId="64180275" sldId="385"/>
        </pc:sldMkLst>
        <pc:spChg chg="mod">
          <ac:chgData name="Louise Fredriksson" userId="5f44addeedec36ac" providerId="LiveId" clId="{4555ECCD-9364-E043-A4EF-85198C02FEC0}" dt="2023-03-12T18:02:54.145" v="6737" actId="20577"/>
          <ac:spMkLst>
            <pc:docMk/>
            <pc:sldMk cId="64180275" sldId="385"/>
            <ac:spMk id="3" creationId="{3BC10F56-ED40-5CCE-9158-4BC7266BF290}"/>
          </ac:spMkLst>
        </pc:spChg>
      </pc:sldChg>
      <pc:sldChg chg="modSp add mod">
        <pc:chgData name="Louise Fredriksson" userId="5f44addeedec36ac" providerId="LiveId" clId="{4555ECCD-9364-E043-A4EF-85198C02FEC0}" dt="2023-03-12T18:03:23.632" v="6738" actId="20577"/>
        <pc:sldMkLst>
          <pc:docMk/>
          <pc:sldMk cId="654549040" sldId="386"/>
        </pc:sldMkLst>
        <pc:spChg chg="mod">
          <ac:chgData name="Louise Fredriksson" userId="5f44addeedec36ac" providerId="LiveId" clId="{4555ECCD-9364-E043-A4EF-85198C02FEC0}" dt="2023-03-12T18:03:23.632" v="6738" actId="20577"/>
          <ac:spMkLst>
            <pc:docMk/>
            <pc:sldMk cId="654549040" sldId="386"/>
            <ac:spMk id="3" creationId="{3BC10F56-ED40-5CCE-9158-4BC7266BF290}"/>
          </ac:spMkLst>
        </pc:spChg>
      </pc:sldChg>
      <pc:sldChg chg="modSp add mod">
        <pc:chgData name="Louise Fredriksson" userId="5f44addeedec36ac" providerId="LiveId" clId="{4555ECCD-9364-E043-A4EF-85198C02FEC0}" dt="2023-03-12T18:06:21.411" v="6739" actId="20577"/>
        <pc:sldMkLst>
          <pc:docMk/>
          <pc:sldMk cId="3920666257" sldId="387"/>
        </pc:sldMkLst>
        <pc:spChg chg="mod">
          <ac:chgData name="Louise Fredriksson" userId="5f44addeedec36ac" providerId="LiveId" clId="{4555ECCD-9364-E043-A4EF-85198C02FEC0}" dt="2023-03-12T18:06:21.411" v="6739" actId="20577"/>
          <ac:spMkLst>
            <pc:docMk/>
            <pc:sldMk cId="3920666257" sldId="387"/>
            <ac:spMk id="3" creationId="{3BC10F56-ED40-5CCE-9158-4BC7266BF290}"/>
          </ac:spMkLst>
        </pc:spChg>
      </pc:sldChg>
      <pc:sldChg chg="modSp add mod">
        <pc:chgData name="Louise Fredriksson" userId="5f44addeedec36ac" providerId="LiveId" clId="{4555ECCD-9364-E043-A4EF-85198C02FEC0}" dt="2023-03-12T18:06:29.931" v="6740" actId="20577"/>
        <pc:sldMkLst>
          <pc:docMk/>
          <pc:sldMk cId="141826782" sldId="388"/>
        </pc:sldMkLst>
        <pc:spChg chg="mod">
          <ac:chgData name="Louise Fredriksson" userId="5f44addeedec36ac" providerId="LiveId" clId="{4555ECCD-9364-E043-A4EF-85198C02FEC0}" dt="2023-03-12T18:06:29.931" v="6740" actId="20577"/>
          <ac:spMkLst>
            <pc:docMk/>
            <pc:sldMk cId="141826782" sldId="388"/>
            <ac:spMk id="3" creationId="{3BC10F56-ED40-5CCE-9158-4BC7266BF290}"/>
          </ac:spMkLst>
        </pc:spChg>
      </pc:sldChg>
      <pc:sldChg chg="modSp add mod">
        <pc:chgData name="Louise Fredriksson" userId="5f44addeedec36ac" providerId="LiveId" clId="{4555ECCD-9364-E043-A4EF-85198C02FEC0}" dt="2023-03-12T18:08:01.551" v="6746" actId="20577"/>
        <pc:sldMkLst>
          <pc:docMk/>
          <pc:sldMk cId="2258077749" sldId="389"/>
        </pc:sldMkLst>
        <pc:spChg chg="mod">
          <ac:chgData name="Louise Fredriksson" userId="5f44addeedec36ac" providerId="LiveId" clId="{4555ECCD-9364-E043-A4EF-85198C02FEC0}" dt="2023-03-12T18:08:01.551" v="6746" actId="20577"/>
          <ac:spMkLst>
            <pc:docMk/>
            <pc:sldMk cId="2258077749" sldId="389"/>
            <ac:spMk id="3" creationId="{3BC10F56-ED40-5CCE-9158-4BC7266BF290}"/>
          </ac:spMkLst>
        </pc:spChg>
      </pc:sldChg>
      <pc:sldChg chg="modSp add mod">
        <pc:chgData name="Louise Fredriksson" userId="5f44addeedec36ac" providerId="LiveId" clId="{4555ECCD-9364-E043-A4EF-85198C02FEC0}" dt="2023-03-12T18:08:30.944" v="6748" actId="20577"/>
        <pc:sldMkLst>
          <pc:docMk/>
          <pc:sldMk cId="594104406" sldId="390"/>
        </pc:sldMkLst>
        <pc:spChg chg="mod">
          <ac:chgData name="Louise Fredriksson" userId="5f44addeedec36ac" providerId="LiveId" clId="{4555ECCD-9364-E043-A4EF-85198C02FEC0}" dt="2023-03-12T18:08:30.944" v="6748" actId="20577"/>
          <ac:spMkLst>
            <pc:docMk/>
            <pc:sldMk cId="594104406" sldId="390"/>
            <ac:spMk id="3" creationId="{3BC10F56-ED40-5CCE-9158-4BC7266BF290}"/>
          </ac:spMkLst>
        </pc:spChg>
      </pc:sldChg>
      <pc:sldChg chg="add del">
        <pc:chgData name="Louise Fredriksson" userId="5f44addeedec36ac" providerId="LiveId" clId="{4555ECCD-9364-E043-A4EF-85198C02FEC0}" dt="2023-02-06T11:51:36.783" v="2279" actId="2696"/>
        <pc:sldMkLst>
          <pc:docMk/>
          <pc:sldMk cId="4104213429" sldId="391"/>
        </pc:sldMkLst>
      </pc:sldChg>
      <pc:sldChg chg="modSp add mod">
        <pc:chgData name="Louise Fredriksson" userId="5f44addeedec36ac" providerId="LiveId" clId="{4555ECCD-9364-E043-A4EF-85198C02FEC0}" dt="2023-02-06T11:58:18.901" v="2432" actId="20577"/>
        <pc:sldMkLst>
          <pc:docMk/>
          <pc:sldMk cId="2007796918" sldId="392"/>
        </pc:sldMkLst>
        <pc:spChg chg="mod">
          <ac:chgData name="Louise Fredriksson" userId="5f44addeedec36ac" providerId="LiveId" clId="{4555ECCD-9364-E043-A4EF-85198C02FEC0}" dt="2023-02-06T11:58:18.901" v="2432" actId="20577"/>
          <ac:spMkLst>
            <pc:docMk/>
            <pc:sldMk cId="2007796918" sldId="392"/>
            <ac:spMk id="3" creationId="{3BC10F56-ED40-5CCE-9158-4BC7266BF290}"/>
          </ac:spMkLst>
        </pc:spChg>
      </pc:sldChg>
      <pc:sldChg chg="modSp add mod">
        <pc:chgData name="Louise Fredriksson" userId="5f44addeedec36ac" providerId="LiveId" clId="{4555ECCD-9364-E043-A4EF-85198C02FEC0}" dt="2023-03-12T18:09:38.872" v="6749" actId="20577"/>
        <pc:sldMkLst>
          <pc:docMk/>
          <pc:sldMk cId="3508747052" sldId="393"/>
        </pc:sldMkLst>
        <pc:spChg chg="mod">
          <ac:chgData name="Louise Fredriksson" userId="5f44addeedec36ac" providerId="LiveId" clId="{4555ECCD-9364-E043-A4EF-85198C02FEC0}" dt="2023-03-12T18:09:38.872" v="6749" actId="20577"/>
          <ac:spMkLst>
            <pc:docMk/>
            <pc:sldMk cId="3508747052" sldId="393"/>
            <ac:spMk id="3" creationId="{3BC10F56-ED40-5CCE-9158-4BC7266BF290}"/>
          </ac:spMkLst>
        </pc:spChg>
      </pc:sldChg>
      <pc:sldChg chg="modSp add mod">
        <pc:chgData name="Louise Fredriksson" userId="5f44addeedec36ac" providerId="LiveId" clId="{4555ECCD-9364-E043-A4EF-85198C02FEC0}" dt="2023-03-12T18:14:01.685" v="6752" actId="20577"/>
        <pc:sldMkLst>
          <pc:docMk/>
          <pc:sldMk cId="1333749565" sldId="394"/>
        </pc:sldMkLst>
        <pc:spChg chg="mod">
          <ac:chgData name="Louise Fredriksson" userId="5f44addeedec36ac" providerId="LiveId" clId="{4555ECCD-9364-E043-A4EF-85198C02FEC0}" dt="2023-03-12T18:14:01.685" v="6752" actId="20577"/>
          <ac:spMkLst>
            <pc:docMk/>
            <pc:sldMk cId="1333749565" sldId="394"/>
            <ac:spMk id="3" creationId="{3BC10F56-ED40-5CCE-9158-4BC7266BF290}"/>
          </ac:spMkLst>
        </pc:spChg>
      </pc:sldChg>
      <pc:sldChg chg="modSp add mod">
        <pc:chgData name="Louise Fredriksson" userId="5f44addeedec36ac" providerId="LiveId" clId="{4555ECCD-9364-E043-A4EF-85198C02FEC0}" dt="2023-02-06T11:54:31.206" v="2349" actId="20577"/>
        <pc:sldMkLst>
          <pc:docMk/>
          <pc:sldMk cId="1446511434" sldId="395"/>
        </pc:sldMkLst>
        <pc:spChg chg="mod">
          <ac:chgData name="Louise Fredriksson" userId="5f44addeedec36ac" providerId="LiveId" clId="{4555ECCD-9364-E043-A4EF-85198C02FEC0}" dt="2023-02-06T11:54:31.206" v="2349" actId="20577"/>
          <ac:spMkLst>
            <pc:docMk/>
            <pc:sldMk cId="1446511434" sldId="395"/>
            <ac:spMk id="3" creationId="{3BC10F56-ED40-5CCE-9158-4BC7266BF290}"/>
          </ac:spMkLst>
        </pc:spChg>
      </pc:sldChg>
      <pc:sldChg chg="modSp add mod">
        <pc:chgData name="Louise Fredriksson" userId="5f44addeedec36ac" providerId="LiveId" clId="{4555ECCD-9364-E043-A4EF-85198C02FEC0}" dt="2023-03-12T18:14:43.451" v="6753" actId="20577"/>
        <pc:sldMkLst>
          <pc:docMk/>
          <pc:sldMk cId="2354874202" sldId="396"/>
        </pc:sldMkLst>
        <pc:spChg chg="mod">
          <ac:chgData name="Louise Fredriksson" userId="5f44addeedec36ac" providerId="LiveId" clId="{4555ECCD-9364-E043-A4EF-85198C02FEC0}" dt="2023-03-12T18:14:43.451" v="6753" actId="20577"/>
          <ac:spMkLst>
            <pc:docMk/>
            <pc:sldMk cId="2354874202" sldId="396"/>
            <ac:spMk id="3" creationId="{3BC10F56-ED40-5CCE-9158-4BC7266BF290}"/>
          </ac:spMkLst>
        </pc:spChg>
      </pc:sldChg>
      <pc:sldChg chg="modSp add mod">
        <pc:chgData name="Louise Fredriksson" userId="5f44addeedec36ac" providerId="LiveId" clId="{4555ECCD-9364-E043-A4EF-85198C02FEC0}" dt="2023-03-12T18:15:48.360" v="6754" actId="20577"/>
        <pc:sldMkLst>
          <pc:docMk/>
          <pc:sldMk cId="1400672752" sldId="397"/>
        </pc:sldMkLst>
        <pc:spChg chg="mod">
          <ac:chgData name="Louise Fredriksson" userId="5f44addeedec36ac" providerId="LiveId" clId="{4555ECCD-9364-E043-A4EF-85198C02FEC0}" dt="2023-03-12T18:15:48.360" v="6754" actId="20577"/>
          <ac:spMkLst>
            <pc:docMk/>
            <pc:sldMk cId="1400672752" sldId="397"/>
            <ac:spMk id="3" creationId="{3BC10F56-ED40-5CCE-9158-4BC7266BF290}"/>
          </ac:spMkLst>
        </pc:spChg>
      </pc:sldChg>
      <pc:sldChg chg="add del">
        <pc:chgData name="Louise Fredriksson" userId="5f44addeedec36ac" providerId="LiveId" clId="{4555ECCD-9364-E043-A4EF-85198C02FEC0}" dt="2023-02-06T11:55:46.252" v="2384" actId="2696"/>
        <pc:sldMkLst>
          <pc:docMk/>
          <pc:sldMk cId="73755861" sldId="398"/>
        </pc:sldMkLst>
      </pc:sldChg>
      <pc:sldChg chg="modSp add mod">
        <pc:chgData name="Louise Fredriksson" userId="5f44addeedec36ac" providerId="LiveId" clId="{4555ECCD-9364-E043-A4EF-85198C02FEC0}" dt="2023-03-12T18:19:37.428" v="6759" actId="20577"/>
        <pc:sldMkLst>
          <pc:docMk/>
          <pc:sldMk cId="1890509733" sldId="398"/>
        </pc:sldMkLst>
        <pc:spChg chg="mod">
          <ac:chgData name="Louise Fredriksson" userId="5f44addeedec36ac" providerId="LiveId" clId="{4555ECCD-9364-E043-A4EF-85198C02FEC0}" dt="2023-03-12T18:19:37.428" v="6759" actId="20577"/>
          <ac:spMkLst>
            <pc:docMk/>
            <pc:sldMk cId="1890509733" sldId="398"/>
            <ac:spMk id="3" creationId="{3BC10F56-ED40-5CCE-9158-4BC7266BF290}"/>
          </ac:spMkLst>
        </pc:spChg>
      </pc:sldChg>
      <pc:sldChg chg="modSp add mod">
        <pc:chgData name="Louise Fredriksson" userId="5f44addeedec36ac" providerId="LiveId" clId="{4555ECCD-9364-E043-A4EF-85198C02FEC0}" dt="2023-02-10T09:26:13.069" v="6643" actId="20577"/>
        <pc:sldMkLst>
          <pc:docMk/>
          <pc:sldMk cId="3522751949" sldId="399"/>
        </pc:sldMkLst>
        <pc:spChg chg="mod">
          <ac:chgData name="Louise Fredriksson" userId="5f44addeedec36ac" providerId="LiveId" clId="{4555ECCD-9364-E043-A4EF-85198C02FEC0}" dt="2023-02-06T11:59:54.026" v="2457" actId="20577"/>
          <ac:spMkLst>
            <pc:docMk/>
            <pc:sldMk cId="3522751949" sldId="399"/>
            <ac:spMk id="2" creationId="{CD32B017-5BAD-CB4F-93B7-1DF8CB8BAB17}"/>
          </ac:spMkLst>
        </pc:spChg>
        <pc:spChg chg="mod">
          <ac:chgData name="Louise Fredriksson" userId="5f44addeedec36ac" providerId="LiveId" clId="{4555ECCD-9364-E043-A4EF-85198C02FEC0}" dt="2023-02-10T09:26:13.069" v="6643" actId="20577"/>
          <ac:spMkLst>
            <pc:docMk/>
            <pc:sldMk cId="3522751949" sldId="399"/>
            <ac:spMk id="3" creationId="{3BC10F56-ED40-5CCE-9158-4BC7266BF290}"/>
          </ac:spMkLst>
        </pc:spChg>
      </pc:sldChg>
      <pc:sldChg chg="modSp add mod">
        <pc:chgData name="Louise Fredriksson" userId="5f44addeedec36ac" providerId="LiveId" clId="{4555ECCD-9364-E043-A4EF-85198C02FEC0}" dt="2023-02-19T14:51:46.185" v="6687" actId="20577"/>
        <pc:sldMkLst>
          <pc:docMk/>
          <pc:sldMk cId="2699840674" sldId="400"/>
        </pc:sldMkLst>
        <pc:spChg chg="mod">
          <ac:chgData name="Louise Fredriksson" userId="5f44addeedec36ac" providerId="LiveId" clId="{4555ECCD-9364-E043-A4EF-85198C02FEC0}" dt="2023-02-10T09:52:53.023" v="6646" actId="14100"/>
          <ac:spMkLst>
            <pc:docMk/>
            <pc:sldMk cId="2699840674" sldId="400"/>
            <ac:spMk id="2" creationId="{CD32B017-5BAD-CB4F-93B7-1DF8CB8BAB17}"/>
          </ac:spMkLst>
        </pc:spChg>
        <pc:spChg chg="mod">
          <ac:chgData name="Louise Fredriksson" userId="5f44addeedec36ac" providerId="LiveId" clId="{4555ECCD-9364-E043-A4EF-85198C02FEC0}" dt="2023-02-19T14:51:46.185" v="6687" actId="20577"/>
          <ac:spMkLst>
            <pc:docMk/>
            <pc:sldMk cId="2699840674" sldId="400"/>
            <ac:spMk id="3" creationId="{3BC10F56-ED40-5CCE-9158-4BC7266BF290}"/>
          </ac:spMkLst>
        </pc:spChg>
      </pc:sldChg>
      <pc:sldChg chg="modSp add mod">
        <pc:chgData name="Louise Fredriksson" userId="5f44addeedec36ac" providerId="LiveId" clId="{4555ECCD-9364-E043-A4EF-85198C02FEC0}" dt="2023-02-10T09:59:07.610" v="6650" actId="20577"/>
        <pc:sldMkLst>
          <pc:docMk/>
          <pc:sldMk cId="1837204242" sldId="401"/>
        </pc:sldMkLst>
        <pc:spChg chg="mod">
          <ac:chgData name="Louise Fredriksson" userId="5f44addeedec36ac" providerId="LiveId" clId="{4555ECCD-9364-E043-A4EF-85198C02FEC0}" dt="2023-02-10T09:59:07.610" v="6650" actId="20577"/>
          <ac:spMkLst>
            <pc:docMk/>
            <pc:sldMk cId="1837204242" sldId="401"/>
            <ac:spMk id="3" creationId="{3BC10F56-ED40-5CCE-9158-4BC7266BF290}"/>
          </ac:spMkLst>
        </pc:spChg>
      </pc:sldChg>
      <pc:sldChg chg="modSp add del mod">
        <pc:chgData name="Louise Fredriksson" userId="5f44addeedec36ac" providerId="LiveId" clId="{4555ECCD-9364-E043-A4EF-85198C02FEC0}" dt="2023-02-06T12:04:02.367" v="2577" actId="2696"/>
        <pc:sldMkLst>
          <pc:docMk/>
          <pc:sldMk cId="2180985483" sldId="402"/>
        </pc:sldMkLst>
        <pc:spChg chg="mod">
          <ac:chgData name="Louise Fredriksson" userId="5f44addeedec36ac" providerId="LiveId" clId="{4555ECCD-9364-E043-A4EF-85198C02FEC0}" dt="2023-02-06T12:03:55.961" v="2576" actId="20577"/>
          <ac:spMkLst>
            <pc:docMk/>
            <pc:sldMk cId="2180985483" sldId="402"/>
            <ac:spMk id="3" creationId="{3BC10F56-ED40-5CCE-9158-4BC7266BF290}"/>
          </ac:spMkLst>
        </pc:spChg>
      </pc:sldChg>
      <pc:sldChg chg="modSp add mod">
        <pc:chgData name="Louise Fredriksson" userId="5f44addeedec36ac" providerId="LiveId" clId="{4555ECCD-9364-E043-A4EF-85198C02FEC0}" dt="2023-02-10T10:05:45.764" v="6681" actId="114"/>
        <pc:sldMkLst>
          <pc:docMk/>
          <pc:sldMk cId="1927484512" sldId="403"/>
        </pc:sldMkLst>
        <pc:spChg chg="mod">
          <ac:chgData name="Louise Fredriksson" userId="5f44addeedec36ac" providerId="LiveId" clId="{4555ECCD-9364-E043-A4EF-85198C02FEC0}" dt="2023-02-10T10:05:45.764" v="6681" actId="114"/>
          <ac:spMkLst>
            <pc:docMk/>
            <pc:sldMk cId="1927484512" sldId="403"/>
            <ac:spMk id="3" creationId="{3BC10F56-ED40-5CCE-9158-4BC7266BF290}"/>
          </ac:spMkLst>
        </pc:spChg>
      </pc:sldChg>
      <pc:sldChg chg="modSp add mod">
        <pc:chgData name="Louise Fredriksson" userId="5f44addeedec36ac" providerId="LiveId" clId="{4555ECCD-9364-E043-A4EF-85198C02FEC0}" dt="2023-02-10T10:05:42.765" v="6680" actId="255"/>
        <pc:sldMkLst>
          <pc:docMk/>
          <pc:sldMk cId="603076580" sldId="404"/>
        </pc:sldMkLst>
        <pc:spChg chg="mod">
          <ac:chgData name="Louise Fredriksson" userId="5f44addeedec36ac" providerId="LiveId" clId="{4555ECCD-9364-E043-A4EF-85198C02FEC0}" dt="2023-02-10T10:05:42.765" v="6680" actId="255"/>
          <ac:spMkLst>
            <pc:docMk/>
            <pc:sldMk cId="603076580" sldId="404"/>
            <ac:spMk id="3" creationId="{3BC10F56-ED40-5CCE-9158-4BC7266BF290}"/>
          </ac:spMkLst>
        </pc:spChg>
      </pc:sldChg>
      <pc:sldChg chg="modSp add mod">
        <pc:chgData name="Louise Fredriksson" userId="5f44addeedec36ac" providerId="LiveId" clId="{4555ECCD-9364-E043-A4EF-85198C02FEC0}" dt="2023-02-10T10:06:09.900" v="6683" actId="20577"/>
        <pc:sldMkLst>
          <pc:docMk/>
          <pc:sldMk cId="464029730" sldId="405"/>
        </pc:sldMkLst>
        <pc:spChg chg="mod">
          <ac:chgData name="Louise Fredriksson" userId="5f44addeedec36ac" providerId="LiveId" clId="{4555ECCD-9364-E043-A4EF-85198C02FEC0}" dt="2023-02-10T10:06:09.900" v="6683" actId="20577"/>
          <ac:spMkLst>
            <pc:docMk/>
            <pc:sldMk cId="464029730" sldId="405"/>
            <ac:spMk id="3" creationId="{3BC10F56-ED40-5CCE-9158-4BC7266BF290}"/>
          </ac:spMkLst>
        </pc:spChg>
      </pc:sldChg>
      <pc:sldChg chg="modSp add mod">
        <pc:chgData name="Louise Fredriksson" userId="5f44addeedec36ac" providerId="LiveId" clId="{4555ECCD-9364-E043-A4EF-85198C02FEC0}" dt="2023-02-19T15:03:23.592" v="6689" actId="20577"/>
        <pc:sldMkLst>
          <pc:docMk/>
          <pc:sldMk cId="1683967344" sldId="406"/>
        </pc:sldMkLst>
        <pc:spChg chg="mod">
          <ac:chgData name="Louise Fredriksson" userId="5f44addeedec36ac" providerId="LiveId" clId="{4555ECCD-9364-E043-A4EF-85198C02FEC0}" dt="2023-02-19T15:03:23.592" v="6689" actId="20577"/>
          <ac:spMkLst>
            <pc:docMk/>
            <pc:sldMk cId="1683967344" sldId="406"/>
            <ac:spMk id="3" creationId="{3BC10F56-ED40-5CCE-9158-4BC7266BF290}"/>
          </ac:spMkLst>
        </pc:spChg>
      </pc:sldChg>
      <pc:sldChg chg="modSp add mod">
        <pc:chgData name="Louise Fredriksson" userId="5f44addeedec36ac" providerId="LiveId" clId="{4555ECCD-9364-E043-A4EF-85198C02FEC0}" dt="2023-02-06T17:43:58.820" v="2780" actId="20577"/>
        <pc:sldMkLst>
          <pc:docMk/>
          <pc:sldMk cId="3415786843" sldId="407"/>
        </pc:sldMkLst>
        <pc:spChg chg="mod">
          <ac:chgData name="Louise Fredriksson" userId="5f44addeedec36ac" providerId="LiveId" clId="{4555ECCD-9364-E043-A4EF-85198C02FEC0}" dt="2023-02-06T17:43:58.820" v="2780" actId="20577"/>
          <ac:spMkLst>
            <pc:docMk/>
            <pc:sldMk cId="3415786843" sldId="407"/>
            <ac:spMk id="3" creationId="{3BC10F56-ED40-5CCE-9158-4BC7266BF290}"/>
          </ac:spMkLst>
        </pc:spChg>
      </pc:sldChg>
      <pc:sldChg chg="modSp add mod">
        <pc:chgData name="Louise Fredriksson" userId="5f44addeedec36ac" providerId="LiveId" clId="{4555ECCD-9364-E043-A4EF-85198C02FEC0}" dt="2023-02-19T15:05:46.164" v="6690" actId="20577"/>
        <pc:sldMkLst>
          <pc:docMk/>
          <pc:sldMk cId="889087912" sldId="408"/>
        </pc:sldMkLst>
        <pc:spChg chg="mod">
          <ac:chgData name="Louise Fredriksson" userId="5f44addeedec36ac" providerId="LiveId" clId="{4555ECCD-9364-E043-A4EF-85198C02FEC0}" dt="2023-02-19T15:05:46.164" v="6690" actId="20577"/>
          <ac:spMkLst>
            <pc:docMk/>
            <pc:sldMk cId="889087912" sldId="408"/>
            <ac:spMk id="3" creationId="{3BC10F56-ED40-5CCE-9158-4BC7266BF290}"/>
          </ac:spMkLst>
        </pc:spChg>
      </pc:sldChg>
      <pc:sldChg chg="modSp add mod">
        <pc:chgData name="Louise Fredriksson" userId="5f44addeedec36ac" providerId="LiveId" clId="{4555ECCD-9364-E043-A4EF-85198C02FEC0}" dt="2023-02-06T17:41:26.925" v="2749" actId="113"/>
        <pc:sldMkLst>
          <pc:docMk/>
          <pc:sldMk cId="2110327818" sldId="409"/>
        </pc:sldMkLst>
        <pc:spChg chg="mod">
          <ac:chgData name="Louise Fredriksson" userId="5f44addeedec36ac" providerId="LiveId" clId="{4555ECCD-9364-E043-A4EF-85198C02FEC0}" dt="2023-02-06T17:41:26.925" v="2749" actId="113"/>
          <ac:spMkLst>
            <pc:docMk/>
            <pc:sldMk cId="2110327818" sldId="409"/>
            <ac:spMk id="3" creationId="{3BC10F56-ED40-5CCE-9158-4BC7266BF290}"/>
          </ac:spMkLst>
        </pc:spChg>
      </pc:sldChg>
      <pc:sldChg chg="modSp add mod">
        <pc:chgData name="Louise Fredriksson" userId="5f44addeedec36ac" providerId="LiveId" clId="{4555ECCD-9364-E043-A4EF-85198C02FEC0}" dt="2023-02-06T17:42:43.352" v="2777" actId="20577"/>
        <pc:sldMkLst>
          <pc:docMk/>
          <pc:sldMk cId="78823681" sldId="410"/>
        </pc:sldMkLst>
        <pc:spChg chg="mod">
          <ac:chgData name="Louise Fredriksson" userId="5f44addeedec36ac" providerId="LiveId" clId="{4555ECCD-9364-E043-A4EF-85198C02FEC0}" dt="2023-02-06T17:42:02.321" v="2759" actId="14100"/>
          <ac:spMkLst>
            <pc:docMk/>
            <pc:sldMk cId="78823681" sldId="410"/>
            <ac:spMk id="2" creationId="{CD32B017-5BAD-CB4F-93B7-1DF8CB8BAB17}"/>
          </ac:spMkLst>
        </pc:spChg>
        <pc:spChg chg="mod">
          <ac:chgData name="Louise Fredriksson" userId="5f44addeedec36ac" providerId="LiveId" clId="{4555ECCD-9364-E043-A4EF-85198C02FEC0}" dt="2023-02-06T17:42:43.352" v="2777" actId="20577"/>
          <ac:spMkLst>
            <pc:docMk/>
            <pc:sldMk cId="78823681" sldId="410"/>
            <ac:spMk id="3" creationId="{3BC10F56-ED40-5CCE-9158-4BC7266BF290}"/>
          </ac:spMkLst>
        </pc:spChg>
      </pc:sldChg>
      <pc:sldChg chg="add">
        <pc:chgData name="Louise Fredriksson" userId="5f44addeedec36ac" providerId="LiveId" clId="{4555ECCD-9364-E043-A4EF-85198C02FEC0}" dt="2023-02-06T17:42:40.967" v="2776" actId="2890"/>
        <pc:sldMkLst>
          <pc:docMk/>
          <pc:sldMk cId="2462451712" sldId="411"/>
        </pc:sldMkLst>
      </pc:sldChg>
      <pc:sldChg chg="modSp add mod">
        <pc:chgData name="Louise Fredriksson" userId="5f44addeedec36ac" providerId="LiveId" clId="{4555ECCD-9364-E043-A4EF-85198C02FEC0}" dt="2023-02-06T17:46:03.195" v="2835" actId="20577"/>
        <pc:sldMkLst>
          <pc:docMk/>
          <pc:sldMk cId="2654937707" sldId="412"/>
        </pc:sldMkLst>
        <pc:spChg chg="mod">
          <ac:chgData name="Louise Fredriksson" userId="5f44addeedec36ac" providerId="LiveId" clId="{4555ECCD-9364-E043-A4EF-85198C02FEC0}" dt="2023-02-06T17:46:03.195" v="2835" actId="20577"/>
          <ac:spMkLst>
            <pc:docMk/>
            <pc:sldMk cId="2654937707" sldId="412"/>
            <ac:spMk id="3" creationId="{3BC10F56-ED40-5CCE-9158-4BC7266BF290}"/>
          </ac:spMkLst>
        </pc:spChg>
      </pc:sldChg>
      <pc:sldChg chg="modSp add mod">
        <pc:chgData name="Louise Fredriksson" userId="5f44addeedec36ac" providerId="LiveId" clId="{4555ECCD-9364-E043-A4EF-85198C02FEC0}" dt="2023-02-06T17:46:18.046" v="2851" actId="20577"/>
        <pc:sldMkLst>
          <pc:docMk/>
          <pc:sldMk cId="2626600737" sldId="413"/>
        </pc:sldMkLst>
        <pc:spChg chg="mod">
          <ac:chgData name="Louise Fredriksson" userId="5f44addeedec36ac" providerId="LiveId" clId="{4555ECCD-9364-E043-A4EF-85198C02FEC0}" dt="2023-02-06T17:46:18.046" v="2851" actId="20577"/>
          <ac:spMkLst>
            <pc:docMk/>
            <pc:sldMk cId="2626600737" sldId="413"/>
            <ac:spMk id="3" creationId="{3BC10F56-ED40-5CCE-9158-4BC7266BF290}"/>
          </ac:spMkLst>
        </pc:spChg>
      </pc:sldChg>
      <pc:sldChg chg="delSp modSp add mod">
        <pc:chgData name="Louise Fredriksson" userId="5f44addeedec36ac" providerId="LiveId" clId="{4555ECCD-9364-E043-A4EF-85198C02FEC0}" dt="2023-02-06T17:48:48.085" v="2912" actId="20577"/>
        <pc:sldMkLst>
          <pc:docMk/>
          <pc:sldMk cId="802244501" sldId="414"/>
        </pc:sldMkLst>
        <pc:spChg chg="mod">
          <ac:chgData name="Louise Fredriksson" userId="5f44addeedec36ac" providerId="LiveId" clId="{4555ECCD-9364-E043-A4EF-85198C02FEC0}" dt="2023-02-06T17:47:24.996" v="2876" actId="20577"/>
          <ac:spMkLst>
            <pc:docMk/>
            <pc:sldMk cId="802244501" sldId="414"/>
            <ac:spMk id="2" creationId="{CD32B017-5BAD-CB4F-93B7-1DF8CB8BAB17}"/>
          </ac:spMkLst>
        </pc:spChg>
        <pc:spChg chg="mod">
          <ac:chgData name="Louise Fredriksson" userId="5f44addeedec36ac" providerId="LiveId" clId="{4555ECCD-9364-E043-A4EF-85198C02FEC0}" dt="2023-02-06T17:48:48.085" v="2912" actId="20577"/>
          <ac:spMkLst>
            <pc:docMk/>
            <pc:sldMk cId="802244501" sldId="414"/>
            <ac:spMk id="3" creationId="{3BC10F56-ED40-5CCE-9158-4BC7266BF290}"/>
          </ac:spMkLst>
        </pc:spChg>
        <pc:picChg chg="del mod">
          <ac:chgData name="Louise Fredriksson" userId="5f44addeedec36ac" providerId="LiveId" clId="{4555ECCD-9364-E043-A4EF-85198C02FEC0}" dt="2023-02-06T17:47:26.035" v="2878" actId="478"/>
          <ac:picMkLst>
            <pc:docMk/>
            <pc:sldMk cId="802244501" sldId="414"/>
            <ac:picMk id="4" creationId="{2AD937CD-8333-DC0C-F473-FC1455C6738F}"/>
          </ac:picMkLst>
        </pc:picChg>
      </pc:sldChg>
      <pc:sldChg chg="add">
        <pc:chgData name="Louise Fredriksson" userId="5f44addeedec36ac" providerId="LiveId" clId="{4555ECCD-9364-E043-A4EF-85198C02FEC0}" dt="2023-02-06T17:48:45.700" v="2911" actId="2890"/>
        <pc:sldMkLst>
          <pc:docMk/>
          <pc:sldMk cId="1000468589" sldId="415"/>
        </pc:sldMkLst>
      </pc:sldChg>
      <pc:sldChg chg="modSp add mod">
        <pc:chgData name="Louise Fredriksson" userId="5f44addeedec36ac" providerId="LiveId" clId="{4555ECCD-9364-E043-A4EF-85198C02FEC0}" dt="2023-02-06T17:50:51.262" v="2960" actId="20577"/>
        <pc:sldMkLst>
          <pc:docMk/>
          <pc:sldMk cId="2023364323" sldId="416"/>
        </pc:sldMkLst>
        <pc:spChg chg="mod">
          <ac:chgData name="Louise Fredriksson" userId="5f44addeedec36ac" providerId="LiveId" clId="{4555ECCD-9364-E043-A4EF-85198C02FEC0}" dt="2023-02-06T17:50:51.262" v="2960" actId="20577"/>
          <ac:spMkLst>
            <pc:docMk/>
            <pc:sldMk cId="2023364323" sldId="416"/>
            <ac:spMk id="3" creationId="{3BC10F56-ED40-5CCE-9158-4BC7266BF290}"/>
          </ac:spMkLst>
        </pc:spChg>
      </pc:sldChg>
      <pc:sldChg chg="add">
        <pc:chgData name="Louise Fredriksson" userId="5f44addeedec36ac" providerId="LiveId" clId="{4555ECCD-9364-E043-A4EF-85198C02FEC0}" dt="2023-02-06T17:50:48.459" v="2959" actId="2890"/>
        <pc:sldMkLst>
          <pc:docMk/>
          <pc:sldMk cId="1188056561" sldId="417"/>
        </pc:sldMkLst>
      </pc:sldChg>
      <pc:sldChg chg="modSp add mod">
        <pc:chgData name="Louise Fredriksson" userId="5f44addeedec36ac" providerId="LiveId" clId="{4555ECCD-9364-E043-A4EF-85198C02FEC0}" dt="2023-02-06T18:01:22.978" v="3007" actId="113"/>
        <pc:sldMkLst>
          <pc:docMk/>
          <pc:sldMk cId="2504156494" sldId="418"/>
        </pc:sldMkLst>
        <pc:spChg chg="mod">
          <ac:chgData name="Louise Fredriksson" userId="5f44addeedec36ac" providerId="LiveId" clId="{4555ECCD-9364-E043-A4EF-85198C02FEC0}" dt="2023-02-06T18:01:22.978" v="3007" actId="113"/>
          <ac:spMkLst>
            <pc:docMk/>
            <pc:sldMk cId="2504156494" sldId="418"/>
            <ac:spMk id="3" creationId="{3BC10F56-ED40-5CCE-9158-4BC7266BF290}"/>
          </ac:spMkLst>
        </pc:spChg>
      </pc:sldChg>
      <pc:sldChg chg="modSp add mod">
        <pc:chgData name="Louise Fredriksson" userId="5f44addeedec36ac" providerId="LiveId" clId="{4555ECCD-9364-E043-A4EF-85198C02FEC0}" dt="2023-02-06T18:02:45.196" v="3031" actId="14100"/>
        <pc:sldMkLst>
          <pc:docMk/>
          <pc:sldMk cId="1324308979" sldId="419"/>
        </pc:sldMkLst>
        <pc:spChg chg="mod">
          <ac:chgData name="Louise Fredriksson" userId="5f44addeedec36ac" providerId="LiveId" clId="{4555ECCD-9364-E043-A4EF-85198C02FEC0}" dt="2023-02-06T18:02:45.196" v="3031" actId="14100"/>
          <ac:spMkLst>
            <pc:docMk/>
            <pc:sldMk cId="1324308979" sldId="419"/>
            <ac:spMk id="3" creationId="{3BC10F56-ED40-5CCE-9158-4BC7266BF290}"/>
          </ac:spMkLst>
        </pc:spChg>
      </pc:sldChg>
      <pc:sldChg chg="addSp modSp add mod">
        <pc:chgData name="Louise Fredriksson" userId="5f44addeedec36ac" providerId="LiveId" clId="{4555ECCD-9364-E043-A4EF-85198C02FEC0}" dt="2023-02-06T18:06:09.774" v="3101" actId="14100"/>
        <pc:sldMkLst>
          <pc:docMk/>
          <pc:sldMk cId="1917657624" sldId="420"/>
        </pc:sldMkLst>
        <pc:spChg chg="mod">
          <ac:chgData name="Louise Fredriksson" userId="5f44addeedec36ac" providerId="LiveId" clId="{4555ECCD-9364-E043-A4EF-85198C02FEC0}" dt="2023-02-06T18:06:01.932" v="3099" actId="20577"/>
          <ac:spMkLst>
            <pc:docMk/>
            <pc:sldMk cId="1917657624" sldId="420"/>
            <ac:spMk id="3" creationId="{3BC10F56-ED40-5CCE-9158-4BC7266BF290}"/>
          </ac:spMkLst>
        </pc:spChg>
        <pc:picChg chg="add mod">
          <ac:chgData name="Louise Fredriksson" userId="5f44addeedec36ac" providerId="LiveId" clId="{4555ECCD-9364-E043-A4EF-85198C02FEC0}" dt="2023-02-06T18:06:09.774" v="3101" actId="14100"/>
          <ac:picMkLst>
            <pc:docMk/>
            <pc:sldMk cId="1917657624" sldId="420"/>
            <ac:picMk id="4" creationId="{673C9B4A-B67E-13CE-6807-D71387F55233}"/>
          </ac:picMkLst>
        </pc:picChg>
      </pc:sldChg>
      <pc:sldChg chg="modSp add mod">
        <pc:chgData name="Louise Fredriksson" userId="5f44addeedec36ac" providerId="LiveId" clId="{4555ECCD-9364-E043-A4EF-85198C02FEC0}" dt="2023-02-06T18:08:20.158" v="3127" actId="207"/>
        <pc:sldMkLst>
          <pc:docMk/>
          <pc:sldMk cId="3257450899" sldId="421"/>
        </pc:sldMkLst>
        <pc:spChg chg="mod">
          <ac:chgData name="Louise Fredriksson" userId="5f44addeedec36ac" providerId="LiveId" clId="{4555ECCD-9364-E043-A4EF-85198C02FEC0}" dt="2023-02-06T18:08:20.158" v="3127" actId="207"/>
          <ac:spMkLst>
            <pc:docMk/>
            <pc:sldMk cId="3257450899" sldId="421"/>
            <ac:spMk id="3" creationId="{3BC10F56-ED40-5CCE-9158-4BC7266BF290}"/>
          </ac:spMkLst>
        </pc:spChg>
      </pc:sldChg>
      <pc:sldChg chg="delSp modSp add mod">
        <pc:chgData name="Louise Fredriksson" userId="5f44addeedec36ac" providerId="LiveId" clId="{4555ECCD-9364-E043-A4EF-85198C02FEC0}" dt="2023-02-06T18:10:51.126" v="3163" actId="20577"/>
        <pc:sldMkLst>
          <pc:docMk/>
          <pc:sldMk cId="4174565652" sldId="422"/>
        </pc:sldMkLst>
        <pc:spChg chg="mod">
          <ac:chgData name="Louise Fredriksson" userId="5f44addeedec36ac" providerId="LiveId" clId="{4555ECCD-9364-E043-A4EF-85198C02FEC0}" dt="2023-02-06T18:09:31.810" v="3143" actId="20577"/>
          <ac:spMkLst>
            <pc:docMk/>
            <pc:sldMk cId="4174565652" sldId="422"/>
            <ac:spMk id="2" creationId="{CD32B017-5BAD-CB4F-93B7-1DF8CB8BAB17}"/>
          </ac:spMkLst>
        </pc:spChg>
        <pc:spChg chg="mod">
          <ac:chgData name="Louise Fredriksson" userId="5f44addeedec36ac" providerId="LiveId" clId="{4555ECCD-9364-E043-A4EF-85198C02FEC0}" dt="2023-02-06T18:10:51.126" v="3163" actId="20577"/>
          <ac:spMkLst>
            <pc:docMk/>
            <pc:sldMk cId="4174565652" sldId="422"/>
            <ac:spMk id="3" creationId="{3BC10F56-ED40-5CCE-9158-4BC7266BF290}"/>
          </ac:spMkLst>
        </pc:spChg>
        <pc:picChg chg="del">
          <ac:chgData name="Louise Fredriksson" userId="5f44addeedec36ac" providerId="LiveId" clId="{4555ECCD-9364-E043-A4EF-85198C02FEC0}" dt="2023-02-06T18:09:04.916" v="3129" actId="478"/>
          <ac:picMkLst>
            <pc:docMk/>
            <pc:sldMk cId="4174565652" sldId="422"/>
            <ac:picMk id="4" creationId="{673C9B4A-B67E-13CE-6807-D71387F55233}"/>
          </ac:picMkLst>
        </pc:picChg>
      </pc:sldChg>
      <pc:sldChg chg="add">
        <pc:chgData name="Louise Fredriksson" userId="5f44addeedec36ac" providerId="LiveId" clId="{4555ECCD-9364-E043-A4EF-85198C02FEC0}" dt="2023-02-06T18:10:47.671" v="3162" actId="2890"/>
        <pc:sldMkLst>
          <pc:docMk/>
          <pc:sldMk cId="3698247818" sldId="423"/>
        </pc:sldMkLst>
      </pc:sldChg>
      <pc:sldChg chg="modSp add mod">
        <pc:chgData name="Louise Fredriksson" userId="5f44addeedec36ac" providerId="LiveId" clId="{4555ECCD-9364-E043-A4EF-85198C02FEC0}" dt="2023-02-06T18:13:12.230" v="3212" actId="20577"/>
        <pc:sldMkLst>
          <pc:docMk/>
          <pc:sldMk cId="2682717032" sldId="424"/>
        </pc:sldMkLst>
        <pc:spChg chg="mod">
          <ac:chgData name="Louise Fredriksson" userId="5f44addeedec36ac" providerId="LiveId" clId="{4555ECCD-9364-E043-A4EF-85198C02FEC0}" dt="2023-02-06T18:13:12.230" v="3212" actId="20577"/>
          <ac:spMkLst>
            <pc:docMk/>
            <pc:sldMk cId="2682717032" sldId="424"/>
            <ac:spMk id="3" creationId="{3BC10F56-ED40-5CCE-9158-4BC7266BF290}"/>
          </ac:spMkLst>
        </pc:spChg>
      </pc:sldChg>
      <pc:sldChg chg="modSp add mod">
        <pc:chgData name="Louise Fredriksson" userId="5f44addeedec36ac" providerId="LiveId" clId="{4555ECCD-9364-E043-A4EF-85198C02FEC0}" dt="2023-02-06T18:13:36.083" v="3227" actId="20577"/>
        <pc:sldMkLst>
          <pc:docMk/>
          <pc:sldMk cId="2570742813" sldId="425"/>
        </pc:sldMkLst>
        <pc:spChg chg="mod">
          <ac:chgData name="Louise Fredriksson" userId="5f44addeedec36ac" providerId="LiveId" clId="{4555ECCD-9364-E043-A4EF-85198C02FEC0}" dt="2023-02-06T18:13:36.083" v="3227" actId="20577"/>
          <ac:spMkLst>
            <pc:docMk/>
            <pc:sldMk cId="2570742813" sldId="425"/>
            <ac:spMk id="3" creationId="{3BC10F56-ED40-5CCE-9158-4BC7266BF290}"/>
          </ac:spMkLst>
        </pc:spChg>
      </pc:sldChg>
      <pc:sldChg chg="modSp add mod">
        <pc:chgData name="Louise Fredriksson" userId="5f44addeedec36ac" providerId="LiveId" clId="{4555ECCD-9364-E043-A4EF-85198C02FEC0}" dt="2023-02-07T11:25:55.503" v="3311" actId="20577"/>
        <pc:sldMkLst>
          <pc:docMk/>
          <pc:sldMk cId="1251140144" sldId="426"/>
        </pc:sldMkLst>
        <pc:spChg chg="mod">
          <ac:chgData name="Louise Fredriksson" userId="5f44addeedec36ac" providerId="LiveId" clId="{4555ECCD-9364-E043-A4EF-85198C02FEC0}" dt="2023-02-07T11:23:58.771" v="3262" actId="20577"/>
          <ac:spMkLst>
            <pc:docMk/>
            <pc:sldMk cId="1251140144" sldId="426"/>
            <ac:spMk id="2" creationId="{CD32B017-5BAD-CB4F-93B7-1DF8CB8BAB17}"/>
          </ac:spMkLst>
        </pc:spChg>
        <pc:spChg chg="mod">
          <ac:chgData name="Louise Fredriksson" userId="5f44addeedec36ac" providerId="LiveId" clId="{4555ECCD-9364-E043-A4EF-85198C02FEC0}" dt="2023-02-07T11:25:55.503" v="3311" actId="20577"/>
          <ac:spMkLst>
            <pc:docMk/>
            <pc:sldMk cId="1251140144" sldId="426"/>
            <ac:spMk id="3" creationId="{3BC10F56-ED40-5CCE-9158-4BC7266BF290}"/>
          </ac:spMkLst>
        </pc:spChg>
      </pc:sldChg>
      <pc:sldChg chg="add">
        <pc:chgData name="Louise Fredriksson" userId="5f44addeedec36ac" providerId="LiveId" clId="{4555ECCD-9364-E043-A4EF-85198C02FEC0}" dt="2023-02-07T11:25:53.218" v="3310" actId="2890"/>
        <pc:sldMkLst>
          <pc:docMk/>
          <pc:sldMk cId="3891883332" sldId="427"/>
        </pc:sldMkLst>
      </pc:sldChg>
      <pc:sldChg chg="modSp add mod">
        <pc:chgData name="Louise Fredriksson" userId="5f44addeedec36ac" providerId="LiveId" clId="{4555ECCD-9364-E043-A4EF-85198C02FEC0}" dt="2023-02-07T11:32:01.518" v="3395" actId="20577"/>
        <pc:sldMkLst>
          <pc:docMk/>
          <pc:sldMk cId="1454079329" sldId="428"/>
        </pc:sldMkLst>
        <pc:spChg chg="mod">
          <ac:chgData name="Louise Fredriksson" userId="5f44addeedec36ac" providerId="LiveId" clId="{4555ECCD-9364-E043-A4EF-85198C02FEC0}" dt="2023-02-07T11:32:01.518" v="3395" actId="20577"/>
          <ac:spMkLst>
            <pc:docMk/>
            <pc:sldMk cId="1454079329" sldId="428"/>
            <ac:spMk id="3" creationId="{3BC10F56-ED40-5CCE-9158-4BC7266BF290}"/>
          </ac:spMkLst>
        </pc:spChg>
      </pc:sldChg>
      <pc:sldChg chg="modSp add del mod">
        <pc:chgData name="Louise Fredriksson" userId="5f44addeedec36ac" providerId="LiveId" clId="{4555ECCD-9364-E043-A4EF-85198C02FEC0}" dt="2023-02-07T11:31:02.949" v="3370" actId="2696"/>
        <pc:sldMkLst>
          <pc:docMk/>
          <pc:sldMk cId="2481310336" sldId="429"/>
        </pc:sldMkLst>
        <pc:spChg chg="mod">
          <ac:chgData name="Louise Fredriksson" userId="5f44addeedec36ac" providerId="LiveId" clId="{4555ECCD-9364-E043-A4EF-85198C02FEC0}" dt="2023-02-07T11:30:45.312" v="3369" actId="20577"/>
          <ac:spMkLst>
            <pc:docMk/>
            <pc:sldMk cId="2481310336" sldId="429"/>
            <ac:spMk id="3" creationId="{3BC10F56-ED40-5CCE-9158-4BC7266BF290}"/>
          </ac:spMkLst>
        </pc:spChg>
      </pc:sldChg>
      <pc:sldChg chg="modSp add mod">
        <pc:chgData name="Louise Fredriksson" userId="5f44addeedec36ac" providerId="LiveId" clId="{4555ECCD-9364-E043-A4EF-85198C02FEC0}" dt="2023-02-19T15:22:50.477" v="6691" actId="20577"/>
        <pc:sldMkLst>
          <pc:docMk/>
          <pc:sldMk cId="4094950346" sldId="429"/>
        </pc:sldMkLst>
        <pc:spChg chg="mod">
          <ac:chgData name="Louise Fredriksson" userId="5f44addeedec36ac" providerId="LiveId" clId="{4555ECCD-9364-E043-A4EF-85198C02FEC0}" dt="2023-02-19T15:22:50.477" v="6691" actId="20577"/>
          <ac:spMkLst>
            <pc:docMk/>
            <pc:sldMk cId="4094950346" sldId="429"/>
            <ac:spMk id="3" creationId="{3BC10F56-ED40-5CCE-9158-4BC7266BF290}"/>
          </ac:spMkLst>
        </pc:spChg>
      </pc:sldChg>
      <pc:sldChg chg="modSp add mod">
        <pc:chgData name="Louise Fredriksson" userId="5f44addeedec36ac" providerId="LiveId" clId="{4555ECCD-9364-E043-A4EF-85198C02FEC0}" dt="2023-02-07T11:36:00.121" v="3457" actId="20577"/>
        <pc:sldMkLst>
          <pc:docMk/>
          <pc:sldMk cId="24571420" sldId="430"/>
        </pc:sldMkLst>
        <pc:spChg chg="mod">
          <ac:chgData name="Louise Fredriksson" userId="5f44addeedec36ac" providerId="LiveId" clId="{4555ECCD-9364-E043-A4EF-85198C02FEC0}" dt="2023-02-07T11:36:00.121" v="3457" actId="20577"/>
          <ac:spMkLst>
            <pc:docMk/>
            <pc:sldMk cId="24571420" sldId="430"/>
            <ac:spMk id="3" creationId="{3BC10F56-ED40-5CCE-9158-4BC7266BF290}"/>
          </ac:spMkLst>
        </pc:spChg>
      </pc:sldChg>
      <pc:sldChg chg="add">
        <pc:chgData name="Louise Fredriksson" userId="5f44addeedec36ac" providerId="LiveId" clId="{4555ECCD-9364-E043-A4EF-85198C02FEC0}" dt="2023-02-07T11:35:57.802" v="3456" actId="2890"/>
        <pc:sldMkLst>
          <pc:docMk/>
          <pc:sldMk cId="1248366664" sldId="431"/>
        </pc:sldMkLst>
      </pc:sldChg>
      <pc:sldChg chg="modSp add mod">
        <pc:chgData name="Louise Fredriksson" userId="5f44addeedec36ac" providerId="LiveId" clId="{4555ECCD-9364-E043-A4EF-85198C02FEC0}" dt="2023-02-07T11:37:26.795" v="3500" actId="113"/>
        <pc:sldMkLst>
          <pc:docMk/>
          <pc:sldMk cId="76697176" sldId="432"/>
        </pc:sldMkLst>
        <pc:spChg chg="mod">
          <ac:chgData name="Louise Fredriksson" userId="5f44addeedec36ac" providerId="LiveId" clId="{4555ECCD-9364-E043-A4EF-85198C02FEC0}" dt="2023-02-07T11:37:26.795" v="3500" actId="113"/>
          <ac:spMkLst>
            <pc:docMk/>
            <pc:sldMk cId="76697176" sldId="432"/>
            <ac:spMk id="3" creationId="{3BC10F56-ED40-5CCE-9158-4BC7266BF290}"/>
          </ac:spMkLst>
        </pc:spChg>
      </pc:sldChg>
      <pc:sldChg chg="modSp add mod">
        <pc:chgData name="Louise Fredriksson" userId="5f44addeedec36ac" providerId="LiveId" clId="{4555ECCD-9364-E043-A4EF-85198C02FEC0}" dt="2023-02-19T15:25:18.621" v="6693" actId="20577"/>
        <pc:sldMkLst>
          <pc:docMk/>
          <pc:sldMk cId="1572308019" sldId="433"/>
        </pc:sldMkLst>
        <pc:spChg chg="mod">
          <ac:chgData name="Louise Fredriksson" userId="5f44addeedec36ac" providerId="LiveId" clId="{4555ECCD-9364-E043-A4EF-85198C02FEC0}" dt="2023-02-19T15:25:18.621" v="6693" actId="20577"/>
          <ac:spMkLst>
            <pc:docMk/>
            <pc:sldMk cId="1572308019" sldId="433"/>
            <ac:spMk id="3" creationId="{3BC10F56-ED40-5CCE-9158-4BC7266BF290}"/>
          </ac:spMkLst>
        </pc:spChg>
      </pc:sldChg>
      <pc:sldChg chg="modSp add mod">
        <pc:chgData name="Louise Fredriksson" userId="5f44addeedec36ac" providerId="LiveId" clId="{4555ECCD-9364-E043-A4EF-85198C02FEC0}" dt="2023-02-07T11:41:54.098" v="3642" actId="20577"/>
        <pc:sldMkLst>
          <pc:docMk/>
          <pc:sldMk cId="4123229495" sldId="434"/>
        </pc:sldMkLst>
        <pc:spChg chg="mod">
          <ac:chgData name="Louise Fredriksson" userId="5f44addeedec36ac" providerId="LiveId" clId="{4555ECCD-9364-E043-A4EF-85198C02FEC0}" dt="2023-02-07T11:41:54.098" v="3642" actId="20577"/>
          <ac:spMkLst>
            <pc:docMk/>
            <pc:sldMk cId="4123229495" sldId="434"/>
            <ac:spMk id="3" creationId="{3BC10F56-ED40-5CCE-9158-4BC7266BF290}"/>
          </ac:spMkLst>
        </pc:spChg>
      </pc:sldChg>
      <pc:sldChg chg="add">
        <pc:chgData name="Louise Fredriksson" userId="5f44addeedec36ac" providerId="LiveId" clId="{4555ECCD-9364-E043-A4EF-85198C02FEC0}" dt="2023-02-07T11:41:51.991" v="3641" actId="2890"/>
        <pc:sldMkLst>
          <pc:docMk/>
          <pc:sldMk cId="1826372030" sldId="435"/>
        </pc:sldMkLst>
      </pc:sldChg>
      <pc:sldChg chg="modSp add mod">
        <pc:chgData name="Louise Fredriksson" userId="5f44addeedec36ac" providerId="LiveId" clId="{4555ECCD-9364-E043-A4EF-85198C02FEC0}" dt="2023-02-07T11:42:59.937" v="3673" actId="20577"/>
        <pc:sldMkLst>
          <pc:docMk/>
          <pc:sldMk cId="967365377" sldId="436"/>
        </pc:sldMkLst>
        <pc:spChg chg="mod">
          <ac:chgData name="Louise Fredriksson" userId="5f44addeedec36ac" providerId="LiveId" clId="{4555ECCD-9364-E043-A4EF-85198C02FEC0}" dt="2023-02-07T11:42:59.937" v="3673" actId="20577"/>
          <ac:spMkLst>
            <pc:docMk/>
            <pc:sldMk cId="967365377" sldId="436"/>
            <ac:spMk id="3" creationId="{3BC10F56-ED40-5CCE-9158-4BC7266BF290}"/>
          </ac:spMkLst>
        </pc:spChg>
      </pc:sldChg>
      <pc:sldChg chg="modSp add mod">
        <pc:chgData name="Louise Fredriksson" userId="5f44addeedec36ac" providerId="LiveId" clId="{4555ECCD-9364-E043-A4EF-85198C02FEC0}" dt="2023-02-19T15:27:40.819" v="6694" actId="20577"/>
        <pc:sldMkLst>
          <pc:docMk/>
          <pc:sldMk cId="2932349801" sldId="437"/>
        </pc:sldMkLst>
        <pc:spChg chg="mod">
          <ac:chgData name="Louise Fredriksson" userId="5f44addeedec36ac" providerId="LiveId" clId="{4555ECCD-9364-E043-A4EF-85198C02FEC0}" dt="2023-02-19T15:27:40.819" v="6694" actId="20577"/>
          <ac:spMkLst>
            <pc:docMk/>
            <pc:sldMk cId="2932349801" sldId="437"/>
            <ac:spMk id="3" creationId="{3BC10F56-ED40-5CCE-9158-4BC7266BF290}"/>
          </ac:spMkLst>
        </pc:spChg>
      </pc:sldChg>
      <pc:sldChg chg="modSp add mod">
        <pc:chgData name="Louise Fredriksson" userId="5f44addeedec36ac" providerId="LiveId" clId="{4555ECCD-9364-E043-A4EF-85198C02FEC0}" dt="2023-02-07T11:44:59.736" v="3705" actId="20577"/>
        <pc:sldMkLst>
          <pc:docMk/>
          <pc:sldMk cId="1860866840" sldId="438"/>
        </pc:sldMkLst>
        <pc:spChg chg="mod">
          <ac:chgData name="Louise Fredriksson" userId="5f44addeedec36ac" providerId="LiveId" clId="{4555ECCD-9364-E043-A4EF-85198C02FEC0}" dt="2023-02-07T11:44:59.736" v="3705" actId="20577"/>
          <ac:spMkLst>
            <pc:docMk/>
            <pc:sldMk cId="1860866840" sldId="438"/>
            <ac:spMk id="3" creationId="{3BC10F56-ED40-5CCE-9158-4BC7266BF290}"/>
          </ac:spMkLst>
        </pc:spChg>
      </pc:sldChg>
      <pc:sldChg chg="modSp add mod">
        <pc:chgData name="Louise Fredriksson" userId="5f44addeedec36ac" providerId="LiveId" clId="{4555ECCD-9364-E043-A4EF-85198C02FEC0}" dt="2023-02-07T11:47:03.817" v="3745" actId="113"/>
        <pc:sldMkLst>
          <pc:docMk/>
          <pc:sldMk cId="38653281" sldId="439"/>
        </pc:sldMkLst>
        <pc:spChg chg="mod">
          <ac:chgData name="Louise Fredriksson" userId="5f44addeedec36ac" providerId="LiveId" clId="{4555ECCD-9364-E043-A4EF-85198C02FEC0}" dt="2023-02-07T11:47:03.817" v="3745" actId="113"/>
          <ac:spMkLst>
            <pc:docMk/>
            <pc:sldMk cId="38653281" sldId="439"/>
            <ac:spMk id="3" creationId="{3BC10F56-ED40-5CCE-9158-4BC7266BF290}"/>
          </ac:spMkLst>
        </pc:spChg>
      </pc:sldChg>
      <pc:sldChg chg="modSp add mod">
        <pc:chgData name="Louise Fredriksson" userId="5f44addeedec36ac" providerId="LiveId" clId="{4555ECCD-9364-E043-A4EF-85198C02FEC0}" dt="2023-02-07T11:48:45.419" v="3808" actId="20577"/>
        <pc:sldMkLst>
          <pc:docMk/>
          <pc:sldMk cId="2485382028" sldId="440"/>
        </pc:sldMkLst>
        <pc:spChg chg="mod">
          <ac:chgData name="Louise Fredriksson" userId="5f44addeedec36ac" providerId="LiveId" clId="{4555ECCD-9364-E043-A4EF-85198C02FEC0}" dt="2023-02-07T11:48:45.419" v="3808" actId="20577"/>
          <ac:spMkLst>
            <pc:docMk/>
            <pc:sldMk cId="2485382028" sldId="440"/>
            <ac:spMk id="3" creationId="{3BC10F56-ED40-5CCE-9158-4BC7266BF290}"/>
          </ac:spMkLst>
        </pc:spChg>
      </pc:sldChg>
      <pc:sldChg chg="modSp add mod">
        <pc:chgData name="Louise Fredriksson" userId="5f44addeedec36ac" providerId="LiveId" clId="{4555ECCD-9364-E043-A4EF-85198C02FEC0}" dt="2023-02-07T11:48:29.579" v="3793" actId="207"/>
        <pc:sldMkLst>
          <pc:docMk/>
          <pc:sldMk cId="2562686764" sldId="441"/>
        </pc:sldMkLst>
        <pc:spChg chg="mod">
          <ac:chgData name="Louise Fredriksson" userId="5f44addeedec36ac" providerId="LiveId" clId="{4555ECCD-9364-E043-A4EF-85198C02FEC0}" dt="2023-02-07T11:48:29.579" v="3793" actId="207"/>
          <ac:spMkLst>
            <pc:docMk/>
            <pc:sldMk cId="2562686764" sldId="441"/>
            <ac:spMk id="3" creationId="{3BC10F56-ED40-5CCE-9158-4BC7266BF290}"/>
          </ac:spMkLst>
        </pc:spChg>
      </pc:sldChg>
      <pc:sldChg chg="modSp add mod ord">
        <pc:chgData name="Louise Fredriksson" userId="5f44addeedec36ac" providerId="LiveId" clId="{4555ECCD-9364-E043-A4EF-85198C02FEC0}" dt="2023-02-19T15:40:27.444" v="6695" actId="20577"/>
        <pc:sldMkLst>
          <pc:docMk/>
          <pc:sldMk cId="323285971" sldId="442"/>
        </pc:sldMkLst>
        <pc:spChg chg="mod">
          <ac:chgData name="Louise Fredriksson" userId="5f44addeedec36ac" providerId="LiveId" clId="{4555ECCD-9364-E043-A4EF-85198C02FEC0}" dt="2023-02-07T11:49:48.097" v="3841" actId="20577"/>
          <ac:spMkLst>
            <pc:docMk/>
            <pc:sldMk cId="323285971" sldId="442"/>
            <ac:spMk id="2" creationId="{CD32B017-5BAD-CB4F-93B7-1DF8CB8BAB17}"/>
          </ac:spMkLst>
        </pc:spChg>
        <pc:spChg chg="mod">
          <ac:chgData name="Louise Fredriksson" userId="5f44addeedec36ac" providerId="LiveId" clId="{4555ECCD-9364-E043-A4EF-85198C02FEC0}" dt="2023-02-19T15:40:27.444" v="6695" actId="20577"/>
          <ac:spMkLst>
            <pc:docMk/>
            <pc:sldMk cId="323285971" sldId="442"/>
            <ac:spMk id="3" creationId="{3BC10F56-ED40-5CCE-9158-4BC7266BF290}"/>
          </ac:spMkLst>
        </pc:spChg>
      </pc:sldChg>
      <pc:sldChg chg="add ord">
        <pc:chgData name="Louise Fredriksson" userId="5f44addeedec36ac" providerId="LiveId" clId="{4555ECCD-9364-E043-A4EF-85198C02FEC0}" dt="2023-02-07T16:15:35.295" v="4321" actId="20578"/>
        <pc:sldMkLst>
          <pc:docMk/>
          <pc:sldMk cId="3108261733" sldId="443"/>
        </pc:sldMkLst>
      </pc:sldChg>
      <pc:sldChg chg="modSp add mod ord">
        <pc:chgData name="Louise Fredriksson" userId="5f44addeedec36ac" providerId="LiveId" clId="{4555ECCD-9364-E043-A4EF-85198C02FEC0}" dt="2023-02-07T16:15:35.295" v="4321" actId="20578"/>
        <pc:sldMkLst>
          <pc:docMk/>
          <pc:sldMk cId="3681525982" sldId="444"/>
        </pc:sldMkLst>
        <pc:spChg chg="mod">
          <ac:chgData name="Louise Fredriksson" userId="5f44addeedec36ac" providerId="LiveId" clId="{4555ECCD-9364-E043-A4EF-85198C02FEC0}" dt="2023-02-07T15:43:50.108" v="3959" actId="20577"/>
          <ac:spMkLst>
            <pc:docMk/>
            <pc:sldMk cId="3681525982" sldId="444"/>
            <ac:spMk id="3" creationId="{3BC10F56-ED40-5CCE-9158-4BC7266BF290}"/>
          </ac:spMkLst>
        </pc:spChg>
      </pc:sldChg>
      <pc:sldChg chg="add ord">
        <pc:chgData name="Louise Fredriksson" userId="5f44addeedec36ac" providerId="LiveId" clId="{4555ECCD-9364-E043-A4EF-85198C02FEC0}" dt="2023-02-07T16:15:35.295" v="4321" actId="20578"/>
        <pc:sldMkLst>
          <pc:docMk/>
          <pc:sldMk cId="30529165" sldId="445"/>
        </pc:sldMkLst>
      </pc:sldChg>
      <pc:sldChg chg="modSp add mod ord">
        <pc:chgData name="Louise Fredriksson" userId="5f44addeedec36ac" providerId="LiveId" clId="{4555ECCD-9364-E043-A4EF-85198C02FEC0}" dt="2023-02-07T16:15:35.295" v="4321" actId="20578"/>
        <pc:sldMkLst>
          <pc:docMk/>
          <pc:sldMk cId="2665489638" sldId="446"/>
        </pc:sldMkLst>
        <pc:spChg chg="mod">
          <ac:chgData name="Louise Fredriksson" userId="5f44addeedec36ac" providerId="LiveId" clId="{4555ECCD-9364-E043-A4EF-85198C02FEC0}" dt="2023-02-07T15:44:45.600" v="3995" actId="113"/>
          <ac:spMkLst>
            <pc:docMk/>
            <pc:sldMk cId="2665489638" sldId="446"/>
            <ac:spMk id="3" creationId="{3BC10F56-ED40-5CCE-9158-4BC7266BF290}"/>
          </ac:spMkLst>
        </pc:spChg>
      </pc:sldChg>
      <pc:sldChg chg="modSp add mod ord">
        <pc:chgData name="Louise Fredriksson" userId="5f44addeedec36ac" providerId="LiveId" clId="{4555ECCD-9364-E043-A4EF-85198C02FEC0}" dt="2023-02-07T16:15:35.295" v="4321" actId="20578"/>
        <pc:sldMkLst>
          <pc:docMk/>
          <pc:sldMk cId="304421198" sldId="447"/>
        </pc:sldMkLst>
        <pc:spChg chg="mod">
          <ac:chgData name="Louise Fredriksson" userId="5f44addeedec36ac" providerId="LiveId" clId="{4555ECCD-9364-E043-A4EF-85198C02FEC0}" dt="2023-02-07T15:45:25.731" v="4038" actId="207"/>
          <ac:spMkLst>
            <pc:docMk/>
            <pc:sldMk cId="304421198" sldId="447"/>
            <ac:spMk id="3" creationId="{3BC10F56-ED40-5CCE-9158-4BC7266BF290}"/>
          </ac:spMkLst>
        </pc:spChg>
      </pc:sldChg>
      <pc:sldChg chg="modSp add mod ord">
        <pc:chgData name="Louise Fredriksson" userId="5f44addeedec36ac" providerId="LiveId" clId="{4555ECCD-9364-E043-A4EF-85198C02FEC0}" dt="2023-02-07T16:15:35.295" v="4321" actId="20578"/>
        <pc:sldMkLst>
          <pc:docMk/>
          <pc:sldMk cId="1087492418" sldId="448"/>
        </pc:sldMkLst>
        <pc:spChg chg="mod">
          <ac:chgData name="Louise Fredriksson" userId="5f44addeedec36ac" providerId="LiveId" clId="{4555ECCD-9364-E043-A4EF-85198C02FEC0}" dt="2023-02-07T15:46:59.752" v="4077" actId="20577"/>
          <ac:spMkLst>
            <pc:docMk/>
            <pc:sldMk cId="1087492418" sldId="448"/>
            <ac:spMk id="3" creationId="{3BC10F56-ED40-5CCE-9158-4BC7266BF290}"/>
          </ac:spMkLst>
        </pc:spChg>
      </pc:sldChg>
      <pc:sldChg chg="add ord">
        <pc:chgData name="Louise Fredriksson" userId="5f44addeedec36ac" providerId="LiveId" clId="{4555ECCD-9364-E043-A4EF-85198C02FEC0}" dt="2023-02-07T16:15:35.295" v="4321" actId="20578"/>
        <pc:sldMkLst>
          <pc:docMk/>
          <pc:sldMk cId="3688839380" sldId="449"/>
        </pc:sldMkLst>
      </pc:sldChg>
      <pc:sldChg chg="modSp add del mod">
        <pc:chgData name="Louise Fredriksson" userId="5f44addeedec36ac" providerId="LiveId" clId="{4555ECCD-9364-E043-A4EF-85198C02FEC0}" dt="2023-02-07T16:05:26.729" v="4125" actId="2696"/>
        <pc:sldMkLst>
          <pc:docMk/>
          <pc:sldMk cId="4002805276" sldId="450"/>
        </pc:sldMkLst>
        <pc:spChg chg="mod">
          <ac:chgData name="Louise Fredriksson" userId="5f44addeedec36ac" providerId="LiveId" clId="{4555ECCD-9364-E043-A4EF-85198C02FEC0}" dt="2023-02-07T16:04:35.719" v="4118" actId="113"/>
          <ac:spMkLst>
            <pc:docMk/>
            <pc:sldMk cId="4002805276" sldId="450"/>
            <ac:spMk id="3" creationId="{3BC10F56-ED40-5CCE-9158-4BC7266BF290}"/>
          </ac:spMkLst>
        </pc:spChg>
      </pc:sldChg>
      <pc:sldChg chg="modSp add mod ord">
        <pc:chgData name="Louise Fredriksson" userId="5f44addeedec36ac" providerId="LiveId" clId="{4555ECCD-9364-E043-A4EF-85198C02FEC0}" dt="2023-02-07T16:15:35.295" v="4321" actId="20578"/>
        <pc:sldMkLst>
          <pc:docMk/>
          <pc:sldMk cId="34314053" sldId="451"/>
        </pc:sldMkLst>
        <pc:spChg chg="mod">
          <ac:chgData name="Louise Fredriksson" userId="5f44addeedec36ac" providerId="LiveId" clId="{4555ECCD-9364-E043-A4EF-85198C02FEC0}" dt="2023-02-07T16:05:23.829" v="4124" actId="20577"/>
          <ac:spMkLst>
            <pc:docMk/>
            <pc:sldMk cId="34314053" sldId="451"/>
            <ac:spMk id="3" creationId="{3BC10F56-ED40-5CCE-9158-4BC7266BF290}"/>
          </ac:spMkLst>
        </pc:spChg>
      </pc:sldChg>
      <pc:sldChg chg="modSp add mod ord">
        <pc:chgData name="Louise Fredriksson" userId="5f44addeedec36ac" providerId="LiveId" clId="{4555ECCD-9364-E043-A4EF-85198C02FEC0}" dt="2023-02-19T16:29:13.629" v="6697" actId="20577"/>
        <pc:sldMkLst>
          <pc:docMk/>
          <pc:sldMk cId="78630942" sldId="452"/>
        </pc:sldMkLst>
        <pc:spChg chg="mod">
          <ac:chgData name="Louise Fredriksson" userId="5f44addeedec36ac" providerId="LiveId" clId="{4555ECCD-9364-E043-A4EF-85198C02FEC0}" dt="2023-02-19T16:29:13.629" v="6697" actId="20577"/>
          <ac:spMkLst>
            <pc:docMk/>
            <pc:sldMk cId="78630942" sldId="452"/>
            <ac:spMk id="3" creationId="{3BC10F56-ED40-5CCE-9158-4BC7266BF290}"/>
          </ac:spMkLst>
        </pc:spChg>
      </pc:sldChg>
      <pc:sldChg chg="modSp add mod ord">
        <pc:chgData name="Louise Fredriksson" userId="5f44addeedec36ac" providerId="LiveId" clId="{4555ECCD-9364-E043-A4EF-85198C02FEC0}" dt="2023-02-07T16:15:35.295" v="4321" actId="20578"/>
        <pc:sldMkLst>
          <pc:docMk/>
          <pc:sldMk cId="1515206151" sldId="453"/>
        </pc:sldMkLst>
        <pc:spChg chg="mod">
          <ac:chgData name="Louise Fredriksson" userId="5f44addeedec36ac" providerId="LiveId" clId="{4555ECCD-9364-E043-A4EF-85198C02FEC0}" dt="2023-02-07T16:07:24.235" v="4170" actId="20577"/>
          <ac:spMkLst>
            <pc:docMk/>
            <pc:sldMk cId="1515206151" sldId="453"/>
            <ac:spMk id="3" creationId="{3BC10F56-ED40-5CCE-9158-4BC7266BF290}"/>
          </ac:spMkLst>
        </pc:spChg>
      </pc:sldChg>
      <pc:sldChg chg="add ord">
        <pc:chgData name="Louise Fredriksson" userId="5f44addeedec36ac" providerId="LiveId" clId="{4555ECCD-9364-E043-A4EF-85198C02FEC0}" dt="2023-02-07T16:15:35.295" v="4321" actId="20578"/>
        <pc:sldMkLst>
          <pc:docMk/>
          <pc:sldMk cId="557287969" sldId="454"/>
        </pc:sldMkLst>
      </pc:sldChg>
      <pc:sldChg chg="modSp add mod ord">
        <pc:chgData name="Louise Fredriksson" userId="5f44addeedec36ac" providerId="LiveId" clId="{4555ECCD-9364-E043-A4EF-85198C02FEC0}" dt="2023-02-07T16:15:35.295" v="4321" actId="20578"/>
        <pc:sldMkLst>
          <pc:docMk/>
          <pc:sldMk cId="4272654560" sldId="455"/>
        </pc:sldMkLst>
        <pc:spChg chg="mod">
          <ac:chgData name="Louise Fredriksson" userId="5f44addeedec36ac" providerId="LiveId" clId="{4555ECCD-9364-E043-A4EF-85198C02FEC0}" dt="2023-02-07T16:08:49.618" v="4203" actId="20577"/>
          <ac:spMkLst>
            <pc:docMk/>
            <pc:sldMk cId="4272654560" sldId="455"/>
            <ac:spMk id="3" creationId="{3BC10F56-ED40-5CCE-9158-4BC7266BF290}"/>
          </ac:spMkLst>
        </pc:spChg>
      </pc:sldChg>
      <pc:sldChg chg="modSp add mod ord">
        <pc:chgData name="Louise Fredriksson" userId="5f44addeedec36ac" providerId="LiveId" clId="{4555ECCD-9364-E043-A4EF-85198C02FEC0}" dt="2023-02-19T16:34:07.483" v="6712" actId="20577"/>
        <pc:sldMkLst>
          <pc:docMk/>
          <pc:sldMk cId="3931017113" sldId="456"/>
        </pc:sldMkLst>
        <pc:spChg chg="mod">
          <ac:chgData name="Louise Fredriksson" userId="5f44addeedec36ac" providerId="LiveId" clId="{4555ECCD-9364-E043-A4EF-85198C02FEC0}" dt="2023-02-19T16:34:07.483" v="6712" actId="20577"/>
          <ac:spMkLst>
            <pc:docMk/>
            <pc:sldMk cId="3931017113" sldId="456"/>
            <ac:spMk id="3" creationId="{3BC10F56-ED40-5CCE-9158-4BC7266BF290}"/>
          </ac:spMkLst>
        </pc:spChg>
      </pc:sldChg>
      <pc:sldChg chg="modSp add mod ord">
        <pc:chgData name="Louise Fredriksson" userId="5f44addeedec36ac" providerId="LiveId" clId="{4555ECCD-9364-E043-A4EF-85198C02FEC0}" dt="2023-02-07T16:15:35.295" v="4321" actId="20578"/>
        <pc:sldMkLst>
          <pc:docMk/>
          <pc:sldMk cId="2432173334" sldId="457"/>
        </pc:sldMkLst>
        <pc:spChg chg="mod">
          <ac:chgData name="Louise Fredriksson" userId="5f44addeedec36ac" providerId="LiveId" clId="{4555ECCD-9364-E043-A4EF-85198C02FEC0}" dt="2023-02-07T16:10:12.042" v="4238" actId="113"/>
          <ac:spMkLst>
            <pc:docMk/>
            <pc:sldMk cId="2432173334" sldId="457"/>
            <ac:spMk id="3" creationId="{3BC10F56-ED40-5CCE-9158-4BC7266BF290}"/>
          </ac:spMkLst>
        </pc:spChg>
      </pc:sldChg>
      <pc:sldChg chg="modSp add mod ord">
        <pc:chgData name="Louise Fredriksson" userId="5f44addeedec36ac" providerId="LiveId" clId="{4555ECCD-9364-E043-A4EF-85198C02FEC0}" dt="2023-02-19T16:39:10.506" v="6716" actId="20577"/>
        <pc:sldMkLst>
          <pc:docMk/>
          <pc:sldMk cId="1407166039" sldId="458"/>
        </pc:sldMkLst>
        <pc:spChg chg="mod">
          <ac:chgData name="Louise Fredriksson" userId="5f44addeedec36ac" providerId="LiveId" clId="{4555ECCD-9364-E043-A4EF-85198C02FEC0}" dt="2023-02-19T16:39:10.506" v="6716" actId="20577"/>
          <ac:spMkLst>
            <pc:docMk/>
            <pc:sldMk cId="1407166039" sldId="458"/>
            <ac:spMk id="3" creationId="{3BC10F56-ED40-5CCE-9158-4BC7266BF290}"/>
          </ac:spMkLst>
        </pc:spChg>
      </pc:sldChg>
      <pc:sldChg chg="modSp add mod">
        <pc:chgData name="Louise Fredriksson" userId="5f44addeedec36ac" providerId="LiveId" clId="{4555ECCD-9364-E043-A4EF-85198C02FEC0}" dt="2023-02-07T16:18:32.164" v="4429" actId="20577"/>
        <pc:sldMkLst>
          <pc:docMk/>
          <pc:sldMk cId="49117995" sldId="459"/>
        </pc:sldMkLst>
        <pc:spChg chg="mod">
          <ac:chgData name="Louise Fredriksson" userId="5f44addeedec36ac" providerId="LiveId" clId="{4555ECCD-9364-E043-A4EF-85198C02FEC0}" dt="2023-02-07T16:16:55.760" v="4353" actId="20577"/>
          <ac:spMkLst>
            <pc:docMk/>
            <pc:sldMk cId="49117995" sldId="459"/>
            <ac:spMk id="2" creationId="{CD32B017-5BAD-CB4F-93B7-1DF8CB8BAB17}"/>
          </ac:spMkLst>
        </pc:spChg>
        <pc:spChg chg="mod">
          <ac:chgData name="Louise Fredriksson" userId="5f44addeedec36ac" providerId="LiveId" clId="{4555ECCD-9364-E043-A4EF-85198C02FEC0}" dt="2023-02-07T16:18:32.164" v="4429" actId="20577"/>
          <ac:spMkLst>
            <pc:docMk/>
            <pc:sldMk cId="49117995" sldId="459"/>
            <ac:spMk id="3" creationId="{3BC10F56-ED40-5CCE-9158-4BC7266BF290}"/>
          </ac:spMkLst>
        </pc:spChg>
      </pc:sldChg>
      <pc:sldChg chg="modSp add mod">
        <pc:chgData name="Louise Fredriksson" userId="5f44addeedec36ac" providerId="LiveId" clId="{4555ECCD-9364-E043-A4EF-85198C02FEC0}" dt="2023-03-12T18:21:54.290" v="6763" actId="20577"/>
        <pc:sldMkLst>
          <pc:docMk/>
          <pc:sldMk cId="2145364113" sldId="460"/>
        </pc:sldMkLst>
        <pc:spChg chg="mod">
          <ac:chgData name="Louise Fredriksson" userId="5f44addeedec36ac" providerId="LiveId" clId="{4555ECCD-9364-E043-A4EF-85198C02FEC0}" dt="2023-03-12T18:21:54.290" v="6763" actId="20577"/>
          <ac:spMkLst>
            <pc:docMk/>
            <pc:sldMk cId="2145364113" sldId="460"/>
            <ac:spMk id="3" creationId="{3BC10F56-ED40-5CCE-9158-4BC7266BF290}"/>
          </ac:spMkLst>
        </pc:spChg>
      </pc:sldChg>
      <pc:sldChg chg="modSp add mod">
        <pc:chgData name="Louise Fredriksson" userId="5f44addeedec36ac" providerId="LiveId" clId="{4555ECCD-9364-E043-A4EF-85198C02FEC0}" dt="2023-02-07T16:20:47.929" v="4502" actId="20577"/>
        <pc:sldMkLst>
          <pc:docMk/>
          <pc:sldMk cId="3319217997" sldId="461"/>
        </pc:sldMkLst>
        <pc:spChg chg="mod">
          <ac:chgData name="Louise Fredriksson" userId="5f44addeedec36ac" providerId="LiveId" clId="{4555ECCD-9364-E043-A4EF-85198C02FEC0}" dt="2023-02-07T16:20:47.929" v="4502" actId="20577"/>
          <ac:spMkLst>
            <pc:docMk/>
            <pc:sldMk cId="3319217997" sldId="461"/>
            <ac:spMk id="3" creationId="{3BC10F56-ED40-5CCE-9158-4BC7266BF290}"/>
          </ac:spMkLst>
        </pc:spChg>
      </pc:sldChg>
      <pc:sldChg chg="add">
        <pc:chgData name="Louise Fredriksson" userId="5f44addeedec36ac" providerId="LiveId" clId="{4555ECCD-9364-E043-A4EF-85198C02FEC0}" dt="2023-02-07T16:20:45.759" v="4501" actId="2890"/>
        <pc:sldMkLst>
          <pc:docMk/>
          <pc:sldMk cId="744498542" sldId="462"/>
        </pc:sldMkLst>
      </pc:sldChg>
      <pc:sldChg chg="modSp add mod">
        <pc:chgData name="Louise Fredriksson" userId="5f44addeedec36ac" providerId="LiveId" clId="{4555ECCD-9364-E043-A4EF-85198C02FEC0}" dt="2023-02-07T16:21:45.224" v="4525" actId="113"/>
        <pc:sldMkLst>
          <pc:docMk/>
          <pc:sldMk cId="2647404822" sldId="463"/>
        </pc:sldMkLst>
        <pc:spChg chg="mod">
          <ac:chgData name="Louise Fredriksson" userId="5f44addeedec36ac" providerId="LiveId" clId="{4555ECCD-9364-E043-A4EF-85198C02FEC0}" dt="2023-02-07T16:21:45.224" v="4525" actId="113"/>
          <ac:spMkLst>
            <pc:docMk/>
            <pc:sldMk cId="2647404822" sldId="463"/>
            <ac:spMk id="3" creationId="{3BC10F56-ED40-5CCE-9158-4BC7266BF290}"/>
          </ac:spMkLst>
        </pc:spChg>
      </pc:sldChg>
      <pc:sldChg chg="modSp add mod">
        <pc:chgData name="Louise Fredriksson" userId="5f44addeedec36ac" providerId="LiveId" clId="{4555ECCD-9364-E043-A4EF-85198C02FEC0}" dt="2023-02-07T16:22:40.240" v="4585" actId="20577"/>
        <pc:sldMkLst>
          <pc:docMk/>
          <pc:sldMk cId="3277718276" sldId="464"/>
        </pc:sldMkLst>
        <pc:spChg chg="mod">
          <ac:chgData name="Louise Fredriksson" userId="5f44addeedec36ac" providerId="LiveId" clId="{4555ECCD-9364-E043-A4EF-85198C02FEC0}" dt="2023-02-07T16:22:40.240" v="4585" actId="20577"/>
          <ac:spMkLst>
            <pc:docMk/>
            <pc:sldMk cId="3277718276" sldId="464"/>
            <ac:spMk id="3" creationId="{3BC10F56-ED40-5CCE-9158-4BC7266BF290}"/>
          </ac:spMkLst>
        </pc:spChg>
      </pc:sldChg>
      <pc:sldChg chg="modSp add mod">
        <pc:chgData name="Louise Fredriksson" userId="5f44addeedec36ac" providerId="LiveId" clId="{4555ECCD-9364-E043-A4EF-85198C02FEC0}" dt="2023-02-07T16:24:25.233" v="4640" actId="20577"/>
        <pc:sldMkLst>
          <pc:docMk/>
          <pc:sldMk cId="1207502078" sldId="465"/>
        </pc:sldMkLst>
        <pc:spChg chg="mod">
          <ac:chgData name="Louise Fredriksson" userId="5f44addeedec36ac" providerId="LiveId" clId="{4555ECCD-9364-E043-A4EF-85198C02FEC0}" dt="2023-02-07T16:23:31.155" v="4608" actId="20577"/>
          <ac:spMkLst>
            <pc:docMk/>
            <pc:sldMk cId="1207502078" sldId="465"/>
            <ac:spMk id="2" creationId="{CD32B017-5BAD-CB4F-93B7-1DF8CB8BAB17}"/>
          </ac:spMkLst>
        </pc:spChg>
        <pc:spChg chg="mod">
          <ac:chgData name="Louise Fredriksson" userId="5f44addeedec36ac" providerId="LiveId" clId="{4555ECCD-9364-E043-A4EF-85198C02FEC0}" dt="2023-02-07T16:24:25.233" v="4640" actId="20577"/>
          <ac:spMkLst>
            <pc:docMk/>
            <pc:sldMk cId="1207502078" sldId="465"/>
            <ac:spMk id="3" creationId="{3BC10F56-ED40-5CCE-9158-4BC7266BF290}"/>
          </ac:spMkLst>
        </pc:spChg>
      </pc:sldChg>
      <pc:sldChg chg="add">
        <pc:chgData name="Louise Fredriksson" userId="5f44addeedec36ac" providerId="LiveId" clId="{4555ECCD-9364-E043-A4EF-85198C02FEC0}" dt="2023-02-07T16:24:22.971" v="4639" actId="2890"/>
        <pc:sldMkLst>
          <pc:docMk/>
          <pc:sldMk cId="1449161721" sldId="466"/>
        </pc:sldMkLst>
      </pc:sldChg>
      <pc:sldChg chg="modSp add mod">
        <pc:chgData name="Louise Fredriksson" userId="5f44addeedec36ac" providerId="LiveId" clId="{4555ECCD-9364-E043-A4EF-85198C02FEC0}" dt="2023-02-07T16:25:59.169" v="4680" actId="20577"/>
        <pc:sldMkLst>
          <pc:docMk/>
          <pc:sldMk cId="1239725094" sldId="467"/>
        </pc:sldMkLst>
        <pc:spChg chg="mod">
          <ac:chgData name="Louise Fredriksson" userId="5f44addeedec36ac" providerId="LiveId" clId="{4555ECCD-9364-E043-A4EF-85198C02FEC0}" dt="2023-02-07T16:25:59.169" v="4680" actId="20577"/>
          <ac:spMkLst>
            <pc:docMk/>
            <pc:sldMk cId="1239725094" sldId="467"/>
            <ac:spMk id="3" creationId="{3BC10F56-ED40-5CCE-9158-4BC7266BF290}"/>
          </ac:spMkLst>
        </pc:spChg>
      </pc:sldChg>
      <pc:sldChg chg="add">
        <pc:chgData name="Louise Fredriksson" userId="5f44addeedec36ac" providerId="LiveId" clId="{4555ECCD-9364-E043-A4EF-85198C02FEC0}" dt="2023-02-07T16:25:55.322" v="4679" actId="2890"/>
        <pc:sldMkLst>
          <pc:docMk/>
          <pc:sldMk cId="230200676" sldId="468"/>
        </pc:sldMkLst>
      </pc:sldChg>
      <pc:sldChg chg="modSp add mod">
        <pc:chgData name="Louise Fredriksson" userId="5f44addeedec36ac" providerId="LiveId" clId="{4555ECCD-9364-E043-A4EF-85198C02FEC0}" dt="2023-02-07T16:27:50.578" v="4744" actId="20577"/>
        <pc:sldMkLst>
          <pc:docMk/>
          <pc:sldMk cId="4197310188" sldId="469"/>
        </pc:sldMkLst>
        <pc:spChg chg="mod">
          <ac:chgData name="Louise Fredriksson" userId="5f44addeedec36ac" providerId="LiveId" clId="{4555ECCD-9364-E043-A4EF-85198C02FEC0}" dt="2023-02-07T16:27:50.578" v="4744" actId="20577"/>
          <ac:spMkLst>
            <pc:docMk/>
            <pc:sldMk cId="4197310188" sldId="469"/>
            <ac:spMk id="3" creationId="{3BC10F56-ED40-5CCE-9158-4BC7266BF290}"/>
          </ac:spMkLst>
        </pc:spChg>
      </pc:sldChg>
      <pc:sldChg chg="modSp add mod">
        <pc:chgData name="Louise Fredriksson" userId="5f44addeedec36ac" providerId="LiveId" clId="{4555ECCD-9364-E043-A4EF-85198C02FEC0}" dt="2023-02-07T16:31:23.361" v="4840" actId="27636"/>
        <pc:sldMkLst>
          <pc:docMk/>
          <pc:sldMk cId="2516886242" sldId="470"/>
        </pc:sldMkLst>
        <pc:spChg chg="mod">
          <ac:chgData name="Louise Fredriksson" userId="5f44addeedec36ac" providerId="LiveId" clId="{4555ECCD-9364-E043-A4EF-85198C02FEC0}" dt="2023-02-07T16:31:23.361" v="4840" actId="27636"/>
          <ac:spMkLst>
            <pc:docMk/>
            <pc:sldMk cId="2516886242" sldId="470"/>
            <ac:spMk id="3" creationId="{3BC10F56-ED40-5CCE-9158-4BC7266BF290}"/>
          </ac:spMkLst>
        </pc:spChg>
      </pc:sldChg>
      <pc:sldChg chg="add">
        <pc:chgData name="Louise Fredriksson" userId="5f44addeedec36ac" providerId="LiveId" clId="{4555ECCD-9364-E043-A4EF-85198C02FEC0}" dt="2023-02-07T16:31:20.989" v="4838" actId="2890"/>
        <pc:sldMkLst>
          <pc:docMk/>
          <pc:sldMk cId="1316007542" sldId="471"/>
        </pc:sldMkLst>
      </pc:sldChg>
      <pc:sldChg chg="modSp add mod">
        <pc:chgData name="Louise Fredriksson" userId="5f44addeedec36ac" providerId="LiveId" clId="{4555ECCD-9364-E043-A4EF-85198C02FEC0}" dt="2023-02-07T16:31:59.586" v="4849" actId="207"/>
        <pc:sldMkLst>
          <pc:docMk/>
          <pc:sldMk cId="2320584103" sldId="472"/>
        </pc:sldMkLst>
        <pc:spChg chg="mod">
          <ac:chgData name="Louise Fredriksson" userId="5f44addeedec36ac" providerId="LiveId" clId="{4555ECCD-9364-E043-A4EF-85198C02FEC0}" dt="2023-02-07T16:31:59.586" v="4849" actId="207"/>
          <ac:spMkLst>
            <pc:docMk/>
            <pc:sldMk cId="2320584103" sldId="472"/>
            <ac:spMk id="3" creationId="{3BC10F56-ED40-5CCE-9158-4BC7266BF290}"/>
          </ac:spMkLst>
        </pc:spChg>
      </pc:sldChg>
      <pc:sldChg chg="addSp modSp add mod">
        <pc:chgData name="Louise Fredriksson" userId="5f44addeedec36ac" providerId="LiveId" clId="{4555ECCD-9364-E043-A4EF-85198C02FEC0}" dt="2023-02-07T16:34:08.569" v="4964" actId="1076"/>
        <pc:sldMkLst>
          <pc:docMk/>
          <pc:sldMk cId="852665294" sldId="473"/>
        </pc:sldMkLst>
        <pc:spChg chg="mod">
          <ac:chgData name="Louise Fredriksson" userId="5f44addeedec36ac" providerId="LiveId" clId="{4555ECCD-9364-E043-A4EF-85198C02FEC0}" dt="2023-02-07T16:34:04.342" v="4963" actId="20577"/>
          <ac:spMkLst>
            <pc:docMk/>
            <pc:sldMk cId="852665294" sldId="473"/>
            <ac:spMk id="3" creationId="{3BC10F56-ED40-5CCE-9158-4BC7266BF290}"/>
          </ac:spMkLst>
        </pc:spChg>
        <pc:picChg chg="add mod">
          <ac:chgData name="Louise Fredriksson" userId="5f44addeedec36ac" providerId="LiveId" clId="{4555ECCD-9364-E043-A4EF-85198C02FEC0}" dt="2023-02-07T16:34:08.569" v="4964" actId="1076"/>
          <ac:picMkLst>
            <pc:docMk/>
            <pc:sldMk cId="852665294" sldId="473"/>
            <ac:picMk id="4" creationId="{90DD5458-590E-015A-BB20-FE0B01727DE1}"/>
          </ac:picMkLst>
        </pc:picChg>
      </pc:sldChg>
      <pc:sldChg chg="modSp add mod">
        <pc:chgData name="Louise Fredriksson" userId="5f44addeedec36ac" providerId="LiveId" clId="{4555ECCD-9364-E043-A4EF-85198C02FEC0}" dt="2023-02-07T16:35:26.565" v="4994" actId="20577"/>
        <pc:sldMkLst>
          <pc:docMk/>
          <pc:sldMk cId="2723557475" sldId="474"/>
        </pc:sldMkLst>
        <pc:spChg chg="mod">
          <ac:chgData name="Louise Fredriksson" userId="5f44addeedec36ac" providerId="LiveId" clId="{4555ECCD-9364-E043-A4EF-85198C02FEC0}" dt="2023-02-07T16:35:26.565" v="4994" actId="20577"/>
          <ac:spMkLst>
            <pc:docMk/>
            <pc:sldMk cId="2723557475" sldId="474"/>
            <ac:spMk id="3" creationId="{3BC10F56-ED40-5CCE-9158-4BC7266BF290}"/>
          </ac:spMkLst>
        </pc:spChg>
      </pc:sldChg>
      <pc:sldChg chg="modSp add mod">
        <pc:chgData name="Louise Fredriksson" userId="5f44addeedec36ac" providerId="LiveId" clId="{4555ECCD-9364-E043-A4EF-85198C02FEC0}" dt="2023-02-09T18:05:59.780" v="5057" actId="20577"/>
        <pc:sldMkLst>
          <pc:docMk/>
          <pc:sldMk cId="1238222381" sldId="475"/>
        </pc:sldMkLst>
        <pc:spChg chg="mod">
          <ac:chgData name="Louise Fredriksson" userId="5f44addeedec36ac" providerId="LiveId" clId="{4555ECCD-9364-E043-A4EF-85198C02FEC0}" dt="2023-02-09T18:04:53.032" v="5022" actId="20577"/>
          <ac:spMkLst>
            <pc:docMk/>
            <pc:sldMk cId="1238222381" sldId="475"/>
            <ac:spMk id="2" creationId="{CD32B017-5BAD-CB4F-93B7-1DF8CB8BAB17}"/>
          </ac:spMkLst>
        </pc:spChg>
        <pc:spChg chg="mod">
          <ac:chgData name="Louise Fredriksson" userId="5f44addeedec36ac" providerId="LiveId" clId="{4555ECCD-9364-E043-A4EF-85198C02FEC0}" dt="2023-02-09T18:05:59.780" v="5057" actId="20577"/>
          <ac:spMkLst>
            <pc:docMk/>
            <pc:sldMk cId="1238222381" sldId="475"/>
            <ac:spMk id="3" creationId="{3BC10F56-ED40-5CCE-9158-4BC7266BF290}"/>
          </ac:spMkLst>
        </pc:spChg>
      </pc:sldChg>
      <pc:sldChg chg="add">
        <pc:chgData name="Louise Fredriksson" userId="5f44addeedec36ac" providerId="LiveId" clId="{4555ECCD-9364-E043-A4EF-85198C02FEC0}" dt="2023-02-09T18:05:57.649" v="5056" actId="2890"/>
        <pc:sldMkLst>
          <pc:docMk/>
          <pc:sldMk cId="114912014" sldId="476"/>
        </pc:sldMkLst>
      </pc:sldChg>
      <pc:sldChg chg="modSp add mod">
        <pc:chgData name="Louise Fredriksson" userId="5f44addeedec36ac" providerId="LiveId" clId="{4555ECCD-9364-E043-A4EF-85198C02FEC0}" dt="2023-02-09T18:08:17.823" v="5157" actId="20577"/>
        <pc:sldMkLst>
          <pc:docMk/>
          <pc:sldMk cId="4132516873" sldId="477"/>
        </pc:sldMkLst>
        <pc:spChg chg="mod">
          <ac:chgData name="Louise Fredriksson" userId="5f44addeedec36ac" providerId="LiveId" clId="{4555ECCD-9364-E043-A4EF-85198C02FEC0}" dt="2023-02-09T18:08:17.823" v="5157" actId="20577"/>
          <ac:spMkLst>
            <pc:docMk/>
            <pc:sldMk cId="4132516873" sldId="477"/>
            <ac:spMk id="3" creationId="{3BC10F56-ED40-5CCE-9158-4BC7266BF290}"/>
          </ac:spMkLst>
        </pc:spChg>
      </pc:sldChg>
      <pc:sldChg chg="modSp add mod">
        <pc:chgData name="Louise Fredriksson" userId="5f44addeedec36ac" providerId="LiveId" clId="{4555ECCD-9364-E043-A4EF-85198C02FEC0}" dt="2023-03-12T18:31:45.045" v="6764" actId="20577"/>
        <pc:sldMkLst>
          <pc:docMk/>
          <pc:sldMk cId="154995256" sldId="478"/>
        </pc:sldMkLst>
        <pc:spChg chg="mod">
          <ac:chgData name="Louise Fredriksson" userId="5f44addeedec36ac" providerId="LiveId" clId="{4555ECCD-9364-E043-A4EF-85198C02FEC0}" dt="2023-03-12T18:31:45.045" v="6764" actId="20577"/>
          <ac:spMkLst>
            <pc:docMk/>
            <pc:sldMk cId="154995256" sldId="478"/>
            <ac:spMk id="3" creationId="{3BC10F56-ED40-5CCE-9158-4BC7266BF290}"/>
          </ac:spMkLst>
        </pc:spChg>
      </pc:sldChg>
      <pc:sldChg chg="modSp add mod">
        <pc:chgData name="Louise Fredriksson" userId="5f44addeedec36ac" providerId="LiveId" clId="{4555ECCD-9364-E043-A4EF-85198C02FEC0}" dt="2023-02-09T18:09:53.202" v="5217" actId="20577"/>
        <pc:sldMkLst>
          <pc:docMk/>
          <pc:sldMk cId="1777733717" sldId="479"/>
        </pc:sldMkLst>
        <pc:spChg chg="mod">
          <ac:chgData name="Louise Fredriksson" userId="5f44addeedec36ac" providerId="LiveId" clId="{4555ECCD-9364-E043-A4EF-85198C02FEC0}" dt="2023-02-09T18:09:53.202" v="5217" actId="20577"/>
          <ac:spMkLst>
            <pc:docMk/>
            <pc:sldMk cId="1777733717" sldId="479"/>
            <ac:spMk id="3" creationId="{3BC10F56-ED40-5CCE-9158-4BC7266BF290}"/>
          </ac:spMkLst>
        </pc:spChg>
      </pc:sldChg>
      <pc:sldChg chg="modSp add del mod">
        <pc:chgData name="Louise Fredriksson" userId="5f44addeedec36ac" providerId="LiveId" clId="{4555ECCD-9364-E043-A4EF-85198C02FEC0}" dt="2023-02-09T18:11:19.352" v="5251" actId="2696"/>
        <pc:sldMkLst>
          <pc:docMk/>
          <pc:sldMk cId="4244409335" sldId="480"/>
        </pc:sldMkLst>
        <pc:spChg chg="mod">
          <ac:chgData name="Louise Fredriksson" userId="5f44addeedec36ac" providerId="LiveId" clId="{4555ECCD-9364-E043-A4EF-85198C02FEC0}" dt="2023-02-09T18:11:11.450" v="5250" actId="27636"/>
          <ac:spMkLst>
            <pc:docMk/>
            <pc:sldMk cId="4244409335" sldId="480"/>
            <ac:spMk id="3" creationId="{3BC10F56-ED40-5CCE-9158-4BC7266BF290}"/>
          </ac:spMkLst>
        </pc:spChg>
      </pc:sldChg>
      <pc:sldChg chg="add">
        <pc:chgData name="Louise Fredriksson" userId="5f44addeedec36ac" providerId="LiveId" clId="{4555ECCD-9364-E043-A4EF-85198C02FEC0}" dt="2023-02-09T18:11:09.150" v="5248" actId="2890"/>
        <pc:sldMkLst>
          <pc:docMk/>
          <pc:sldMk cId="96578333" sldId="481"/>
        </pc:sldMkLst>
      </pc:sldChg>
      <pc:sldChg chg="modSp add mod">
        <pc:chgData name="Louise Fredriksson" userId="5f44addeedec36ac" providerId="LiveId" clId="{4555ECCD-9364-E043-A4EF-85198C02FEC0}" dt="2023-02-09T18:12:20.999" v="5305" actId="113"/>
        <pc:sldMkLst>
          <pc:docMk/>
          <pc:sldMk cId="723523196" sldId="482"/>
        </pc:sldMkLst>
        <pc:spChg chg="mod">
          <ac:chgData name="Louise Fredriksson" userId="5f44addeedec36ac" providerId="LiveId" clId="{4555ECCD-9364-E043-A4EF-85198C02FEC0}" dt="2023-02-09T18:12:20.999" v="5305" actId="113"/>
          <ac:spMkLst>
            <pc:docMk/>
            <pc:sldMk cId="723523196" sldId="482"/>
            <ac:spMk id="3" creationId="{3BC10F56-ED40-5CCE-9158-4BC7266BF290}"/>
          </ac:spMkLst>
        </pc:spChg>
      </pc:sldChg>
      <pc:sldChg chg="modSp add mod">
        <pc:chgData name="Louise Fredriksson" userId="5f44addeedec36ac" providerId="LiveId" clId="{4555ECCD-9364-E043-A4EF-85198C02FEC0}" dt="2023-02-09T18:13:30.869" v="5340" actId="20577"/>
        <pc:sldMkLst>
          <pc:docMk/>
          <pc:sldMk cId="2082462486" sldId="483"/>
        </pc:sldMkLst>
        <pc:spChg chg="mod">
          <ac:chgData name="Louise Fredriksson" userId="5f44addeedec36ac" providerId="LiveId" clId="{4555ECCD-9364-E043-A4EF-85198C02FEC0}" dt="2023-02-09T18:13:30.869" v="5340" actId="20577"/>
          <ac:spMkLst>
            <pc:docMk/>
            <pc:sldMk cId="2082462486" sldId="483"/>
            <ac:spMk id="3" creationId="{3BC10F56-ED40-5CCE-9158-4BC7266BF290}"/>
          </ac:spMkLst>
        </pc:spChg>
      </pc:sldChg>
      <pc:sldChg chg="addSp modSp add mod">
        <pc:chgData name="Louise Fredriksson" userId="5f44addeedec36ac" providerId="LiveId" clId="{4555ECCD-9364-E043-A4EF-85198C02FEC0}" dt="2023-02-09T18:15:58.942" v="5429" actId="20577"/>
        <pc:sldMkLst>
          <pc:docMk/>
          <pc:sldMk cId="1986244961" sldId="484"/>
        </pc:sldMkLst>
        <pc:spChg chg="mod">
          <ac:chgData name="Louise Fredriksson" userId="5f44addeedec36ac" providerId="LiveId" clId="{4555ECCD-9364-E043-A4EF-85198C02FEC0}" dt="2023-02-09T18:15:58.942" v="5429" actId="20577"/>
          <ac:spMkLst>
            <pc:docMk/>
            <pc:sldMk cId="1986244961" sldId="484"/>
            <ac:spMk id="3" creationId="{3BC10F56-ED40-5CCE-9158-4BC7266BF290}"/>
          </ac:spMkLst>
        </pc:spChg>
        <pc:picChg chg="add mod">
          <ac:chgData name="Louise Fredriksson" userId="5f44addeedec36ac" providerId="LiveId" clId="{4555ECCD-9364-E043-A4EF-85198C02FEC0}" dt="2023-02-09T18:15:17.457" v="5415" actId="1076"/>
          <ac:picMkLst>
            <pc:docMk/>
            <pc:sldMk cId="1986244961" sldId="484"/>
            <ac:picMk id="4" creationId="{2446F361-E062-EE56-F574-A30FDD43EF72}"/>
          </ac:picMkLst>
        </pc:picChg>
      </pc:sldChg>
      <pc:sldChg chg="add">
        <pc:chgData name="Louise Fredriksson" userId="5f44addeedec36ac" providerId="LiveId" clId="{4555ECCD-9364-E043-A4EF-85198C02FEC0}" dt="2023-02-09T18:15:56.520" v="5428" actId="2890"/>
        <pc:sldMkLst>
          <pc:docMk/>
          <pc:sldMk cId="1360400705" sldId="485"/>
        </pc:sldMkLst>
      </pc:sldChg>
      <pc:sldChg chg="addSp delSp modSp add mod">
        <pc:chgData name="Louise Fredriksson" userId="5f44addeedec36ac" providerId="LiveId" clId="{4555ECCD-9364-E043-A4EF-85198C02FEC0}" dt="2023-02-09T18:20:00.318" v="5538" actId="20577"/>
        <pc:sldMkLst>
          <pc:docMk/>
          <pc:sldMk cId="1459190046" sldId="486"/>
        </pc:sldMkLst>
        <pc:spChg chg="mod">
          <ac:chgData name="Louise Fredriksson" userId="5f44addeedec36ac" providerId="LiveId" clId="{4555ECCD-9364-E043-A4EF-85198C02FEC0}" dt="2023-02-09T18:20:00.318" v="5538" actId="20577"/>
          <ac:spMkLst>
            <pc:docMk/>
            <pc:sldMk cId="1459190046" sldId="486"/>
            <ac:spMk id="3" creationId="{3BC10F56-ED40-5CCE-9158-4BC7266BF290}"/>
          </ac:spMkLst>
        </pc:spChg>
        <pc:picChg chg="del">
          <ac:chgData name="Louise Fredriksson" userId="5f44addeedec36ac" providerId="LiveId" clId="{4555ECCD-9364-E043-A4EF-85198C02FEC0}" dt="2023-02-09T18:17:08.362" v="5431" actId="478"/>
          <ac:picMkLst>
            <pc:docMk/>
            <pc:sldMk cId="1459190046" sldId="486"/>
            <ac:picMk id="4" creationId="{2446F361-E062-EE56-F574-A30FDD43EF72}"/>
          </ac:picMkLst>
        </pc:picChg>
        <pc:picChg chg="add mod">
          <ac:chgData name="Louise Fredriksson" userId="5f44addeedec36ac" providerId="LiveId" clId="{4555ECCD-9364-E043-A4EF-85198C02FEC0}" dt="2023-02-09T18:19:43.143" v="5532" actId="1076"/>
          <ac:picMkLst>
            <pc:docMk/>
            <pc:sldMk cId="1459190046" sldId="486"/>
            <ac:picMk id="5" creationId="{C0B38E7A-ED34-AB4C-40A7-25CDB98DFAEF}"/>
          </ac:picMkLst>
        </pc:picChg>
      </pc:sldChg>
      <pc:sldChg chg="modSp add mod">
        <pc:chgData name="Louise Fredriksson" userId="5f44addeedec36ac" providerId="LiveId" clId="{4555ECCD-9364-E043-A4EF-85198C02FEC0}" dt="2023-03-12T18:37:25.644" v="6772" actId="20577"/>
        <pc:sldMkLst>
          <pc:docMk/>
          <pc:sldMk cId="1581469669" sldId="487"/>
        </pc:sldMkLst>
        <pc:spChg chg="mod">
          <ac:chgData name="Louise Fredriksson" userId="5f44addeedec36ac" providerId="LiveId" clId="{4555ECCD-9364-E043-A4EF-85198C02FEC0}" dt="2023-03-12T18:37:25.644" v="6772" actId="20577"/>
          <ac:spMkLst>
            <pc:docMk/>
            <pc:sldMk cId="1581469669" sldId="487"/>
            <ac:spMk id="3" creationId="{3BC10F56-ED40-5CCE-9158-4BC7266BF290}"/>
          </ac:spMkLst>
        </pc:spChg>
      </pc:sldChg>
      <pc:sldChg chg="delSp modSp add mod">
        <pc:chgData name="Louise Fredriksson" userId="5f44addeedec36ac" providerId="LiveId" clId="{4555ECCD-9364-E043-A4EF-85198C02FEC0}" dt="2023-02-09T18:21:49.061" v="5586" actId="20577"/>
        <pc:sldMkLst>
          <pc:docMk/>
          <pc:sldMk cId="318172292" sldId="488"/>
        </pc:sldMkLst>
        <pc:spChg chg="mod">
          <ac:chgData name="Louise Fredriksson" userId="5f44addeedec36ac" providerId="LiveId" clId="{4555ECCD-9364-E043-A4EF-85198C02FEC0}" dt="2023-02-09T18:21:49.061" v="5586" actId="20577"/>
          <ac:spMkLst>
            <pc:docMk/>
            <pc:sldMk cId="318172292" sldId="488"/>
            <ac:spMk id="3" creationId="{3BC10F56-ED40-5CCE-9158-4BC7266BF290}"/>
          </ac:spMkLst>
        </pc:spChg>
        <pc:picChg chg="del">
          <ac:chgData name="Louise Fredriksson" userId="5f44addeedec36ac" providerId="LiveId" clId="{4555ECCD-9364-E043-A4EF-85198C02FEC0}" dt="2023-02-09T18:20:26.396" v="5545" actId="478"/>
          <ac:picMkLst>
            <pc:docMk/>
            <pc:sldMk cId="318172292" sldId="488"/>
            <ac:picMk id="5" creationId="{C0B38E7A-ED34-AB4C-40A7-25CDB98DFAEF}"/>
          </ac:picMkLst>
        </pc:picChg>
      </pc:sldChg>
      <pc:sldChg chg="add">
        <pc:chgData name="Louise Fredriksson" userId="5f44addeedec36ac" providerId="LiveId" clId="{4555ECCD-9364-E043-A4EF-85198C02FEC0}" dt="2023-02-09T18:21:46.580" v="5585" actId="2890"/>
        <pc:sldMkLst>
          <pc:docMk/>
          <pc:sldMk cId="3998584570" sldId="489"/>
        </pc:sldMkLst>
      </pc:sldChg>
      <pc:sldChg chg="modSp add mod">
        <pc:chgData name="Louise Fredriksson" userId="5f44addeedec36ac" providerId="LiveId" clId="{4555ECCD-9364-E043-A4EF-85198C02FEC0}" dt="2023-02-09T18:23:28.562" v="5666" actId="20577"/>
        <pc:sldMkLst>
          <pc:docMk/>
          <pc:sldMk cId="2377729915" sldId="490"/>
        </pc:sldMkLst>
        <pc:spChg chg="mod">
          <ac:chgData name="Louise Fredriksson" userId="5f44addeedec36ac" providerId="LiveId" clId="{4555ECCD-9364-E043-A4EF-85198C02FEC0}" dt="2023-02-09T18:23:28.562" v="5666" actId="20577"/>
          <ac:spMkLst>
            <pc:docMk/>
            <pc:sldMk cId="2377729915" sldId="490"/>
            <ac:spMk id="3" creationId="{3BC10F56-ED40-5CCE-9158-4BC7266BF290}"/>
          </ac:spMkLst>
        </pc:spChg>
      </pc:sldChg>
      <pc:sldChg chg="add">
        <pc:chgData name="Louise Fredriksson" userId="5f44addeedec36ac" providerId="LiveId" clId="{4555ECCD-9364-E043-A4EF-85198C02FEC0}" dt="2023-02-09T18:23:26.456" v="5665" actId="2890"/>
        <pc:sldMkLst>
          <pc:docMk/>
          <pc:sldMk cId="3026247968" sldId="491"/>
        </pc:sldMkLst>
      </pc:sldChg>
      <pc:sldChg chg="modSp add mod">
        <pc:chgData name="Louise Fredriksson" userId="5f44addeedec36ac" providerId="LiveId" clId="{4555ECCD-9364-E043-A4EF-85198C02FEC0}" dt="2023-02-09T18:24:42.674" v="5714" actId="20577"/>
        <pc:sldMkLst>
          <pc:docMk/>
          <pc:sldMk cId="1871561175" sldId="492"/>
        </pc:sldMkLst>
        <pc:spChg chg="mod">
          <ac:chgData name="Louise Fredriksson" userId="5f44addeedec36ac" providerId="LiveId" clId="{4555ECCD-9364-E043-A4EF-85198C02FEC0}" dt="2023-02-09T18:24:42.674" v="5714" actId="20577"/>
          <ac:spMkLst>
            <pc:docMk/>
            <pc:sldMk cId="1871561175" sldId="492"/>
            <ac:spMk id="3" creationId="{3BC10F56-ED40-5CCE-9158-4BC7266BF290}"/>
          </ac:spMkLst>
        </pc:spChg>
      </pc:sldChg>
      <pc:sldChg chg="modSp add mod">
        <pc:chgData name="Louise Fredriksson" userId="5f44addeedec36ac" providerId="LiveId" clId="{4555ECCD-9364-E043-A4EF-85198C02FEC0}" dt="2023-02-09T18:24:49.756" v="5729" actId="20577"/>
        <pc:sldMkLst>
          <pc:docMk/>
          <pc:sldMk cId="4160221914" sldId="493"/>
        </pc:sldMkLst>
        <pc:spChg chg="mod">
          <ac:chgData name="Louise Fredriksson" userId="5f44addeedec36ac" providerId="LiveId" clId="{4555ECCD-9364-E043-A4EF-85198C02FEC0}" dt="2023-02-09T18:24:49.756" v="5729" actId="20577"/>
          <ac:spMkLst>
            <pc:docMk/>
            <pc:sldMk cId="4160221914" sldId="493"/>
            <ac:spMk id="3" creationId="{3BC10F56-ED40-5CCE-9158-4BC7266BF290}"/>
          </ac:spMkLst>
        </pc:spChg>
      </pc:sldChg>
      <pc:sldChg chg="delSp modSp add mod">
        <pc:chgData name="Louise Fredriksson" userId="5f44addeedec36ac" providerId="LiveId" clId="{4555ECCD-9364-E043-A4EF-85198C02FEC0}" dt="2023-02-09T18:28:37.405" v="5792" actId="20577"/>
        <pc:sldMkLst>
          <pc:docMk/>
          <pc:sldMk cId="2011195097" sldId="494"/>
        </pc:sldMkLst>
        <pc:spChg chg="mod">
          <ac:chgData name="Louise Fredriksson" userId="5f44addeedec36ac" providerId="LiveId" clId="{4555ECCD-9364-E043-A4EF-85198C02FEC0}" dt="2023-02-09T18:27:16.338" v="5763" actId="20577"/>
          <ac:spMkLst>
            <pc:docMk/>
            <pc:sldMk cId="2011195097" sldId="494"/>
            <ac:spMk id="2" creationId="{CD32B017-5BAD-CB4F-93B7-1DF8CB8BAB17}"/>
          </ac:spMkLst>
        </pc:spChg>
        <pc:spChg chg="mod">
          <ac:chgData name="Louise Fredriksson" userId="5f44addeedec36ac" providerId="LiveId" clId="{4555ECCD-9364-E043-A4EF-85198C02FEC0}" dt="2023-02-09T18:28:37.405" v="5792" actId="20577"/>
          <ac:spMkLst>
            <pc:docMk/>
            <pc:sldMk cId="2011195097" sldId="494"/>
            <ac:spMk id="3" creationId="{3BC10F56-ED40-5CCE-9158-4BC7266BF290}"/>
          </ac:spMkLst>
        </pc:spChg>
        <pc:picChg chg="del">
          <ac:chgData name="Louise Fredriksson" userId="5f44addeedec36ac" providerId="LiveId" clId="{4555ECCD-9364-E043-A4EF-85198C02FEC0}" dt="2023-02-09T18:26:28.213" v="5731" actId="478"/>
          <ac:picMkLst>
            <pc:docMk/>
            <pc:sldMk cId="2011195097" sldId="494"/>
            <ac:picMk id="4" creationId="{90DD5458-590E-015A-BB20-FE0B01727DE1}"/>
          </ac:picMkLst>
        </pc:picChg>
      </pc:sldChg>
      <pc:sldChg chg="add">
        <pc:chgData name="Louise Fredriksson" userId="5f44addeedec36ac" providerId="LiveId" clId="{4555ECCD-9364-E043-A4EF-85198C02FEC0}" dt="2023-02-09T18:28:34.600" v="5791" actId="2890"/>
        <pc:sldMkLst>
          <pc:docMk/>
          <pc:sldMk cId="2006606141" sldId="495"/>
        </pc:sldMkLst>
      </pc:sldChg>
      <pc:sldChg chg="modSp add mod">
        <pc:chgData name="Louise Fredriksson" userId="5f44addeedec36ac" providerId="LiveId" clId="{4555ECCD-9364-E043-A4EF-85198C02FEC0}" dt="2023-02-09T18:30:03.133" v="5851" actId="20577"/>
        <pc:sldMkLst>
          <pc:docMk/>
          <pc:sldMk cId="2636386989" sldId="496"/>
        </pc:sldMkLst>
        <pc:spChg chg="mod">
          <ac:chgData name="Louise Fredriksson" userId="5f44addeedec36ac" providerId="LiveId" clId="{4555ECCD-9364-E043-A4EF-85198C02FEC0}" dt="2023-02-09T18:30:03.133" v="5851" actId="20577"/>
          <ac:spMkLst>
            <pc:docMk/>
            <pc:sldMk cId="2636386989" sldId="496"/>
            <ac:spMk id="3" creationId="{3BC10F56-ED40-5CCE-9158-4BC7266BF290}"/>
          </ac:spMkLst>
        </pc:spChg>
      </pc:sldChg>
      <pc:sldChg chg="add">
        <pc:chgData name="Louise Fredriksson" userId="5f44addeedec36ac" providerId="LiveId" clId="{4555ECCD-9364-E043-A4EF-85198C02FEC0}" dt="2023-02-09T18:30:00.902" v="5850" actId="2890"/>
        <pc:sldMkLst>
          <pc:docMk/>
          <pc:sldMk cId="3488155940" sldId="497"/>
        </pc:sldMkLst>
      </pc:sldChg>
      <pc:sldChg chg="addSp modSp add mod">
        <pc:chgData name="Louise Fredriksson" userId="5f44addeedec36ac" providerId="LiveId" clId="{4555ECCD-9364-E043-A4EF-85198C02FEC0}" dt="2023-02-09T18:32:07.385" v="5892" actId="1076"/>
        <pc:sldMkLst>
          <pc:docMk/>
          <pc:sldMk cId="3057911185" sldId="498"/>
        </pc:sldMkLst>
        <pc:spChg chg="mod">
          <ac:chgData name="Louise Fredriksson" userId="5f44addeedec36ac" providerId="LiveId" clId="{4555ECCD-9364-E043-A4EF-85198C02FEC0}" dt="2023-02-09T18:30:58.302" v="5873" actId="113"/>
          <ac:spMkLst>
            <pc:docMk/>
            <pc:sldMk cId="3057911185" sldId="498"/>
            <ac:spMk id="3" creationId="{3BC10F56-ED40-5CCE-9158-4BC7266BF290}"/>
          </ac:spMkLst>
        </pc:spChg>
        <pc:picChg chg="add mod">
          <ac:chgData name="Louise Fredriksson" userId="5f44addeedec36ac" providerId="LiveId" clId="{4555ECCD-9364-E043-A4EF-85198C02FEC0}" dt="2023-02-09T18:31:36.288" v="5887" actId="1038"/>
          <ac:picMkLst>
            <pc:docMk/>
            <pc:sldMk cId="3057911185" sldId="498"/>
            <ac:picMk id="4" creationId="{6F505985-CFF8-6D74-2294-524717CCA209}"/>
          </ac:picMkLst>
        </pc:picChg>
        <pc:picChg chg="add mod">
          <ac:chgData name="Louise Fredriksson" userId="5f44addeedec36ac" providerId="LiveId" clId="{4555ECCD-9364-E043-A4EF-85198C02FEC0}" dt="2023-02-09T18:32:07.385" v="5892" actId="1076"/>
          <ac:picMkLst>
            <pc:docMk/>
            <pc:sldMk cId="3057911185" sldId="498"/>
            <ac:picMk id="5" creationId="{3C689BE0-3CC7-1524-8FF5-8115FBC95CDC}"/>
          </ac:picMkLst>
        </pc:picChg>
      </pc:sldChg>
      <pc:sldChg chg="delSp modSp add mod">
        <pc:chgData name="Louise Fredriksson" userId="5f44addeedec36ac" providerId="LiveId" clId="{4555ECCD-9364-E043-A4EF-85198C02FEC0}" dt="2023-02-09T18:33:45.640" v="5905" actId="207"/>
        <pc:sldMkLst>
          <pc:docMk/>
          <pc:sldMk cId="449230276" sldId="499"/>
        </pc:sldMkLst>
        <pc:spChg chg="mod">
          <ac:chgData name="Louise Fredriksson" userId="5f44addeedec36ac" providerId="LiveId" clId="{4555ECCD-9364-E043-A4EF-85198C02FEC0}" dt="2023-02-09T18:33:45.640" v="5905" actId="207"/>
          <ac:spMkLst>
            <pc:docMk/>
            <pc:sldMk cId="449230276" sldId="499"/>
            <ac:spMk id="3" creationId="{3BC10F56-ED40-5CCE-9158-4BC7266BF290}"/>
          </ac:spMkLst>
        </pc:spChg>
        <pc:picChg chg="del">
          <ac:chgData name="Louise Fredriksson" userId="5f44addeedec36ac" providerId="LiveId" clId="{4555ECCD-9364-E043-A4EF-85198C02FEC0}" dt="2023-02-09T18:32:13.764" v="5894" actId="478"/>
          <ac:picMkLst>
            <pc:docMk/>
            <pc:sldMk cId="449230276" sldId="499"/>
            <ac:picMk id="4" creationId="{6F505985-CFF8-6D74-2294-524717CCA209}"/>
          </ac:picMkLst>
        </pc:picChg>
        <pc:picChg chg="del">
          <ac:chgData name="Louise Fredriksson" userId="5f44addeedec36ac" providerId="LiveId" clId="{4555ECCD-9364-E043-A4EF-85198C02FEC0}" dt="2023-02-09T18:32:13.764" v="5894" actId="478"/>
          <ac:picMkLst>
            <pc:docMk/>
            <pc:sldMk cId="449230276" sldId="499"/>
            <ac:picMk id="5" creationId="{3C689BE0-3CC7-1524-8FF5-8115FBC95CDC}"/>
          </ac:picMkLst>
        </pc:picChg>
      </pc:sldChg>
      <pc:sldChg chg="modSp add mod">
        <pc:chgData name="Louise Fredriksson" userId="5f44addeedec36ac" providerId="LiveId" clId="{4555ECCD-9364-E043-A4EF-85198C02FEC0}" dt="2023-02-09T18:36:42.978" v="6028" actId="20577"/>
        <pc:sldMkLst>
          <pc:docMk/>
          <pc:sldMk cId="3020964230" sldId="500"/>
        </pc:sldMkLst>
        <pc:spChg chg="mod">
          <ac:chgData name="Louise Fredriksson" userId="5f44addeedec36ac" providerId="LiveId" clId="{4555ECCD-9364-E043-A4EF-85198C02FEC0}" dt="2023-02-09T18:36:42.978" v="6028" actId="20577"/>
          <ac:spMkLst>
            <pc:docMk/>
            <pc:sldMk cId="3020964230" sldId="500"/>
            <ac:spMk id="3" creationId="{3BC10F56-ED40-5CCE-9158-4BC7266BF290}"/>
          </ac:spMkLst>
        </pc:spChg>
      </pc:sldChg>
      <pc:sldChg chg="modSp add mod">
        <pc:chgData name="Louise Fredriksson" userId="5f44addeedec36ac" providerId="LiveId" clId="{4555ECCD-9364-E043-A4EF-85198C02FEC0}" dt="2023-02-09T18:37:51.168" v="6029" actId="20577"/>
        <pc:sldMkLst>
          <pc:docMk/>
          <pc:sldMk cId="2218606680" sldId="501"/>
        </pc:sldMkLst>
        <pc:spChg chg="mod">
          <ac:chgData name="Louise Fredriksson" userId="5f44addeedec36ac" providerId="LiveId" clId="{4555ECCD-9364-E043-A4EF-85198C02FEC0}" dt="2023-02-09T18:37:51.168" v="6029" actId="20577"/>
          <ac:spMkLst>
            <pc:docMk/>
            <pc:sldMk cId="2218606680" sldId="501"/>
            <ac:spMk id="3" creationId="{3BC10F56-ED40-5CCE-9158-4BC7266BF290}"/>
          </ac:spMkLst>
        </pc:spChg>
      </pc:sldChg>
      <pc:sldChg chg="modSp add mod">
        <pc:chgData name="Louise Fredriksson" userId="5f44addeedec36ac" providerId="LiveId" clId="{4555ECCD-9364-E043-A4EF-85198C02FEC0}" dt="2023-02-09T18:41:10.181" v="6112" actId="20577"/>
        <pc:sldMkLst>
          <pc:docMk/>
          <pc:sldMk cId="3077549557" sldId="502"/>
        </pc:sldMkLst>
        <pc:spChg chg="mod">
          <ac:chgData name="Louise Fredriksson" userId="5f44addeedec36ac" providerId="LiveId" clId="{4555ECCD-9364-E043-A4EF-85198C02FEC0}" dt="2023-02-09T18:39:33.242" v="6041" actId="20577"/>
          <ac:spMkLst>
            <pc:docMk/>
            <pc:sldMk cId="3077549557" sldId="502"/>
            <ac:spMk id="2" creationId="{CD32B017-5BAD-CB4F-93B7-1DF8CB8BAB17}"/>
          </ac:spMkLst>
        </pc:spChg>
        <pc:spChg chg="mod">
          <ac:chgData name="Louise Fredriksson" userId="5f44addeedec36ac" providerId="LiveId" clId="{4555ECCD-9364-E043-A4EF-85198C02FEC0}" dt="2023-02-09T18:41:10.181" v="6112" actId="20577"/>
          <ac:spMkLst>
            <pc:docMk/>
            <pc:sldMk cId="3077549557" sldId="502"/>
            <ac:spMk id="3" creationId="{3BC10F56-ED40-5CCE-9158-4BC7266BF290}"/>
          </ac:spMkLst>
        </pc:spChg>
      </pc:sldChg>
      <pc:sldChg chg="modSp add mod">
        <pc:chgData name="Louise Fredriksson" userId="5f44addeedec36ac" providerId="LiveId" clId="{4555ECCD-9364-E043-A4EF-85198C02FEC0}" dt="2023-02-09T18:41:14.178" v="6114" actId="20577"/>
        <pc:sldMkLst>
          <pc:docMk/>
          <pc:sldMk cId="3369874961" sldId="503"/>
        </pc:sldMkLst>
        <pc:spChg chg="mod">
          <ac:chgData name="Louise Fredriksson" userId="5f44addeedec36ac" providerId="LiveId" clId="{4555ECCD-9364-E043-A4EF-85198C02FEC0}" dt="2023-02-09T18:41:14.178" v="6114" actId="20577"/>
          <ac:spMkLst>
            <pc:docMk/>
            <pc:sldMk cId="3369874961" sldId="503"/>
            <ac:spMk id="3" creationId="{3BC10F56-ED40-5CCE-9158-4BC7266BF290}"/>
          </ac:spMkLst>
        </pc:spChg>
      </pc:sldChg>
      <pc:sldChg chg="modSp add mod">
        <pc:chgData name="Louise Fredriksson" userId="5f44addeedec36ac" providerId="LiveId" clId="{4555ECCD-9364-E043-A4EF-85198C02FEC0}" dt="2023-02-09T18:42:07.517" v="6154" actId="20577"/>
        <pc:sldMkLst>
          <pc:docMk/>
          <pc:sldMk cId="2106959475" sldId="504"/>
        </pc:sldMkLst>
        <pc:spChg chg="mod">
          <ac:chgData name="Louise Fredriksson" userId="5f44addeedec36ac" providerId="LiveId" clId="{4555ECCD-9364-E043-A4EF-85198C02FEC0}" dt="2023-02-09T18:42:07.517" v="6154" actId="20577"/>
          <ac:spMkLst>
            <pc:docMk/>
            <pc:sldMk cId="2106959475" sldId="504"/>
            <ac:spMk id="3" creationId="{3BC10F56-ED40-5CCE-9158-4BC7266BF290}"/>
          </ac:spMkLst>
        </pc:spChg>
      </pc:sldChg>
      <pc:sldChg chg="add">
        <pc:chgData name="Louise Fredriksson" userId="5f44addeedec36ac" providerId="LiveId" clId="{4555ECCD-9364-E043-A4EF-85198C02FEC0}" dt="2023-02-09T18:42:05.436" v="6153" actId="2890"/>
        <pc:sldMkLst>
          <pc:docMk/>
          <pc:sldMk cId="2956676863" sldId="505"/>
        </pc:sldMkLst>
      </pc:sldChg>
      <pc:sldChg chg="modSp add mod">
        <pc:chgData name="Louise Fredriksson" userId="5f44addeedec36ac" providerId="LiveId" clId="{4555ECCD-9364-E043-A4EF-85198C02FEC0}" dt="2023-02-09T18:44:02.928" v="6207" actId="20577"/>
        <pc:sldMkLst>
          <pc:docMk/>
          <pc:sldMk cId="2754079014" sldId="506"/>
        </pc:sldMkLst>
        <pc:spChg chg="mod">
          <ac:chgData name="Louise Fredriksson" userId="5f44addeedec36ac" providerId="LiveId" clId="{4555ECCD-9364-E043-A4EF-85198C02FEC0}" dt="2023-02-09T18:44:02.928" v="6207" actId="20577"/>
          <ac:spMkLst>
            <pc:docMk/>
            <pc:sldMk cId="2754079014" sldId="506"/>
            <ac:spMk id="3" creationId="{3BC10F56-ED40-5CCE-9158-4BC7266BF290}"/>
          </ac:spMkLst>
        </pc:spChg>
      </pc:sldChg>
      <pc:sldChg chg="add">
        <pc:chgData name="Louise Fredriksson" userId="5f44addeedec36ac" providerId="LiveId" clId="{4555ECCD-9364-E043-A4EF-85198C02FEC0}" dt="2023-02-09T18:44:00.825" v="6206" actId="2890"/>
        <pc:sldMkLst>
          <pc:docMk/>
          <pc:sldMk cId="4185748642" sldId="507"/>
        </pc:sldMkLst>
      </pc:sldChg>
      <pc:sldChg chg="modSp add mod">
        <pc:chgData name="Louise Fredriksson" userId="5f44addeedec36ac" providerId="LiveId" clId="{4555ECCD-9364-E043-A4EF-85198C02FEC0}" dt="2023-02-09T18:45:21.483" v="6242" actId="20577"/>
        <pc:sldMkLst>
          <pc:docMk/>
          <pc:sldMk cId="718731165" sldId="508"/>
        </pc:sldMkLst>
        <pc:spChg chg="mod">
          <ac:chgData name="Louise Fredriksson" userId="5f44addeedec36ac" providerId="LiveId" clId="{4555ECCD-9364-E043-A4EF-85198C02FEC0}" dt="2023-02-09T18:45:21.483" v="6242" actId="20577"/>
          <ac:spMkLst>
            <pc:docMk/>
            <pc:sldMk cId="718731165" sldId="508"/>
            <ac:spMk id="3" creationId="{3BC10F56-ED40-5CCE-9158-4BC7266BF290}"/>
          </ac:spMkLst>
        </pc:spChg>
      </pc:sldChg>
      <pc:sldChg chg="add">
        <pc:chgData name="Louise Fredriksson" userId="5f44addeedec36ac" providerId="LiveId" clId="{4555ECCD-9364-E043-A4EF-85198C02FEC0}" dt="2023-02-09T18:45:19.381" v="6241" actId="2890"/>
        <pc:sldMkLst>
          <pc:docMk/>
          <pc:sldMk cId="1669859262" sldId="509"/>
        </pc:sldMkLst>
      </pc:sldChg>
      <pc:sldChg chg="modSp add mod">
        <pc:chgData name="Louise Fredriksson" userId="5f44addeedec36ac" providerId="LiveId" clId="{4555ECCD-9364-E043-A4EF-85198C02FEC0}" dt="2023-02-09T18:46:35.815" v="6294" actId="20577"/>
        <pc:sldMkLst>
          <pc:docMk/>
          <pc:sldMk cId="1035476614" sldId="510"/>
        </pc:sldMkLst>
        <pc:spChg chg="mod">
          <ac:chgData name="Louise Fredriksson" userId="5f44addeedec36ac" providerId="LiveId" clId="{4555ECCD-9364-E043-A4EF-85198C02FEC0}" dt="2023-02-09T18:46:35.815" v="6294" actId="20577"/>
          <ac:spMkLst>
            <pc:docMk/>
            <pc:sldMk cId="1035476614" sldId="510"/>
            <ac:spMk id="3" creationId="{3BC10F56-ED40-5CCE-9158-4BC7266BF290}"/>
          </ac:spMkLst>
        </pc:spChg>
      </pc:sldChg>
      <pc:sldChg chg="add">
        <pc:chgData name="Louise Fredriksson" userId="5f44addeedec36ac" providerId="LiveId" clId="{4555ECCD-9364-E043-A4EF-85198C02FEC0}" dt="2023-02-09T18:46:33.661" v="6293" actId="2890"/>
        <pc:sldMkLst>
          <pc:docMk/>
          <pc:sldMk cId="3934376125" sldId="511"/>
        </pc:sldMkLst>
      </pc:sldChg>
      <pc:sldChg chg="modSp add mod">
        <pc:chgData name="Louise Fredriksson" userId="5f44addeedec36ac" providerId="LiveId" clId="{4555ECCD-9364-E043-A4EF-85198C02FEC0}" dt="2023-02-09T18:47:51.394" v="6362" actId="20577"/>
        <pc:sldMkLst>
          <pc:docMk/>
          <pc:sldMk cId="2744784741" sldId="512"/>
        </pc:sldMkLst>
        <pc:spChg chg="mod">
          <ac:chgData name="Louise Fredriksson" userId="5f44addeedec36ac" providerId="LiveId" clId="{4555ECCD-9364-E043-A4EF-85198C02FEC0}" dt="2023-02-09T18:47:51.394" v="6362" actId="20577"/>
          <ac:spMkLst>
            <pc:docMk/>
            <pc:sldMk cId="2744784741" sldId="512"/>
            <ac:spMk id="3" creationId="{3BC10F56-ED40-5CCE-9158-4BC7266BF29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984A0A-0D29-B747-582E-E193A8F3834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D46DB4A-1B8C-BD31-D5F5-95192A0C27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19D409D-DF27-C909-A0ED-7C0A809E32AC}"/>
              </a:ext>
            </a:extLst>
          </p:cNvPr>
          <p:cNvSpPr>
            <a:spLocks noGrp="1"/>
          </p:cNvSpPr>
          <p:nvPr>
            <p:ph type="dt" sz="half" idx="10"/>
          </p:nvPr>
        </p:nvSpPr>
        <p:spPr/>
        <p:txBody>
          <a:bodyPr/>
          <a:lstStyle/>
          <a:p>
            <a:fld id="{5FDD639F-0CDB-0D44-9A59-132ABEE1EF58}" type="datetimeFigureOut">
              <a:rPr lang="sv-SE" smtClean="0"/>
              <a:t>2023-05-08</a:t>
            </a:fld>
            <a:endParaRPr lang="sv-SE"/>
          </a:p>
        </p:txBody>
      </p:sp>
      <p:sp>
        <p:nvSpPr>
          <p:cNvPr id="5" name="Platshållare för sidfot 4">
            <a:extLst>
              <a:ext uri="{FF2B5EF4-FFF2-40B4-BE49-F238E27FC236}">
                <a16:creationId xmlns:a16="http://schemas.microsoft.com/office/drawing/2014/main" id="{13C6BACC-6A94-DCC4-3C07-8F0C15078C0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B9CD650-B46D-DFE2-2AC2-A6768941E2FB}"/>
              </a:ext>
            </a:extLst>
          </p:cNvPr>
          <p:cNvSpPr>
            <a:spLocks noGrp="1"/>
          </p:cNvSpPr>
          <p:nvPr>
            <p:ph type="sldNum" sz="quarter" idx="12"/>
          </p:nvPr>
        </p:nvSpPr>
        <p:spPr/>
        <p:txBody>
          <a:bodyPr/>
          <a:lstStyle/>
          <a:p>
            <a:fld id="{C354EBC9-EEE4-1743-B936-89E64BBF3160}" type="slidenum">
              <a:rPr lang="sv-SE" smtClean="0"/>
              <a:t>‹#›</a:t>
            </a:fld>
            <a:endParaRPr lang="sv-SE"/>
          </a:p>
        </p:txBody>
      </p:sp>
    </p:spTree>
    <p:extLst>
      <p:ext uri="{BB962C8B-B14F-4D97-AF65-F5344CB8AC3E}">
        <p14:creationId xmlns:p14="http://schemas.microsoft.com/office/powerpoint/2010/main" val="823338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AD7FA0-574B-F524-AF59-E181C2810611}"/>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82E544B-31A2-381C-75B4-1173B2DCD706}"/>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3E1A962-70E7-6BD3-7312-745932BF1C45}"/>
              </a:ext>
            </a:extLst>
          </p:cNvPr>
          <p:cNvSpPr>
            <a:spLocks noGrp="1"/>
          </p:cNvSpPr>
          <p:nvPr>
            <p:ph type="dt" sz="half" idx="10"/>
          </p:nvPr>
        </p:nvSpPr>
        <p:spPr/>
        <p:txBody>
          <a:bodyPr/>
          <a:lstStyle/>
          <a:p>
            <a:fld id="{5FDD639F-0CDB-0D44-9A59-132ABEE1EF58}" type="datetimeFigureOut">
              <a:rPr lang="sv-SE" smtClean="0"/>
              <a:t>2023-05-08</a:t>
            </a:fld>
            <a:endParaRPr lang="sv-SE"/>
          </a:p>
        </p:txBody>
      </p:sp>
      <p:sp>
        <p:nvSpPr>
          <p:cNvPr id="5" name="Platshållare för sidfot 4">
            <a:extLst>
              <a:ext uri="{FF2B5EF4-FFF2-40B4-BE49-F238E27FC236}">
                <a16:creationId xmlns:a16="http://schemas.microsoft.com/office/drawing/2014/main" id="{BC2B0A43-DC2C-F3EA-7B3E-62E1E1004F5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0893B12-9218-5A58-3A26-16EAF4C6CF69}"/>
              </a:ext>
            </a:extLst>
          </p:cNvPr>
          <p:cNvSpPr>
            <a:spLocks noGrp="1"/>
          </p:cNvSpPr>
          <p:nvPr>
            <p:ph type="sldNum" sz="quarter" idx="12"/>
          </p:nvPr>
        </p:nvSpPr>
        <p:spPr/>
        <p:txBody>
          <a:bodyPr/>
          <a:lstStyle/>
          <a:p>
            <a:fld id="{C354EBC9-EEE4-1743-B936-89E64BBF3160}" type="slidenum">
              <a:rPr lang="sv-SE" smtClean="0"/>
              <a:t>‹#›</a:t>
            </a:fld>
            <a:endParaRPr lang="sv-SE"/>
          </a:p>
        </p:txBody>
      </p:sp>
    </p:spTree>
    <p:extLst>
      <p:ext uri="{BB962C8B-B14F-4D97-AF65-F5344CB8AC3E}">
        <p14:creationId xmlns:p14="http://schemas.microsoft.com/office/powerpoint/2010/main" val="2405029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E27E640-533B-86AE-BC43-3F959DB326FA}"/>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021944E-EF60-C052-B51E-498F13DB84E9}"/>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BA33FF9-5E9B-69C8-CEF9-85F77E7FC241}"/>
              </a:ext>
            </a:extLst>
          </p:cNvPr>
          <p:cNvSpPr>
            <a:spLocks noGrp="1"/>
          </p:cNvSpPr>
          <p:nvPr>
            <p:ph type="dt" sz="half" idx="10"/>
          </p:nvPr>
        </p:nvSpPr>
        <p:spPr/>
        <p:txBody>
          <a:bodyPr/>
          <a:lstStyle/>
          <a:p>
            <a:fld id="{5FDD639F-0CDB-0D44-9A59-132ABEE1EF58}" type="datetimeFigureOut">
              <a:rPr lang="sv-SE" smtClean="0"/>
              <a:t>2023-05-08</a:t>
            </a:fld>
            <a:endParaRPr lang="sv-SE"/>
          </a:p>
        </p:txBody>
      </p:sp>
      <p:sp>
        <p:nvSpPr>
          <p:cNvPr id="5" name="Platshållare för sidfot 4">
            <a:extLst>
              <a:ext uri="{FF2B5EF4-FFF2-40B4-BE49-F238E27FC236}">
                <a16:creationId xmlns:a16="http://schemas.microsoft.com/office/drawing/2014/main" id="{1FF0C44A-CFA4-C58A-F36D-B40673C2638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5D228DA-DAF0-9C04-4B96-41C178D03EA9}"/>
              </a:ext>
            </a:extLst>
          </p:cNvPr>
          <p:cNvSpPr>
            <a:spLocks noGrp="1"/>
          </p:cNvSpPr>
          <p:nvPr>
            <p:ph type="sldNum" sz="quarter" idx="12"/>
          </p:nvPr>
        </p:nvSpPr>
        <p:spPr/>
        <p:txBody>
          <a:bodyPr/>
          <a:lstStyle/>
          <a:p>
            <a:fld id="{C354EBC9-EEE4-1743-B936-89E64BBF3160}" type="slidenum">
              <a:rPr lang="sv-SE" smtClean="0"/>
              <a:t>‹#›</a:t>
            </a:fld>
            <a:endParaRPr lang="sv-SE"/>
          </a:p>
        </p:txBody>
      </p:sp>
    </p:spTree>
    <p:extLst>
      <p:ext uri="{BB962C8B-B14F-4D97-AF65-F5344CB8AC3E}">
        <p14:creationId xmlns:p14="http://schemas.microsoft.com/office/powerpoint/2010/main" val="2248435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3E951A-333B-C99E-665E-F1D445724B4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14D3C12-126D-C4E3-3C93-8ED3B87BC6B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C3738FF-5783-C83E-2A67-DD26680948F4}"/>
              </a:ext>
            </a:extLst>
          </p:cNvPr>
          <p:cNvSpPr>
            <a:spLocks noGrp="1"/>
          </p:cNvSpPr>
          <p:nvPr>
            <p:ph type="dt" sz="half" idx="10"/>
          </p:nvPr>
        </p:nvSpPr>
        <p:spPr/>
        <p:txBody>
          <a:bodyPr/>
          <a:lstStyle/>
          <a:p>
            <a:fld id="{5FDD639F-0CDB-0D44-9A59-132ABEE1EF58}" type="datetimeFigureOut">
              <a:rPr lang="sv-SE" smtClean="0"/>
              <a:t>2023-05-08</a:t>
            </a:fld>
            <a:endParaRPr lang="sv-SE"/>
          </a:p>
        </p:txBody>
      </p:sp>
      <p:sp>
        <p:nvSpPr>
          <p:cNvPr id="5" name="Platshållare för sidfot 4">
            <a:extLst>
              <a:ext uri="{FF2B5EF4-FFF2-40B4-BE49-F238E27FC236}">
                <a16:creationId xmlns:a16="http://schemas.microsoft.com/office/drawing/2014/main" id="{0A299F08-7F7E-BB1A-1D30-92B3A65F852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17A696A-FF67-D3FC-A2DA-1ECF0DB3F2AC}"/>
              </a:ext>
            </a:extLst>
          </p:cNvPr>
          <p:cNvSpPr>
            <a:spLocks noGrp="1"/>
          </p:cNvSpPr>
          <p:nvPr>
            <p:ph type="sldNum" sz="quarter" idx="12"/>
          </p:nvPr>
        </p:nvSpPr>
        <p:spPr/>
        <p:txBody>
          <a:bodyPr/>
          <a:lstStyle/>
          <a:p>
            <a:fld id="{C354EBC9-EEE4-1743-B936-89E64BBF3160}" type="slidenum">
              <a:rPr lang="sv-SE" smtClean="0"/>
              <a:t>‹#›</a:t>
            </a:fld>
            <a:endParaRPr lang="sv-SE"/>
          </a:p>
        </p:txBody>
      </p:sp>
    </p:spTree>
    <p:extLst>
      <p:ext uri="{BB962C8B-B14F-4D97-AF65-F5344CB8AC3E}">
        <p14:creationId xmlns:p14="http://schemas.microsoft.com/office/powerpoint/2010/main" val="620728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44AA54-F011-290E-93A1-D0BFB54F395A}"/>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9589B1F-0AFC-FD8F-9CAA-0167356852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4142A3C-33C4-834A-647A-CC4C76E2C86C}"/>
              </a:ext>
            </a:extLst>
          </p:cNvPr>
          <p:cNvSpPr>
            <a:spLocks noGrp="1"/>
          </p:cNvSpPr>
          <p:nvPr>
            <p:ph type="dt" sz="half" idx="10"/>
          </p:nvPr>
        </p:nvSpPr>
        <p:spPr/>
        <p:txBody>
          <a:bodyPr/>
          <a:lstStyle/>
          <a:p>
            <a:fld id="{5FDD639F-0CDB-0D44-9A59-132ABEE1EF58}" type="datetimeFigureOut">
              <a:rPr lang="sv-SE" smtClean="0"/>
              <a:t>2023-05-08</a:t>
            </a:fld>
            <a:endParaRPr lang="sv-SE"/>
          </a:p>
        </p:txBody>
      </p:sp>
      <p:sp>
        <p:nvSpPr>
          <p:cNvPr id="5" name="Platshållare för sidfot 4">
            <a:extLst>
              <a:ext uri="{FF2B5EF4-FFF2-40B4-BE49-F238E27FC236}">
                <a16:creationId xmlns:a16="http://schemas.microsoft.com/office/drawing/2014/main" id="{7981F113-0299-B9CA-06EF-80158B80CAE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D5EDB88-4BE7-5430-6E1C-F0DB0A87D31D}"/>
              </a:ext>
            </a:extLst>
          </p:cNvPr>
          <p:cNvSpPr>
            <a:spLocks noGrp="1"/>
          </p:cNvSpPr>
          <p:nvPr>
            <p:ph type="sldNum" sz="quarter" idx="12"/>
          </p:nvPr>
        </p:nvSpPr>
        <p:spPr/>
        <p:txBody>
          <a:bodyPr/>
          <a:lstStyle/>
          <a:p>
            <a:fld id="{C354EBC9-EEE4-1743-B936-89E64BBF3160}" type="slidenum">
              <a:rPr lang="sv-SE" smtClean="0"/>
              <a:t>‹#›</a:t>
            </a:fld>
            <a:endParaRPr lang="sv-SE"/>
          </a:p>
        </p:txBody>
      </p:sp>
    </p:spTree>
    <p:extLst>
      <p:ext uri="{BB962C8B-B14F-4D97-AF65-F5344CB8AC3E}">
        <p14:creationId xmlns:p14="http://schemas.microsoft.com/office/powerpoint/2010/main" val="2689307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F8B4AB-E13D-17A6-41FA-209365E7CF5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3015813-994E-B755-FFBA-3A30D5774D91}"/>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A786EB5-EEFF-9F19-C933-6A54F8F2192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680CD33-50DB-5F53-9F93-CBD68F78B2F7}"/>
              </a:ext>
            </a:extLst>
          </p:cNvPr>
          <p:cNvSpPr>
            <a:spLocks noGrp="1"/>
          </p:cNvSpPr>
          <p:nvPr>
            <p:ph type="dt" sz="half" idx="10"/>
          </p:nvPr>
        </p:nvSpPr>
        <p:spPr/>
        <p:txBody>
          <a:bodyPr/>
          <a:lstStyle/>
          <a:p>
            <a:fld id="{5FDD639F-0CDB-0D44-9A59-132ABEE1EF58}" type="datetimeFigureOut">
              <a:rPr lang="sv-SE" smtClean="0"/>
              <a:t>2023-05-08</a:t>
            </a:fld>
            <a:endParaRPr lang="sv-SE"/>
          </a:p>
        </p:txBody>
      </p:sp>
      <p:sp>
        <p:nvSpPr>
          <p:cNvPr id="6" name="Platshållare för sidfot 5">
            <a:extLst>
              <a:ext uri="{FF2B5EF4-FFF2-40B4-BE49-F238E27FC236}">
                <a16:creationId xmlns:a16="http://schemas.microsoft.com/office/drawing/2014/main" id="{7264E769-6818-C063-9D9A-93454BC9C3E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93A49DB-F83A-A1DB-EAC1-7EF3D42FA961}"/>
              </a:ext>
            </a:extLst>
          </p:cNvPr>
          <p:cNvSpPr>
            <a:spLocks noGrp="1"/>
          </p:cNvSpPr>
          <p:nvPr>
            <p:ph type="sldNum" sz="quarter" idx="12"/>
          </p:nvPr>
        </p:nvSpPr>
        <p:spPr/>
        <p:txBody>
          <a:bodyPr/>
          <a:lstStyle/>
          <a:p>
            <a:fld id="{C354EBC9-EEE4-1743-B936-89E64BBF3160}" type="slidenum">
              <a:rPr lang="sv-SE" smtClean="0"/>
              <a:t>‹#›</a:t>
            </a:fld>
            <a:endParaRPr lang="sv-SE"/>
          </a:p>
        </p:txBody>
      </p:sp>
    </p:spTree>
    <p:extLst>
      <p:ext uri="{BB962C8B-B14F-4D97-AF65-F5344CB8AC3E}">
        <p14:creationId xmlns:p14="http://schemas.microsoft.com/office/powerpoint/2010/main" val="620771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0A202C-F092-9145-5DD9-011D912B025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383332C-CDA1-4372-38A6-5C36799E22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C62676F-BB8A-97DF-1DF0-E296DC25A49D}"/>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0B65804-D270-7A80-C831-C8ADFE542F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95CA47CA-7AB1-23E7-6CBF-5C91511D1A1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46D90BB1-FAF6-15B1-B40D-E1E1D1B79AC3}"/>
              </a:ext>
            </a:extLst>
          </p:cNvPr>
          <p:cNvSpPr>
            <a:spLocks noGrp="1"/>
          </p:cNvSpPr>
          <p:nvPr>
            <p:ph type="dt" sz="half" idx="10"/>
          </p:nvPr>
        </p:nvSpPr>
        <p:spPr/>
        <p:txBody>
          <a:bodyPr/>
          <a:lstStyle/>
          <a:p>
            <a:fld id="{5FDD639F-0CDB-0D44-9A59-132ABEE1EF58}" type="datetimeFigureOut">
              <a:rPr lang="sv-SE" smtClean="0"/>
              <a:t>2023-05-08</a:t>
            </a:fld>
            <a:endParaRPr lang="sv-SE"/>
          </a:p>
        </p:txBody>
      </p:sp>
      <p:sp>
        <p:nvSpPr>
          <p:cNvPr id="8" name="Platshållare för sidfot 7">
            <a:extLst>
              <a:ext uri="{FF2B5EF4-FFF2-40B4-BE49-F238E27FC236}">
                <a16:creationId xmlns:a16="http://schemas.microsoft.com/office/drawing/2014/main" id="{13D8ADA1-40D3-CB9B-3FD5-AFE7E404FBBD}"/>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F893D46-F2F5-EA9D-16C7-92490279A796}"/>
              </a:ext>
            </a:extLst>
          </p:cNvPr>
          <p:cNvSpPr>
            <a:spLocks noGrp="1"/>
          </p:cNvSpPr>
          <p:nvPr>
            <p:ph type="sldNum" sz="quarter" idx="12"/>
          </p:nvPr>
        </p:nvSpPr>
        <p:spPr/>
        <p:txBody>
          <a:bodyPr/>
          <a:lstStyle/>
          <a:p>
            <a:fld id="{C354EBC9-EEE4-1743-B936-89E64BBF3160}" type="slidenum">
              <a:rPr lang="sv-SE" smtClean="0"/>
              <a:t>‹#›</a:t>
            </a:fld>
            <a:endParaRPr lang="sv-SE"/>
          </a:p>
        </p:txBody>
      </p:sp>
    </p:spTree>
    <p:extLst>
      <p:ext uri="{BB962C8B-B14F-4D97-AF65-F5344CB8AC3E}">
        <p14:creationId xmlns:p14="http://schemas.microsoft.com/office/powerpoint/2010/main" val="2099101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8CB1B6-A600-E572-C2F6-BD3C75053038}"/>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B6F748F-24AE-B6EC-2FB2-932AE7027DB6}"/>
              </a:ext>
            </a:extLst>
          </p:cNvPr>
          <p:cNvSpPr>
            <a:spLocks noGrp="1"/>
          </p:cNvSpPr>
          <p:nvPr>
            <p:ph type="dt" sz="half" idx="10"/>
          </p:nvPr>
        </p:nvSpPr>
        <p:spPr/>
        <p:txBody>
          <a:bodyPr/>
          <a:lstStyle/>
          <a:p>
            <a:fld id="{5FDD639F-0CDB-0D44-9A59-132ABEE1EF58}" type="datetimeFigureOut">
              <a:rPr lang="sv-SE" smtClean="0"/>
              <a:t>2023-05-08</a:t>
            </a:fld>
            <a:endParaRPr lang="sv-SE"/>
          </a:p>
        </p:txBody>
      </p:sp>
      <p:sp>
        <p:nvSpPr>
          <p:cNvPr id="4" name="Platshållare för sidfot 3">
            <a:extLst>
              <a:ext uri="{FF2B5EF4-FFF2-40B4-BE49-F238E27FC236}">
                <a16:creationId xmlns:a16="http://schemas.microsoft.com/office/drawing/2014/main" id="{166FF510-2EF6-88FF-6224-AB737E8CE2E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2C65CA2-CE7D-5D5F-71F4-CC37CEC308DB}"/>
              </a:ext>
            </a:extLst>
          </p:cNvPr>
          <p:cNvSpPr>
            <a:spLocks noGrp="1"/>
          </p:cNvSpPr>
          <p:nvPr>
            <p:ph type="sldNum" sz="quarter" idx="12"/>
          </p:nvPr>
        </p:nvSpPr>
        <p:spPr/>
        <p:txBody>
          <a:bodyPr/>
          <a:lstStyle/>
          <a:p>
            <a:fld id="{C354EBC9-EEE4-1743-B936-89E64BBF3160}" type="slidenum">
              <a:rPr lang="sv-SE" smtClean="0"/>
              <a:t>‹#›</a:t>
            </a:fld>
            <a:endParaRPr lang="sv-SE"/>
          </a:p>
        </p:txBody>
      </p:sp>
    </p:spTree>
    <p:extLst>
      <p:ext uri="{BB962C8B-B14F-4D97-AF65-F5344CB8AC3E}">
        <p14:creationId xmlns:p14="http://schemas.microsoft.com/office/powerpoint/2010/main" val="186012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0DF033C-CB5B-A84C-9707-423A0DCB3247}"/>
              </a:ext>
            </a:extLst>
          </p:cNvPr>
          <p:cNvSpPr>
            <a:spLocks noGrp="1"/>
          </p:cNvSpPr>
          <p:nvPr>
            <p:ph type="dt" sz="half" idx="10"/>
          </p:nvPr>
        </p:nvSpPr>
        <p:spPr/>
        <p:txBody>
          <a:bodyPr/>
          <a:lstStyle/>
          <a:p>
            <a:fld id="{5FDD639F-0CDB-0D44-9A59-132ABEE1EF58}" type="datetimeFigureOut">
              <a:rPr lang="sv-SE" smtClean="0"/>
              <a:t>2023-05-08</a:t>
            </a:fld>
            <a:endParaRPr lang="sv-SE"/>
          </a:p>
        </p:txBody>
      </p:sp>
      <p:sp>
        <p:nvSpPr>
          <p:cNvPr id="3" name="Platshållare för sidfot 2">
            <a:extLst>
              <a:ext uri="{FF2B5EF4-FFF2-40B4-BE49-F238E27FC236}">
                <a16:creationId xmlns:a16="http://schemas.microsoft.com/office/drawing/2014/main" id="{C7FC2CD7-464C-C680-BCEF-FE7DA82B46A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E7F0CFCD-1605-B201-2B82-7344ABD74F00}"/>
              </a:ext>
            </a:extLst>
          </p:cNvPr>
          <p:cNvSpPr>
            <a:spLocks noGrp="1"/>
          </p:cNvSpPr>
          <p:nvPr>
            <p:ph type="sldNum" sz="quarter" idx="12"/>
          </p:nvPr>
        </p:nvSpPr>
        <p:spPr/>
        <p:txBody>
          <a:bodyPr/>
          <a:lstStyle/>
          <a:p>
            <a:fld id="{C354EBC9-EEE4-1743-B936-89E64BBF3160}" type="slidenum">
              <a:rPr lang="sv-SE" smtClean="0"/>
              <a:t>‹#›</a:t>
            </a:fld>
            <a:endParaRPr lang="sv-SE"/>
          </a:p>
        </p:txBody>
      </p:sp>
    </p:spTree>
    <p:extLst>
      <p:ext uri="{BB962C8B-B14F-4D97-AF65-F5344CB8AC3E}">
        <p14:creationId xmlns:p14="http://schemas.microsoft.com/office/powerpoint/2010/main" val="3462675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F3AA80-4566-AA7F-531A-A5985689CC5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96D7219-C973-4846-6547-3C5C2542B3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75A03E2-E01B-BC55-8AF2-BE60EC3D56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9968BA7-3575-693C-E073-9A528641882C}"/>
              </a:ext>
            </a:extLst>
          </p:cNvPr>
          <p:cNvSpPr>
            <a:spLocks noGrp="1"/>
          </p:cNvSpPr>
          <p:nvPr>
            <p:ph type="dt" sz="half" idx="10"/>
          </p:nvPr>
        </p:nvSpPr>
        <p:spPr/>
        <p:txBody>
          <a:bodyPr/>
          <a:lstStyle/>
          <a:p>
            <a:fld id="{5FDD639F-0CDB-0D44-9A59-132ABEE1EF58}" type="datetimeFigureOut">
              <a:rPr lang="sv-SE" smtClean="0"/>
              <a:t>2023-05-08</a:t>
            </a:fld>
            <a:endParaRPr lang="sv-SE"/>
          </a:p>
        </p:txBody>
      </p:sp>
      <p:sp>
        <p:nvSpPr>
          <p:cNvPr id="6" name="Platshållare för sidfot 5">
            <a:extLst>
              <a:ext uri="{FF2B5EF4-FFF2-40B4-BE49-F238E27FC236}">
                <a16:creationId xmlns:a16="http://schemas.microsoft.com/office/drawing/2014/main" id="{514D6B59-5FDE-FE59-9D9F-619933507E1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C1C577B-6FCD-3E66-C4F1-F31469092B96}"/>
              </a:ext>
            </a:extLst>
          </p:cNvPr>
          <p:cNvSpPr>
            <a:spLocks noGrp="1"/>
          </p:cNvSpPr>
          <p:nvPr>
            <p:ph type="sldNum" sz="quarter" idx="12"/>
          </p:nvPr>
        </p:nvSpPr>
        <p:spPr/>
        <p:txBody>
          <a:bodyPr/>
          <a:lstStyle/>
          <a:p>
            <a:fld id="{C354EBC9-EEE4-1743-B936-89E64BBF3160}" type="slidenum">
              <a:rPr lang="sv-SE" smtClean="0"/>
              <a:t>‹#›</a:t>
            </a:fld>
            <a:endParaRPr lang="sv-SE"/>
          </a:p>
        </p:txBody>
      </p:sp>
    </p:spTree>
    <p:extLst>
      <p:ext uri="{BB962C8B-B14F-4D97-AF65-F5344CB8AC3E}">
        <p14:creationId xmlns:p14="http://schemas.microsoft.com/office/powerpoint/2010/main" val="421605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8C4495-A933-6EC9-63DC-70948638B2D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3E0B86A7-1B95-CC67-8AC7-25784079F9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5FAC344-3E48-2467-65C6-2DF0752CE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0A61119-0692-87DD-E8E5-77D9705C17CD}"/>
              </a:ext>
            </a:extLst>
          </p:cNvPr>
          <p:cNvSpPr>
            <a:spLocks noGrp="1"/>
          </p:cNvSpPr>
          <p:nvPr>
            <p:ph type="dt" sz="half" idx="10"/>
          </p:nvPr>
        </p:nvSpPr>
        <p:spPr/>
        <p:txBody>
          <a:bodyPr/>
          <a:lstStyle/>
          <a:p>
            <a:fld id="{5FDD639F-0CDB-0D44-9A59-132ABEE1EF58}" type="datetimeFigureOut">
              <a:rPr lang="sv-SE" smtClean="0"/>
              <a:t>2023-05-08</a:t>
            </a:fld>
            <a:endParaRPr lang="sv-SE"/>
          </a:p>
        </p:txBody>
      </p:sp>
      <p:sp>
        <p:nvSpPr>
          <p:cNvPr id="6" name="Platshållare för sidfot 5">
            <a:extLst>
              <a:ext uri="{FF2B5EF4-FFF2-40B4-BE49-F238E27FC236}">
                <a16:creationId xmlns:a16="http://schemas.microsoft.com/office/drawing/2014/main" id="{CFB03553-2D57-F14A-9987-E5E9F11B11C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B9A857D-2E9B-8D47-2B55-A111EABA84BF}"/>
              </a:ext>
            </a:extLst>
          </p:cNvPr>
          <p:cNvSpPr>
            <a:spLocks noGrp="1"/>
          </p:cNvSpPr>
          <p:nvPr>
            <p:ph type="sldNum" sz="quarter" idx="12"/>
          </p:nvPr>
        </p:nvSpPr>
        <p:spPr/>
        <p:txBody>
          <a:bodyPr/>
          <a:lstStyle/>
          <a:p>
            <a:fld id="{C354EBC9-EEE4-1743-B936-89E64BBF3160}" type="slidenum">
              <a:rPr lang="sv-SE" smtClean="0"/>
              <a:t>‹#›</a:t>
            </a:fld>
            <a:endParaRPr lang="sv-SE"/>
          </a:p>
        </p:txBody>
      </p:sp>
    </p:spTree>
    <p:extLst>
      <p:ext uri="{BB962C8B-B14F-4D97-AF65-F5344CB8AC3E}">
        <p14:creationId xmlns:p14="http://schemas.microsoft.com/office/powerpoint/2010/main" val="79425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AB7B3BA-B968-F6BD-D872-C674F02DE6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9714706-A9D3-A8F3-9EE7-1E2CA2DAD2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57E840F-9B41-5121-D9FA-A69808D1C2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D639F-0CDB-0D44-9A59-132ABEE1EF58}" type="datetimeFigureOut">
              <a:rPr lang="sv-SE" smtClean="0"/>
              <a:t>2023-05-08</a:t>
            </a:fld>
            <a:endParaRPr lang="sv-SE"/>
          </a:p>
        </p:txBody>
      </p:sp>
      <p:sp>
        <p:nvSpPr>
          <p:cNvPr id="5" name="Platshållare för sidfot 4">
            <a:extLst>
              <a:ext uri="{FF2B5EF4-FFF2-40B4-BE49-F238E27FC236}">
                <a16:creationId xmlns:a16="http://schemas.microsoft.com/office/drawing/2014/main" id="{4EA77921-FE1F-30B6-C5D3-C725AB6DA3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EC316789-EC9D-9663-B1F6-9C776CA181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4EBC9-EEE4-1743-B936-89E64BBF3160}" type="slidenum">
              <a:rPr lang="sv-SE" smtClean="0"/>
              <a:t>‹#›</a:t>
            </a:fld>
            <a:endParaRPr lang="sv-SE"/>
          </a:p>
        </p:txBody>
      </p:sp>
    </p:spTree>
    <p:extLst>
      <p:ext uri="{BB962C8B-B14F-4D97-AF65-F5344CB8AC3E}">
        <p14:creationId xmlns:p14="http://schemas.microsoft.com/office/powerpoint/2010/main" val="2369476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59.xml"/><Relationship Id="rId13" Type="http://schemas.openxmlformats.org/officeDocument/2006/relationships/slide" Target="slide269.xml"/><Relationship Id="rId18" Type="http://schemas.openxmlformats.org/officeDocument/2006/relationships/slide" Target="slide189.xml"/><Relationship Id="rId3" Type="http://schemas.openxmlformats.org/officeDocument/2006/relationships/slide" Target="slide5.xml"/><Relationship Id="rId7" Type="http://schemas.openxmlformats.org/officeDocument/2006/relationships/slide" Target="slide165.xml"/><Relationship Id="rId12" Type="http://schemas.openxmlformats.org/officeDocument/2006/relationships/slide" Target="slide171.xml"/><Relationship Id="rId17" Type="http://schemas.openxmlformats.org/officeDocument/2006/relationships/slide" Target="slide247.xml"/><Relationship Id="rId2" Type="http://schemas.openxmlformats.org/officeDocument/2006/relationships/slide" Target="slide109.xml"/><Relationship Id="rId16" Type="http://schemas.openxmlformats.org/officeDocument/2006/relationships/slide" Target="slide42.xml"/><Relationship Id="rId20" Type="http://schemas.openxmlformats.org/officeDocument/2006/relationships/slide" Target="slide289.xml"/><Relationship Id="rId1" Type="http://schemas.openxmlformats.org/officeDocument/2006/relationships/slideLayout" Target="../slideLayouts/slideLayout2.xml"/><Relationship Id="rId6" Type="http://schemas.openxmlformats.org/officeDocument/2006/relationships/slide" Target="slide72.xml"/><Relationship Id="rId11" Type="http://schemas.openxmlformats.org/officeDocument/2006/relationships/slide" Target="slide229.xml"/><Relationship Id="rId5" Type="http://schemas.openxmlformats.org/officeDocument/2006/relationships/slide" Target="slide56.xml"/><Relationship Id="rId15" Type="http://schemas.openxmlformats.org/officeDocument/2006/relationships/slide" Target="slide147.xml"/><Relationship Id="rId10" Type="http://schemas.openxmlformats.org/officeDocument/2006/relationships/slide" Target="slide24.xml"/><Relationship Id="rId19" Type="http://schemas.openxmlformats.org/officeDocument/2006/relationships/slide" Target="slide88.xml"/><Relationship Id="rId4" Type="http://schemas.openxmlformats.org/officeDocument/2006/relationships/slide" Target="slide210.xml"/><Relationship Id="rId9" Type="http://schemas.openxmlformats.org/officeDocument/2006/relationships/slide" Target="slide129.xml"/><Relationship Id="rId14" Type="http://schemas.openxmlformats.org/officeDocument/2006/relationships/slide" Target="slide27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08.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slide" Target="slide20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Rubrik 1">
            <a:extLst>
              <a:ext uri="{FF2B5EF4-FFF2-40B4-BE49-F238E27FC236}">
                <a16:creationId xmlns:a16="http://schemas.microsoft.com/office/drawing/2014/main" id="{95468F8D-8EE1-D98D-C51A-02497501F3E0}"/>
              </a:ext>
            </a:extLst>
          </p:cNvPr>
          <p:cNvSpPr>
            <a:spLocks noGrp="1"/>
          </p:cNvSpPr>
          <p:nvPr>
            <p:ph type="ctrTitle"/>
          </p:nvPr>
        </p:nvSpPr>
        <p:spPr>
          <a:xfrm>
            <a:off x="1870997" y="1607809"/>
            <a:ext cx="9236026" cy="2876680"/>
          </a:xfrm>
        </p:spPr>
        <p:txBody>
          <a:bodyPr anchor="b">
            <a:normAutofit/>
          </a:bodyPr>
          <a:lstStyle/>
          <a:p>
            <a:pPr algn="l"/>
            <a:r>
              <a:rPr lang="sv-SE" sz="6600">
                <a:solidFill>
                  <a:srgbClr val="FFFFFF"/>
                </a:solidFill>
              </a:rPr>
              <a:t>Sorterande tentafrågor K11</a:t>
            </a:r>
          </a:p>
        </p:txBody>
      </p:sp>
      <p:sp>
        <p:nvSpPr>
          <p:cNvPr id="3" name="Underrubrik 2">
            <a:extLst>
              <a:ext uri="{FF2B5EF4-FFF2-40B4-BE49-F238E27FC236}">
                <a16:creationId xmlns:a16="http://schemas.microsoft.com/office/drawing/2014/main" id="{15E352E0-FFC2-D00A-2943-6A5D9CFB7878}"/>
              </a:ext>
            </a:extLst>
          </p:cNvPr>
          <p:cNvSpPr>
            <a:spLocks noGrp="1"/>
          </p:cNvSpPr>
          <p:nvPr>
            <p:ph type="subTitle" idx="1"/>
          </p:nvPr>
        </p:nvSpPr>
        <p:spPr>
          <a:xfrm>
            <a:off x="1987499" y="4810308"/>
            <a:ext cx="9003022" cy="1076551"/>
          </a:xfrm>
        </p:spPr>
        <p:txBody>
          <a:bodyPr>
            <a:normAutofit/>
          </a:bodyPr>
          <a:lstStyle/>
          <a:p>
            <a:pPr algn="l"/>
            <a:r>
              <a:rPr lang="sv-SE" dirty="0"/>
              <a:t>Till och med ordinarie HT22</a:t>
            </a:r>
            <a:endParaRPr lang="sv-SE"/>
          </a:p>
        </p:txBody>
      </p:sp>
    </p:spTree>
    <p:extLst>
      <p:ext uri="{BB962C8B-B14F-4D97-AF65-F5344CB8AC3E}">
        <p14:creationId xmlns:p14="http://schemas.microsoft.com/office/powerpoint/2010/main" val="408578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Anders, 67 </a:t>
            </a:r>
            <a:r>
              <a:rPr lang="sv-SE" sz="2400" dirty="0" err="1">
                <a:effectLst/>
                <a:latin typeface="Signika"/>
              </a:rPr>
              <a:t>år</a:t>
            </a:r>
            <a:r>
              <a:rPr lang="sv-SE" sz="2400" dirty="0">
                <a:effectLst/>
                <a:latin typeface="Signika"/>
              </a:rPr>
              <a:t>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Anders är 67 år och arbetade i höstas sin sista termin som gymnasielärare i matematik och kemi. Han har alltid trivts med sitt yrke, men i samband med hans hustrus bortgång för ett par år sedan tappade han gnistan en del och tappade samtidigt även glädjen i arbetet. Under den gångna hösten noterade han tilltagande problem med närminnet och vid ett par tillfällen glömde han lektioner, vilket han aldrig tidigare gjort under sin yrkeskarriär. När han nu söker dig på vårdcentralen knappt ett år senare i augusti är det för att hans dotter som bor i en annan stad mer eller mindre tvingat honom till en läkartid för hans dåliga minne.</a:t>
            </a:r>
          </a:p>
          <a:p>
            <a:pPr marL="0" indent="0">
              <a:buNone/>
            </a:pPr>
            <a:r>
              <a:rPr lang="sv-SE" sz="1200" i="1" dirty="0">
                <a:solidFill>
                  <a:schemeClr val="bg2">
                    <a:lumMod val="90000"/>
                  </a:schemeClr>
                </a:solidFill>
              </a:rPr>
              <a:t>Du bedömer att det utifrån den kortfattade anamnesen finns en del som talar för en depression, men funderar även över möjligheten av en demenssjukdom. I en ”basal demensutredning” på primärvårdsnivå bör ingå noggrann anamnes, </a:t>
            </a:r>
            <a:r>
              <a:rPr lang="sv-SE" sz="1200" i="1" dirty="0" err="1">
                <a:solidFill>
                  <a:schemeClr val="bg2">
                    <a:lumMod val="90000"/>
                  </a:schemeClr>
                </a:solidFill>
              </a:rPr>
              <a:t>inkl</a:t>
            </a:r>
            <a:r>
              <a:rPr lang="sv-SE" sz="1200" i="1" dirty="0">
                <a:solidFill>
                  <a:schemeClr val="bg2">
                    <a:lumMod val="90000"/>
                  </a:schemeClr>
                </a:solidFill>
              </a:rPr>
              <a:t> t ex andra sjukdomar, hereditet, substansmissbruk, somatiskt och psykiskt status inkluderande bedömning av </a:t>
            </a:r>
            <a:r>
              <a:rPr lang="sv-SE" sz="1200" i="1" dirty="0" err="1">
                <a:solidFill>
                  <a:schemeClr val="bg2">
                    <a:lumMod val="90000"/>
                  </a:schemeClr>
                </a:solidFill>
              </a:rPr>
              <a:t>ev</a:t>
            </a:r>
            <a:r>
              <a:rPr lang="sv-SE" sz="1200" i="1" dirty="0">
                <a:solidFill>
                  <a:schemeClr val="bg2">
                    <a:lumMod val="90000"/>
                  </a:schemeClr>
                </a:solidFill>
              </a:rPr>
              <a:t> depression, kognitiv testning (MMSE + </a:t>
            </a:r>
            <a:r>
              <a:rPr lang="sv-SE" sz="1200" i="1" dirty="0" err="1">
                <a:solidFill>
                  <a:schemeClr val="bg2">
                    <a:lumMod val="90000"/>
                  </a:schemeClr>
                </a:solidFill>
              </a:rPr>
              <a:t>Klocktest</a:t>
            </a:r>
            <a:r>
              <a:rPr lang="sv-SE" sz="1200" i="1" dirty="0">
                <a:solidFill>
                  <a:schemeClr val="bg2">
                    <a:lumMod val="90000"/>
                  </a:schemeClr>
                </a:solidFill>
              </a:rPr>
              <a:t> alternativt </a:t>
            </a:r>
            <a:r>
              <a:rPr lang="sv-SE" sz="1200" i="1" dirty="0" err="1">
                <a:solidFill>
                  <a:schemeClr val="bg2">
                    <a:lumMod val="90000"/>
                  </a:schemeClr>
                </a:solidFill>
              </a:rPr>
              <a:t>MoCA</a:t>
            </a:r>
            <a:r>
              <a:rPr lang="sv-SE" sz="1200" i="1" dirty="0">
                <a:solidFill>
                  <a:schemeClr val="bg2">
                    <a:lumMod val="90000"/>
                  </a:schemeClr>
                </a:solidFill>
              </a:rPr>
              <a:t>), Hjärnavbildning med CT eller MR hjärna och </a:t>
            </a:r>
            <a:r>
              <a:rPr lang="sv-SE" sz="1200" i="1" dirty="0" err="1">
                <a:solidFill>
                  <a:schemeClr val="bg2">
                    <a:lumMod val="90000"/>
                  </a:schemeClr>
                </a:solidFill>
              </a:rPr>
              <a:t>lab</a:t>
            </a:r>
            <a:r>
              <a:rPr lang="sv-SE" sz="1200" i="1" dirty="0">
                <a:solidFill>
                  <a:schemeClr val="bg2">
                    <a:lumMod val="90000"/>
                  </a:schemeClr>
                </a:solidFill>
              </a:rPr>
              <a:t>-prover (blodstatus, calcium, </a:t>
            </a:r>
            <a:r>
              <a:rPr lang="sv-SE" sz="1200" i="1" dirty="0" err="1">
                <a:solidFill>
                  <a:schemeClr val="bg2">
                    <a:lumMod val="90000"/>
                  </a:schemeClr>
                </a:solidFill>
              </a:rPr>
              <a:t>tyroideafunktion</a:t>
            </a:r>
            <a:r>
              <a:rPr lang="sv-SE" sz="1200" i="1" dirty="0">
                <a:solidFill>
                  <a:schemeClr val="bg2">
                    <a:lumMod val="90000"/>
                  </a:schemeClr>
                </a:solidFill>
              </a:rPr>
              <a:t>, B-vitaminstatus i någon form) och en bedömning av den kognitiva nedsättningens praktiska konsekvenser.</a:t>
            </a:r>
          </a:p>
          <a:p>
            <a:pPr marL="0" indent="0">
              <a:buNone/>
            </a:pPr>
            <a:r>
              <a:rPr lang="sv-SE" sz="1600" dirty="0"/>
              <a:t>Under besöket ansluter även dottern. Hon ger uttryck för en mycket stark oro för att pappan ska ha en uppseglande demenssjukdom. Hon berättar att hennes farfar insjuknade i Alzheimers sjukdom kring pensionsåldern. Vid besöket framkommer det även att hon tycker att Anders aldrig riktigt återhämtat sig efter hustruns bortgång. Anders bejakar dels att livet inte känts så meningsfullt sedan han blev änkling. Han känner sig nere. Är absolutist. Han har känt sig frisk i övrigt.</a:t>
            </a:r>
          </a:p>
          <a:p>
            <a:pPr marL="0" indent="0">
              <a:buNone/>
            </a:pPr>
            <a:r>
              <a:rPr lang="sv-SE" sz="1600" dirty="0"/>
              <a:t>Du gör en somatisk undersökning och noterar att Anders dels inte kunde finger-näs-testet och också misslyckades att utföra instruktionen tumme-örsnibb. Därtill tycker du att han har en tydlig positiv </a:t>
            </a:r>
            <a:r>
              <a:rPr lang="sv-SE" sz="1600" dirty="0" err="1"/>
              <a:t>palmo</a:t>
            </a:r>
            <a:r>
              <a:rPr lang="sv-SE" sz="1600" dirty="0"/>
              <a:t>-mental reflex bilateralt. I övrigt inget patologiskt i neurologiskt status.</a:t>
            </a:r>
          </a:p>
          <a:p>
            <a:pPr marL="0" indent="0">
              <a:buNone/>
            </a:pPr>
            <a:r>
              <a:rPr lang="sv-SE" sz="1600" dirty="0"/>
              <a:t>I psykiatriskt status noterar du en tydligt sänkt grundstämning, bejakande av nedstämdhet, men förnekande av dödstankar och suicidtankar.</a:t>
            </a:r>
          </a:p>
          <a:p>
            <a:pPr marL="0" indent="0">
              <a:buNone/>
            </a:pPr>
            <a:r>
              <a:rPr lang="sv-SE" sz="1600" b="1" dirty="0"/>
              <a:t>Fråga 2:3a (2p). </a:t>
            </a:r>
            <a:r>
              <a:rPr lang="sv-SE" sz="1600" dirty="0"/>
              <a:t>Vilka är de två viktigaste riskfaktorerna för Alzheimers sjukdom utöver ärftlighet?</a:t>
            </a:r>
            <a:br>
              <a:rPr lang="sv-SE" sz="1600" dirty="0"/>
            </a:br>
            <a:r>
              <a:rPr lang="sv-SE" sz="1600" b="1" dirty="0"/>
              <a:t>Fråga 2:3b (2p). </a:t>
            </a:r>
            <a:r>
              <a:rPr lang="sv-SE" sz="1600" dirty="0"/>
              <a:t>Redogör för två ärftliga mekanismer för Alzheimers sjukdom och hur dessa påverkar risken för sjukdomen</a:t>
            </a:r>
          </a:p>
          <a:p>
            <a:pPr marL="0" indent="0">
              <a:buNone/>
            </a:pPr>
            <a:r>
              <a:rPr lang="sv-SE" sz="1600" b="1" i="1" dirty="0">
                <a:solidFill>
                  <a:srgbClr val="0070C0"/>
                </a:solidFill>
              </a:rPr>
              <a:t>Återkoppling 2:3. </a:t>
            </a:r>
            <a:r>
              <a:rPr lang="sv-SE" sz="1600" i="1" dirty="0">
                <a:solidFill>
                  <a:srgbClr val="0070C0"/>
                </a:solidFill>
              </a:rPr>
              <a:t>De två viktigaste riskfaktorerna för Alzheimers sjukdom utöver ärftlighet är ålder och kvinnligt kön. Två ärftliga mekanismer för Alzheimers sjukdom är familjär förekomst genom ärftlig mutation respektive förekomst av sårbarhetsgenen APOE4 som ger 3-4 ggr ökad risk i </a:t>
            </a:r>
            <a:r>
              <a:rPr lang="sv-SE" sz="1600" i="1" dirty="0" err="1">
                <a:solidFill>
                  <a:srgbClr val="0070C0"/>
                </a:solidFill>
              </a:rPr>
              <a:t>heterozygota</a:t>
            </a:r>
            <a:r>
              <a:rPr lang="sv-SE" sz="1600" i="1" dirty="0">
                <a:solidFill>
                  <a:srgbClr val="0070C0"/>
                </a:solidFill>
              </a:rPr>
              <a:t> fal och 8-10 ggr ökad risk vid homozygot förekomst. (Lärandemål A1)</a:t>
            </a:r>
          </a:p>
        </p:txBody>
      </p:sp>
    </p:spTree>
    <p:extLst>
      <p:ext uri="{BB962C8B-B14F-4D97-AF65-F5344CB8AC3E}">
        <p14:creationId xmlns:p14="http://schemas.microsoft.com/office/powerpoint/2010/main" val="21837166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Evert, 83 år. (35p)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807781" cy="5982237"/>
          </a:xfrm>
        </p:spPr>
        <p:txBody>
          <a:bodyPr>
            <a:normAutofit/>
          </a:bodyPr>
          <a:lstStyle/>
          <a:p>
            <a:pPr marL="0" indent="0">
              <a:buNone/>
            </a:pPr>
            <a:r>
              <a:rPr lang="sv-SE" sz="1200" dirty="0">
                <a:solidFill>
                  <a:schemeClr val="bg2">
                    <a:lumMod val="90000"/>
                  </a:schemeClr>
                </a:solidFill>
              </a:rPr>
              <a:t>(…) Viktiga differentialdiagnoser att beakta är depression, konfusion och demenssjukdom. I samtal med Anders kan du passa på att ställa följdfrågor om Everts tidigare kognitiva funktion innan hustruns bortgång och om hans psykiska mående i samband med och efter hustruns bortgång. Du kan också fråga om Anders uppfattat att det funnits kognitiva svårigheter innan detta vårdtillfälle. Utredning av kognitiva funktioner bör ske i lugnt skede när situationen somatiskt stabiliserat sig. Nästkommande vecka noteras att Evert är påtagligt försämrad vid tillsyn på morgonen. Han är mer motoriskt orolig och plockig, men samtidigt tydligt svagare i vänster arm och kan inte längre stödja på benen. Han har i stort sett lämnats ifred av vårdpersonal under natten, så insjuknandetidpunkt är mycket osäker. Ett ”Rädda hjärnan”-larm med snabb datortomografi skall utlösas. I anamnesen finns också ett fall nyligen varför </a:t>
            </a:r>
            <a:r>
              <a:rPr lang="sv-SE" sz="1200" dirty="0" err="1">
                <a:solidFill>
                  <a:schemeClr val="bg2">
                    <a:lumMod val="90000"/>
                  </a:schemeClr>
                </a:solidFill>
              </a:rPr>
              <a:t>subduralhematom</a:t>
            </a:r>
            <a:r>
              <a:rPr lang="sv-SE" sz="1200" dirty="0">
                <a:solidFill>
                  <a:schemeClr val="bg2">
                    <a:lumMod val="90000"/>
                  </a:schemeClr>
                </a:solidFill>
              </a:rPr>
              <a:t> är en viktig differentialdiagnos.</a:t>
            </a:r>
          </a:p>
          <a:p>
            <a:pPr marL="0" indent="0">
              <a:buNone/>
            </a:pPr>
            <a:r>
              <a:rPr lang="sv-SE" sz="1400" dirty="0"/>
              <a:t>Datortomografin visar ett nytillkommet tunt </a:t>
            </a:r>
            <a:r>
              <a:rPr lang="sv-SE" sz="1400" dirty="0" err="1"/>
              <a:t>subduralhematom</a:t>
            </a:r>
            <a:r>
              <a:rPr lang="sv-SE" sz="1400" dirty="0"/>
              <a:t> på höger sida. För säkerhets skull tar du kontakt med neurokirurg som avböjer åtgärd men rekommenderar kontrollröntgen om 1-2 veckor eller vid försämring. Närmaste dagarna har Evert påtagliga svårigheter med sväljning med frekventa felsväljningar och återkommande långdragna hostattacker i samband med intag av mat och dryck. En logopedundersökning visar en mycket hög aspirationsrisk.</a:t>
            </a:r>
          </a:p>
          <a:p>
            <a:pPr marL="0" indent="0">
              <a:buNone/>
            </a:pPr>
            <a:r>
              <a:rPr lang="sv-SE" sz="1400" b="1" dirty="0"/>
              <a:t>Fråga 2:7 (2p)</a:t>
            </a:r>
            <a:br>
              <a:rPr lang="sv-SE" sz="1400" dirty="0"/>
            </a:br>
            <a:r>
              <a:rPr lang="sv-SE" sz="1400" dirty="0"/>
              <a:t>Hur resonerar du kring vätska och nutrition i denna situation? Vilka handläggningsalternativ finns på kort och längre sikt? Resonera för och emot dessa.</a:t>
            </a:r>
          </a:p>
        </p:txBody>
      </p:sp>
    </p:spTree>
    <p:extLst>
      <p:ext uri="{BB962C8B-B14F-4D97-AF65-F5344CB8AC3E}">
        <p14:creationId xmlns:p14="http://schemas.microsoft.com/office/powerpoint/2010/main" val="16900179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Evert, 83 år. (35p)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807781" cy="5982237"/>
          </a:xfrm>
        </p:spPr>
        <p:txBody>
          <a:bodyPr>
            <a:normAutofit/>
          </a:bodyPr>
          <a:lstStyle/>
          <a:p>
            <a:pPr marL="0" indent="0">
              <a:buNone/>
            </a:pPr>
            <a:r>
              <a:rPr lang="sv-SE" sz="1200" dirty="0">
                <a:solidFill>
                  <a:schemeClr val="bg2">
                    <a:lumMod val="90000"/>
                  </a:schemeClr>
                </a:solidFill>
              </a:rPr>
              <a:t>(…) Viktiga differentialdiagnoser att beakta är depression, konfusion och demenssjukdom. I samtal med Anders kan du passa på att ställa följdfrågor om Everts tidigare kognitiva funktion innan hustruns bortgång och om hans psykiska mående i samband med och efter hustruns bortgång. Du kan också fråga om Anders uppfattat att det funnits kognitiva svårigheter innan detta vårdtillfälle. Utredning av kognitiva funktioner bör ske i lugnt skede när situationen somatiskt stabiliserat sig. Nästkommande vecka noteras att Evert är påtagligt försämrad vid tillsyn på morgonen. Han är mer motoriskt orolig och plockig, men samtidigt tydligt svagare i vänster arm och kan inte längre stödja på benen. Han har i stort sett lämnats ifred av vårdpersonal under natten, så insjuknandetidpunkt är mycket osäker. Ett ”Rädda hjärnan”-larm med snabb datortomografi skall utlösas. I anamnesen finns också ett fall nyligen varför </a:t>
            </a:r>
            <a:r>
              <a:rPr lang="sv-SE" sz="1200" dirty="0" err="1">
                <a:solidFill>
                  <a:schemeClr val="bg2">
                    <a:lumMod val="90000"/>
                  </a:schemeClr>
                </a:solidFill>
              </a:rPr>
              <a:t>subduralhematom</a:t>
            </a:r>
            <a:r>
              <a:rPr lang="sv-SE" sz="1200" dirty="0">
                <a:solidFill>
                  <a:schemeClr val="bg2">
                    <a:lumMod val="90000"/>
                  </a:schemeClr>
                </a:solidFill>
              </a:rPr>
              <a:t> är en viktig differentialdiagnos.</a:t>
            </a:r>
          </a:p>
          <a:p>
            <a:pPr marL="0" indent="0">
              <a:buNone/>
            </a:pPr>
            <a:r>
              <a:rPr lang="sv-SE" sz="1400" dirty="0"/>
              <a:t>Datortomografin visar ett nytillkommet tunt </a:t>
            </a:r>
            <a:r>
              <a:rPr lang="sv-SE" sz="1400" dirty="0" err="1"/>
              <a:t>subduralhematom</a:t>
            </a:r>
            <a:r>
              <a:rPr lang="sv-SE" sz="1400" dirty="0"/>
              <a:t> på höger sida. För säkerhets skull tar du kontakt med neurokirurg som avböjer åtgärd men rekommenderar kontrollröntgen om 1-2 veckor eller vid försämring. Närmaste dagarna har Evert påtagliga svårigheter med sväljning med frekventa felsväljningar och återkommande långdragna hostattacker i samband med intag av mat och dryck. En logopedundersökning visar en mycket hög aspirationsrisk.</a:t>
            </a:r>
          </a:p>
          <a:p>
            <a:pPr marL="0" indent="0">
              <a:buNone/>
            </a:pPr>
            <a:r>
              <a:rPr lang="sv-SE" sz="1400" b="1" dirty="0"/>
              <a:t>Fråga 2:7 (2p)</a:t>
            </a:r>
            <a:br>
              <a:rPr lang="sv-SE" sz="1400" dirty="0"/>
            </a:br>
            <a:r>
              <a:rPr lang="sv-SE" sz="1400" dirty="0"/>
              <a:t>Hur resonerar du kring vätska och nutrition i denna situation? Vilka handläggningsalternativ finns på kort och längre sikt? Resonera för och emot dessa.</a:t>
            </a:r>
          </a:p>
          <a:p>
            <a:pPr marL="0" indent="0">
              <a:buNone/>
            </a:pPr>
            <a:r>
              <a:rPr lang="sv-SE" sz="1400" b="1" i="1" dirty="0">
                <a:solidFill>
                  <a:srgbClr val="0070C0"/>
                </a:solidFill>
              </a:rPr>
              <a:t>Återkoppling 2:7. </a:t>
            </a:r>
            <a:r>
              <a:rPr lang="sv-SE" sz="1400" i="1" dirty="0">
                <a:solidFill>
                  <a:srgbClr val="0070C0"/>
                </a:solidFill>
              </a:rPr>
              <a:t>Tillfälligt under några dagar kan i försörjning med intravenös vätska ges i denna situation, men därefter bör försörjning med total parenteral nutrition alternativt </a:t>
            </a:r>
            <a:r>
              <a:rPr lang="sv-SE" sz="1400" i="1" dirty="0" err="1">
                <a:solidFill>
                  <a:srgbClr val="0070C0"/>
                </a:solidFill>
              </a:rPr>
              <a:t>nasogastrisk</a:t>
            </a:r>
            <a:r>
              <a:rPr lang="sv-SE" sz="1400" i="1" dirty="0">
                <a:solidFill>
                  <a:srgbClr val="0070C0"/>
                </a:solidFill>
              </a:rPr>
              <a:t> sond övervägas. PEG kan vara ett alternativ om kvarstående sväljningssvårigheter och behov av sondnäringstillförsel kvarstår mer än ett par veckor, men innebär också ett mindre operativt ingrepp. (Lärandemål A5, B5)</a:t>
            </a:r>
          </a:p>
        </p:txBody>
      </p:sp>
    </p:spTree>
    <p:extLst>
      <p:ext uri="{BB962C8B-B14F-4D97-AF65-F5344CB8AC3E}">
        <p14:creationId xmlns:p14="http://schemas.microsoft.com/office/powerpoint/2010/main" val="6936299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Evert, 83 år. (35p)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807781" cy="5982237"/>
          </a:xfrm>
        </p:spPr>
        <p:txBody>
          <a:bodyPr vert="horz" lIns="91440" tIns="45720" rIns="91440" bIns="45720" rtlCol="0" anchor="t">
            <a:normAutofit/>
          </a:bodyPr>
          <a:lstStyle/>
          <a:p>
            <a:pPr marL="0" indent="0">
              <a:buNone/>
            </a:pPr>
            <a:r>
              <a:rPr lang="sv-SE" sz="1200" dirty="0">
                <a:solidFill>
                  <a:schemeClr val="bg2">
                    <a:lumMod val="90000"/>
                  </a:schemeClr>
                </a:solidFill>
              </a:rPr>
              <a:t>(…) </a:t>
            </a:r>
            <a:endParaRPr lang="en-US" sz="1400">
              <a:solidFill>
                <a:schemeClr val="bg2">
                  <a:lumMod val="90000"/>
                </a:schemeClr>
              </a:solidFill>
              <a:cs typeface="Calibri"/>
            </a:endParaRPr>
          </a:p>
          <a:p>
            <a:pPr marL="0" indent="0">
              <a:buNone/>
            </a:pPr>
            <a:r>
              <a:rPr lang="sv-SE" sz="1400" dirty="0"/>
              <a:t>Evert får glukos med elektrolyter intravenöst under de närmaste dagarna. Under de närmaste 5 dygnen försämras tyvärr Everts allmäntillstånd ytterligare. Andningen blir påtagligt rossligare. Ytterligare en datortomografi av huvudet visar oförändrad bild. Samtidigt har han ytterligare sämre njurvärden och CRP-stegring till 130. Du ber att få möjlighet att prata med Anders igen för att resonera om den fortsatta vården. Evert själv är ej kapabel att delta i samtalet. Anders beskriver att Evert redan tidigare uttryckt en tydlig vilja att dö utan utdraget lidande och en önskan att inte behöva bli ett ”vårdpaket”, uttryckte detta ännu starkare efter hustruns bortgång. Du förklarar att prognosen nu är dålig och att du bedömer att Evert befinner sig i livets slutskede. Du beslutar därför om övergång till symptomatisk/lindrande behandling. Du sätter ut samtliga perorala läkemedel på grund av Everts sväljningssvårigheter och övergår till palliativa parenterala vid-behovs ordinationer.</a:t>
            </a:r>
            <a:endParaRPr lang="en-US" sz="1400">
              <a:cs typeface="Calibri"/>
            </a:endParaRPr>
          </a:p>
          <a:p>
            <a:pPr marL="0" indent="0">
              <a:buNone/>
            </a:pPr>
            <a:r>
              <a:rPr lang="sv-SE" sz="1400" b="1" dirty="0"/>
              <a:t>Fråga 2:8 (3p)</a:t>
            </a:r>
            <a:br>
              <a:rPr lang="sv-SE" sz="1400" dirty="0"/>
            </a:br>
            <a:r>
              <a:rPr lang="sv-SE" sz="1400" dirty="0"/>
              <a:t>Ange 3 läkemedel (substans och administrationsform) som bör finnas på läkemedelslistan vid övergången till vård i livets slutskede i den beskrivna situationen.</a:t>
            </a:r>
          </a:p>
        </p:txBody>
      </p:sp>
    </p:spTree>
    <p:extLst>
      <p:ext uri="{BB962C8B-B14F-4D97-AF65-F5344CB8AC3E}">
        <p14:creationId xmlns:p14="http://schemas.microsoft.com/office/powerpoint/2010/main" val="2734408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Evert, 83 år. (35p)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807781" cy="5982237"/>
          </a:xfrm>
        </p:spPr>
        <p:txBody>
          <a:bodyPr>
            <a:normAutofit/>
          </a:bodyPr>
          <a:lstStyle/>
          <a:p>
            <a:pPr marL="0" indent="0">
              <a:buNone/>
            </a:pPr>
            <a:r>
              <a:rPr lang="sv-SE" sz="1200" dirty="0">
                <a:solidFill>
                  <a:schemeClr val="bg2">
                    <a:lumMod val="90000"/>
                  </a:schemeClr>
                </a:solidFill>
              </a:rPr>
              <a:t>(…) Evert får glukos med elektrolyter intravenöst under de närmaste dagarna. Under de närmaste 5 dygnen försämras tyvärr Everts allmäntillstånd ytterligare. Andningen blir påtagligt rossligare. Ytterligare en datortomografi av huvudet visar oförändrad bild. Samtidigt har han ytterligare sämre njurvärden och CRP-stegring till 130. Du ber att få möjlighet att prata med Anders igen för att resonera om den fortsatta vården. Evert själv är ej kapabel att delta i samtalet. Anders beskriver att Evert redan tidigare uttryckt en tydlig vilja att dö utan utdraget lidande och en önskan att inte behöva bli ett ”vårdpaket”, uttryckte detta ännu starkare efter hustruns bortgång. Du förklarar att prognosen nu är dålig och att du bedömer att Evert befinner sig i livets slutskede. Du beslutar därför om övergång till symptomatisk/lindrande behandling. Du sätter ut samtliga perorala läkemedel på grund av Everts sväljningssvårigheter och övergår till palliativa parenterala vid-behovs ordinationer.</a:t>
            </a:r>
          </a:p>
          <a:p>
            <a:pPr marL="0" indent="0">
              <a:buNone/>
            </a:pPr>
            <a:r>
              <a:rPr lang="sv-SE" sz="1400" b="1" dirty="0"/>
              <a:t>Fråga 2:8 (3p)</a:t>
            </a:r>
            <a:br>
              <a:rPr lang="sv-SE" sz="1400" dirty="0"/>
            </a:br>
            <a:r>
              <a:rPr lang="sv-SE" sz="1400" dirty="0"/>
              <a:t>Ange 3 läkemedel (substans och administrationsform) som bör finnas på läkemedelslistan vid övergången till vård i livets slutskede i den beskrivna situationen.</a:t>
            </a:r>
          </a:p>
          <a:p>
            <a:pPr marL="0" indent="0">
              <a:buNone/>
            </a:pPr>
            <a:r>
              <a:rPr lang="sv-SE" sz="1400" b="1" i="1" dirty="0">
                <a:solidFill>
                  <a:srgbClr val="0070C0"/>
                </a:solidFill>
              </a:rPr>
              <a:t>Återkoppling 2:8. </a:t>
            </a:r>
            <a:r>
              <a:rPr lang="sv-SE" sz="1400" i="1" dirty="0">
                <a:solidFill>
                  <a:srgbClr val="0070C0"/>
                </a:solidFill>
              </a:rPr>
              <a:t>Läkemedel som kan vara aktuella i den beskrivna situationen är injektion Morfin </a:t>
            </a:r>
            <a:r>
              <a:rPr lang="sv-SE" sz="1400" i="1" dirty="0" err="1">
                <a:solidFill>
                  <a:srgbClr val="0070C0"/>
                </a:solidFill>
              </a:rPr>
              <a:t>subcutant</a:t>
            </a:r>
            <a:r>
              <a:rPr lang="sv-SE" sz="1400" i="1" dirty="0">
                <a:solidFill>
                  <a:srgbClr val="0070C0"/>
                </a:solidFill>
              </a:rPr>
              <a:t>, injektion </a:t>
            </a:r>
            <a:r>
              <a:rPr lang="sv-SE" sz="1400" i="1" dirty="0" err="1">
                <a:solidFill>
                  <a:srgbClr val="0070C0"/>
                </a:solidFill>
              </a:rPr>
              <a:t>Midazolam</a:t>
            </a:r>
            <a:r>
              <a:rPr lang="sv-SE" sz="1400" i="1" dirty="0">
                <a:solidFill>
                  <a:srgbClr val="0070C0"/>
                </a:solidFill>
              </a:rPr>
              <a:t>  </a:t>
            </a:r>
            <a:r>
              <a:rPr lang="sv-SE" sz="1400" i="1" dirty="0" err="1">
                <a:solidFill>
                  <a:srgbClr val="0070C0"/>
                </a:solidFill>
              </a:rPr>
              <a:t>subcutant</a:t>
            </a:r>
            <a:r>
              <a:rPr lang="sv-SE" sz="1400" i="1" dirty="0">
                <a:solidFill>
                  <a:srgbClr val="0070C0"/>
                </a:solidFill>
              </a:rPr>
              <a:t>, injektion </a:t>
            </a:r>
            <a:r>
              <a:rPr lang="sv-SE" sz="1400" i="1" dirty="0" err="1">
                <a:solidFill>
                  <a:srgbClr val="0070C0"/>
                </a:solidFill>
              </a:rPr>
              <a:t>Robinul</a:t>
            </a:r>
            <a:r>
              <a:rPr lang="sv-SE" sz="1400" i="1" dirty="0">
                <a:solidFill>
                  <a:srgbClr val="0070C0"/>
                </a:solidFill>
              </a:rPr>
              <a:t> </a:t>
            </a:r>
            <a:r>
              <a:rPr lang="sv-SE" sz="1400" i="1" dirty="0" err="1">
                <a:solidFill>
                  <a:srgbClr val="0070C0"/>
                </a:solidFill>
              </a:rPr>
              <a:t>subcutant</a:t>
            </a:r>
            <a:r>
              <a:rPr lang="sv-SE" sz="1400" i="1" dirty="0">
                <a:solidFill>
                  <a:srgbClr val="0070C0"/>
                </a:solidFill>
              </a:rPr>
              <a:t> och eventuellt injektion </a:t>
            </a:r>
            <a:r>
              <a:rPr lang="sv-SE" sz="1400" i="1" dirty="0" err="1">
                <a:solidFill>
                  <a:srgbClr val="0070C0"/>
                </a:solidFill>
              </a:rPr>
              <a:t>Furix</a:t>
            </a:r>
            <a:r>
              <a:rPr lang="sv-SE" sz="1400" i="1" dirty="0">
                <a:solidFill>
                  <a:srgbClr val="0070C0"/>
                </a:solidFill>
              </a:rPr>
              <a:t> vid behov intramuskulärt/intravenöst. (Lärandemål A5, B2, B5)</a:t>
            </a:r>
          </a:p>
        </p:txBody>
      </p:sp>
    </p:spTree>
    <p:extLst>
      <p:ext uri="{BB962C8B-B14F-4D97-AF65-F5344CB8AC3E}">
        <p14:creationId xmlns:p14="http://schemas.microsoft.com/office/powerpoint/2010/main" val="13334233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Evert, 83 år. (35p)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807781" cy="5982237"/>
          </a:xfrm>
        </p:spPr>
        <p:txBody>
          <a:bodyPr>
            <a:normAutofit/>
          </a:bodyPr>
          <a:lstStyle/>
          <a:p>
            <a:pPr marL="0" indent="0">
              <a:buNone/>
            </a:pPr>
            <a:r>
              <a:rPr lang="sv-SE" sz="1200" dirty="0">
                <a:solidFill>
                  <a:schemeClr val="bg2">
                    <a:lumMod val="90000"/>
                  </a:schemeClr>
                </a:solidFill>
              </a:rPr>
              <a:t>(…)</a:t>
            </a:r>
          </a:p>
          <a:p>
            <a:pPr marL="0" indent="0">
              <a:buNone/>
            </a:pPr>
            <a:r>
              <a:rPr lang="sv-SE" sz="1400" dirty="0"/>
              <a:t>Anders undrar om han behöver ta semester för att hjälpa Evert eller om det finns andra möjligheter för honom att få ersättning för att behöva ta ledigt från sitt arbete nu när Everts liv börjar närma sig det allra sista slutet.</a:t>
            </a:r>
          </a:p>
          <a:p>
            <a:pPr marL="0" indent="0">
              <a:buNone/>
            </a:pPr>
            <a:r>
              <a:rPr lang="sv-SE" sz="1400" b="1" dirty="0"/>
              <a:t>Fråga 2:9 (6p)</a:t>
            </a:r>
            <a:br>
              <a:rPr lang="sv-SE" sz="1400" dirty="0"/>
            </a:br>
            <a:r>
              <a:rPr lang="sv-SE" sz="1400" dirty="0"/>
              <a:t>Vad kan Försäkringskassan erbjuda för ersättning i Anders situation och vad krävs för att få del av denna ersättning? Hur länge kan ersättning ges? Kan Everts barnbarn Agnes också få del av denna ersättning? Vad krävs för att ansöka om ersättningen på Försäkringskassans Mina Sidor?</a:t>
            </a:r>
            <a:endParaRPr lang="sv-SE" sz="1200" dirty="0">
              <a:solidFill>
                <a:schemeClr val="bg2">
                  <a:lumMod val="90000"/>
                </a:schemeClr>
              </a:solidFill>
            </a:endParaRPr>
          </a:p>
        </p:txBody>
      </p:sp>
    </p:spTree>
    <p:extLst>
      <p:ext uri="{BB962C8B-B14F-4D97-AF65-F5344CB8AC3E}">
        <p14:creationId xmlns:p14="http://schemas.microsoft.com/office/powerpoint/2010/main" val="240262140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Evert, 83 år. (35p)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807781" cy="5982237"/>
          </a:xfrm>
        </p:spPr>
        <p:txBody>
          <a:bodyPr>
            <a:normAutofit/>
          </a:bodyPr>
          <a:lstStyle/>
          <a:p>
            <a:pPr marL="0" indent="0">
              <a:buNone/>
            </a:pPr>
            <a:r>
              <a:rPr lang="sv-SE" sz="1200" dirty="0">
                <a:solidFill>
                  <a:schemeClr val="bg2">
                    <a:lumMod val="90000"/>
                  </a:schemeClr>
                </a:solidFill>
              </a:rPr>
              <a:t>(…)</a:t>
            </a:r>
          </a:p>
          <a:p>
            <a:pPr marL="0" indent="0">
              <a:buNone/>
            </a:pPr>
            <a:r>
              <a:rPr lang="sv-SE" sz="1400" dirty="0"/>
              <a:t>Anders undrar om han behöver ta semester för att hjälpa Evert eller om det finns andra möjligheter för honom att få ersättning för att behöva ta ledigt från sitt arbete nu när Everts liv börjar närma sig det allra sista slutet.</a:t>
            </a:r>
          </a:p>
          <a:p>
            <a:pPr marL="0" indent="0">
              <a:buNone/>
            </a:pPr>
            <a:r>
              <a:rPr lang="sv-SE" sz="1400" b="1" dirty="0"/>
              <a:t>Fråga 2:9 (6p)</a:t>
            </a:r>
            <a:br>
              <a:rPr lang="sv-SE" sz="1400" dirty="0"/>
            </a:br>
            <a:r>
              <a:rPr lang="sv-SE" sz="1400" dirty="0"/>
              <a:t>Vad kan Försäkringskassan erbjuda för ersättning i Anders situation och vad krävs för att få del av denna ersättning? Hur länge kan ersättning ges? Kan Everts barnbarn Agnes också få del av denna ersättning? Vad krävs för att ansöka om ersättningen på Försäkringskassans Mina Sidor?</a:t>
            </a:r>
            <a:endParaRPr lang="sv-SE" sz="1200" dirty="0">
              <a:solidFill>
                <a:schemeClr val="bg2">
                  <a:lumMod val="90000"/>
                </a:schemeClr>
              </a:solidFill>
            </a:endParaRPr>
          </a:p>
          <a:p>
            <a:pPr marL="0" indent="0">
              <a:buNone/>
            </a:pPr>
            <a:r>
              <a:rPr lang="sv-SE" sz="1400" b="1" i="1" dirty="0">
                <a:solidFill>
                  <a:srgbClr val="0070C0"/>
                </a:solidFill>
              </a:rPr>
              <a:t>Återkoppling 2:9. </a:t>
            </a:r>
            <a:r>
              <a:rPr lang="sv-SE" sz="1400" i="1" dirty="0">
                <a:solidFill>
                  <a:srgbClr val="0070C0"/>
                </a:solidFill>
              </a:rPr>
              <a:t>Försäkringskassan betalar ut närståendepenning till närstående till sjuka med sjukdom som på kort sikt är livshotande. För att få närståendepenning krävs att närstående förlorar arbetsinkomst, ansöker om ersättning och bifogar ett läkarutlåtande. Den sjuke måste samtycka till vården och ersättning kan ges för upp till 100 dagar per patient. Flera närstående kan dela på ersättningen. Ansökan kan göras digitalt via inloggning med mobilt </a:t>
            </a:r>
            <a:r>
              <a:rPr lang="sv-SE" sz="1400" i="1" dirty="0" err="1">
                <a:solidFill>
                  <a:srgbClr val="0070C0"/>
                </a:solidFill>
              </a:rPr>
              <a:t>BankID</a:t>
            </a:r>
            <a:r>
              <a:rPr lang="sv-SE" sz="1400" i="1" dirty="0">
                <a:solidFill>
                  <a:srgbClr val="0070C0"/>
                </a:solidFill>
              </a:rPr>
              <a:t> eller liknande. (Lärandemål A5, A14, C2, C10)</a:t>
            </a:r>
          </a:p>
        </p:txBody>
      </p:sp>
    </p:spTree>
    <p:extLst>
      <p:ext uri="{BB962C8B-B14F-4D97-AF65-F5344CB8AC3E}">
        <p14:creationId xmlns:p14="http://schemas.microsoft.com/office/powerpoint/2010/main" val="229032692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Evert, 83 år. (35p)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807781" cy="5982237"/>
          </a:xfrm>
        </p:spPr>
        <p:txBody>
          <a:bodyPr>
            <a:normAutofit/>
          </a:bodyPr>
          <a:lstStyle/>
          <a:p>
            <a:pPr marL="0" indent="0">
              <a:buNone/>
            </a:pPr>
            <a:r>
              <a:rPr lang="sv-SE" sz="1200" dirty="0">
                <a:solidFill>
                  <a:schemeClr val="bg2">
                    <a:lumMod val="90000"/>
                  </a:schemeClr>
                </a:solidFill>
              </a:rPr>
              <a:t>(…)</a:t>
            </a:r>
          </a:p>
          <a:p>
            <a:pPr marL="0" indent="0">
              <a:buNone/>
            </a:pPr>
            <a:r>
              <a:rPr lang="sv-SE" sz="1400" dirty="0"/>
              <a:t>Evert blev lite piggare efter att alla perorala läkemedel satts ut och Anders ville att han skulle få komma hem för att få dö hemma i enlighet med vad han tidigare i livet uttryckt. Du är åter på vårdcentralen som vikarierande underläkare och får ett samtal från distriktssköterskan Ulla som besökt Evert dagen efter han kom hem från sjukhuset för två dagar sedan och nu är i Everts hus efter att Anders rapporterat att Evert tycks ha dött tidigt på morgonen efter att han under natten fallit ur sin säng. Eftersom Everts död var väntad undrar Ulla om du kan skriva dödsbevis. Ulla berättar att Evert saknar spontanandning, puls, hörbara hjärtslag och har ljusstela pupiller. Han är kall och har börjat bli likstel.</a:t>
            </a:r>
          </a:p>
          <a:p>
            <a:pPr marL="0" indent="0">
              <a:buNone/>
            </a:pPr>
            <a:r>
              <a:rPr lang="sv-SE" sz="1400" b="1" dirty="0"/>
              <a:t>Fråga 2:10 (4p)</a:t>
            </a:r>
            <a:br>
              <a:rPr lang="sv-SE" sz="1400" dirty="0"/>
            </a:br>
            <a:r>
              <a:rPr lang="sv-SE" sz="1400" dirty="0"/>
              <a:t>Resonera omkring vad som krävs för att en läkare ska utfärda ett dödsbevis i en normalsituation där ett dödsfall är förväntat. Vart ska dödsbeviset i en normalsituation skickas? Vad skiljer Everts död från en normalsituation och hur ska du tänka och agera? Vart ska dödsbeviset skickas och varför?</a:t>
            </a:r>
          </a:p>
        </p:txBody>
      </p:sp>
    </p:spTree>
    <p:extLst>
      <p:ext uri="{BB962C8B-B14F-4D97-AF65-F5344CB8AC3E}">
        <p14:creationId xmlns:p14="http://schemas.microsoft.com/office/powerpoint/2010/main" val="145456812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Evert, 83 år. (35p)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807781" cy="5982237"/>
          </a:xfrm>
        </p:spPr>
        <p:txBody>
          <a:bodyPr>
            <a:normAutofit/>
          </a:bodyPr>
          <a:lstStyle/>
          <a:p>
            <a:pPr marL="0" indent="0">
              <a:buNone/>
            </a:pPr>
            <a:r>
              <a:rPr lang="sv-SE" sz="1200" dirty="0">
                <a:solidFill>
                  <a:schemeClr val="bg2">
                    <a:lumMod val="90000"/>
                  </a:schemeClr>
                </a:solidFill>
              </a:rPr>
              <a:t>(…)</a:t>
            </a:r>
          </a:p>
          <a:p>
            <a:pPr marL="0" indent="0">
              <a:buNone/>
            </a:pPr>
            <a:r>
              <a:rPr lang="sv-SE" sz="1400" dirty="0"/>
              <a:t>Evert blev lite piggare efter att alla perorala läkemedel satts ut och Anders ville att han skulle få komma hem för att få dö hemma i enlighet med vad han tidigare i livet uttryckt. Du är åter på vårdcentralen som vikarierande underläkare och får ett samtal från distriktssköterskan Ulla som besökt Evert dagen efter han kom hem från sjukhuset för två dagar sedan och nu är i Everts hus efter att Anders rapporterat att Evert tycks ha dött tidigt på morgonen efter att han under natten fallit ur sin säng. Eftersom Everts död var väntad undrar Ulla om du kan skriva dödsbevis. Ulla berättar att Evert saknar spontanandning, puls, hörbara hjärtslag och har ljusstela pupiller. Han är kall och har börjat bli likstel.</a:t>
            </a:r>
          </a:p>
          <a:p>
            <a:pPr marL="0" indent="0">
              <a:buNone/>
            </a:pPr>
            <a:r>
              <a:rPr lang="sv-SE" sz="1400" b="1" dirty="0"/>
              <a:t>Fråga 2:10 (4p)</a:t>
            </a:r>
            <a:br>
              <a:rPr lang="sv-SE" sz="1400" dirty="0"/>
            </a:br>
            <a:r>
              <a:rPr lang="sv-SE" sz="1400" dirty="0"/>
              <a:t>Resonera omkring vad som krävs för att en läkare ska utfärda ett dödsbevis i en normalsituation där ett dödsfall är förväntat. Vart ska dödsbeviset i en normalsituation skickas? Vad skiljer Everts död från en normalsituation och hur ska du tänka och agera? Vart ska dödsbeviset skickas och varför?</a:t>
            </a:r>
          </a:p>
          <a:p>
            <a:pPr marL="0" indent="0">
              <a:buNone/>
            </a:pPr>
            <a:r>
              <a:rPr lang="sv-SE" sz="1400" b="1" i="1" dirty="0">
                <a:solidFill>
                  <a:srgbClr val="0070C0"/>
                </a:solidFill>
              </a:rPr>
              <a:t>Återkoppling 2:10. </a:t>
            </a:r>
            <a:r>
              <a:rPr lang="sv-SE" sz="1400" i="1" dirty="0">
                <a:solidFill>
                  <a:srgbClr val="0070C0"/>
                </a:solidFill>
              </a:rPr>
              <a:t>Vid förväntade dödsfall räcker det normalt att en legitimerad sjuksköterska utför den kliniska undersökning som behövs för att läkare ska kunna utfärda ett dödsbevis som skickas till Skattemyndigheten.. I Everts fall kan en bidragande dödsorsak ha varit en olycka och då ska dödsbeviset skickas till Polismyndigheten. (Lärandemål: A6, A7, B8, C6)</a:t>
            </a:r>
          </a:p>
          <a:p>
            <a:pPr marL="0" indent="0">
              <a:buNone/>
            </a:pPr>
            <a:r>
              <a:rPr lang="sv-SE" sz="1400" b="1" i="1" dirty="0">
                <a:solidFill>
                  <a:srgbClr val="0070C0"/>
                </a:solidFill>
              </a:rPr>
              <a:t>Slut på fall!</a:t>
            </a:r>
          </a:p>
        </p:txBody>
      </p:sp>
    </p:spTree>
    <p:extLst>
      <p:ext uri="{BB962C8B-B14F-4D97-AF65-F5344CB8AC3E}">
        <p14:creationId xmlns:p14="http://schemas.microsoft.com/office/powerpoint/2010/main" val="358774139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Rubrik 1">
            <a:extLst>
              <a:ext uri="{FF2B5EF4-FFF2-40B4-BE49-F238E27FC236}">
                <a16:creationId xmlns:a16="http://schemas.microsoft.com/office/drawing/2014/main" id="{95468F8D-8EE1-D98D-C51A-02497501F3E0}"/>
              </a:ext>
            </a:extLst>
          </p:cNvPr>
          <p:cNvSpPr>
            <a:spLocks noGrp="1"/>
          </p:cNvSpPr>
          <p:nvPr>
            <p:ph type="ctrTitle"/>
          </p:nvPr>
        </p:nvSpPr>
        <p:spPr>
          <a:xfrm>
            <a:off x="1870997" y="1607809"/>
            <a:ext cx="9236026" cy="2876680"/>
          </a:xfrm>
        </p:spPr>
        <p:txBody>
          <a:bodyPr anchor="b">
            <a:normAutofit/>
          </a:bodyPr>
          <a:lstStyle/>
          <a:p>
            <a:pPr algn="l"/>
            <a:r>
              <a:rPr lang="sv-SE" sz="6600" dirty="0">
                <a:solidFill>
                  <a:schemeClr val="bg1"/>
                </a:solidFill>
              </a:rPr>
              <a:t>GEN – Allmänmedicin</a:t>
            </a:r>
          </a:p>
        </p:txBody>
      </p:sp>
      <p:sp>
        <p:nvSpPr>
          <p:cNvPr id="3" name="Underrubrik 2">
            <a:extLst>
              <a:ext uri="{FF2B5EF4-FFF2-40B4-BE49-F238E27FC236}">
                <a16:creationId xmlns:a16="http://schemas.microsoft.com/office/drawing/2014/main" id="{15E352E0-FFC2-D00A-2943-6A5D9CFB7878}"/>
              </a:ext>
            </a:extLst>
          </p:cNvPr>
          <p:cNvSpPr>
            <a:spLocks noGrp="1"/>
          </p:cNvSpPr>
          <p:nvPr>
            <p:ph type="subTitle" idx="1"/>
          </p:nvPr>
        </p:nvSpPr>
        <p:spPr>
          <a:xfrm>
            <a:off x="1987499" y="4810308"/>
            <a:ext cx="9003022" cy="1076551"/>
          </a:xfrm>
        </p:spPr>
        <p:txBody>
          <a:bodyPr>
            <a:normAutofit/>
          </a:bodyPr>
          <a:lstStyle/>
          <a:p>
            <a:pPr algn="l"/>
            <a:endParaRPr lang="sv-SE" dirty="0"/>
          </a:p>
        </p:txBody>
      </p:sp>
    </p:spTree>
    <p:extLst>
      <p:ext uri="{BB962C8B-B14F-4D97-AF65-F5344CB8AC3E}">
        <p14:creationId xmlns:p14="http://schemas.microsoft.com/office/powerpoint/2010/main" val="12010414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p:txBody>
          <a:bodyPr>
            <a:normAutofit/>
          </a:bodyPr>
          <a:lstStyle/>
          <a:p>
            <a:r>
              <a:rPr lang="sv-SE" sz="2400" b="1" dirty="0"/>
              <a:t>Fall 1: Nils, 70 år (Ord HT21)</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1146219"/>
            <a:ext cx="11423561" cy="5473521"/>
          </a:xfrm>
        </p:spPr>
        <p:txBody>
          <a:bodyPr>
            <a:normAutofit/>
          </a:bodyPr>
          <a:lstStyle/>
          <a:p>
            <a:pPr marL="0" indent="0">
              <a:buNone/>
            </a:pPr>
            <a:r>
              <a:rPr lang="sv-SE" sz="1600" dirty="0"/>
              <a:t>Du är AT-läkare på en vårdcentral där Nils 70 år kommer på sin årliga diabeteskontroll. Han har haft typ 2 diabetes sedan några år och behandlas med </a:t>
            </a:r>
            <a:r>
              <a:rPr lang="sv-SE" sz="1600" dirty="0" err="1"/>
              <a:t>metformin</a:t>
            </a:r>
            <a:r>
              <a:rPr lang="sv-SE" sz="1600" dirty="0"/>
              <a:t>. Utöver typ 2 diabetes har han en tablettbehandlad hypertoni och </a:t>
            </a:r>
            <a:r>
              <a:rPr lang="sv-SE" sz="1600" dirty="0" err="1"/>
              <a:t>hyperlipidemi</a:t>
            </a:r>
            <a:r>
              <a:rPr lang="sv-SE" sz="1600" dirty="0"/>
              <a:t>. Du genomför ditt vanliga diabetesbesök där du frågar om </a:t>
            </a:r>
            <a:r>
              <a:rPr lang="sv-SE" sz="1600" dirty="0" err="1"/>
              <a:t>kardiopulmonella</a:t>
            </a:r>
            <a:r>
              <a:rPr lang="sv-SE" sz="1600" dirty="0"/>
              <a:t> besvär, levnadsvanor, följsamhet till behandling och gör en fysikalisk undersökning av Nils (se status nedan).</a:t>
            </a:r>
          </a:p>
          <a:p>
            <a:pPr marL="0" indent="0">
              <a:buNone/>
            </a:pPr>
            <a:r>
              <a:rPr lang="sv-SE" sz="1600" dirty="0"/>
              <a:t>Allmäntillstånd: Gott och opåverkat i vila. Bukfetma.</a:t>
            </a:r>
            <a:br>
              <a:rPr lang="sv-SE" sz="1600" dirty="0"/>
            </a:br>
            <a:r>
              <a:rPr lang="sv-SE" sz="1600" dirty="0"/>
              <a:t>Lungor: Normala andningsljud bilateralt utan rassel eller </a:t>
            </a:r>
            <a:r>
              <a:rPr lang="sv-SE" sz="1600" dirty="0" err="1"/>
              <a:t>ronki</a:t>
            </a:r>
            <a:r>
              <a:rPr lang="sv-SE" sz="1600" dirty="0"/>
              <a:t>.</a:t>
            </a:r>
            <a:br>
              <a:rPr lang="sv-SE" sz="1600" dirty="0"/>
            </a:br>
            <a:r>
              <a:rPr lang="sv-SE" sz="1600" dirty="0"/>
              <a:t>Hjärta: Regelbunden rytm utan bi- eller blåsljud. Puls 68/min.</a:t>
            </a:r>
            <a:br>
              <a:rPr lang="sv-SE" sz="1600" dirty="0"/>
            </a:br>
            <a:r>
              <a:rPr lang="sv-SE" sz="1600" dirty="0"/>
              <a:t>Blodtryck: 145/95 </a:t>
            </a:r>
            <a:r>
              <a:rPr lang="sv-SE" sz="1600" dirty="0" err="1"/>
              <a:t>mmHg</a:t>
            </a:r>
            <a:r>
              <a:rPr lang="sv-SE" sz="1600" dirty="0"/>
              <a:t>, liggande efter 5 minuters vila.</a:t>
            </a:r>
            <a:br>
              <a:rPr lang="sv-SE" sz="1600" dirty="0"/>
            </a:br>
            <a:r>
              <a:rPr lang="sv-SE" sz="1600" dirty="0"/>
              <a:t>Nedre extremitet: Fötter utan skador i huden eller sår. Bevarad vibrationskänsel vid mediala </a:t>
            </a:r>
            <a:r>
              <a:rPr lang="sv-SE" sz="1600" dirty="0" err="1"/>
              <a:t>malleolen</a:t>
            </a:r>
            <a:r>
              <a:rPr lang="sv-SE" sz="1600" dirty="0"/>
              <a:t> samt MTP-led 1. Ipswich touch/monofilament test normalt.</a:t>
            </a:r>
          </a:p>
          <a:p>
            <a:pPr marL="0" indent="0">
              <a:buNone/>
            </a:pPr>
            <a:r>
              <a:rPr lang="sv-SE" sz="1600" dirty="0"/>
              <a:t>I slutet av besöket nämner Nils att han senaste året börjat gå upp och kissa på nätterna allt oftare. Han undrar varför det är så och om han behöver utredas på något sätt.</a:t>
            </a:r>
          </a:p>
          <a:p>
            <a:pPr marL="0" indent="0">
              <a:buNone/>
            </a:pPr>
            <a:r>
              <a:rPr lang="sv-SE" sz="1600" b="1" dirty="0"/>
              <a:t>Fråga 1:1 (3p). </a:t>
            </a:r>
            <a:r>
              <a:rPr lang="sv-SE" sz="1600" dirty="0"/>
              <a:t>Vad säger du till Nils och vad gör du för vidare utredning på vårdcentralen? Motivera ditt svar utifrån relevanta differentialdiagnostiska överväganden.</a:t>
            </a:r>
          </a:p>
        </p:txBody>
      </p:sp>
    </p:spTree>
    <p:extLst>
      <p:ext uri="{BB962C8B-B14F-4D97-AF65-F5344CB8AC3E}">
        <p14:creationId xmlns:p14="http://schemas.microsoft.com/office/powerpoint/2010/main" val="3934316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Anders, 67 </a:t>
            </a:r>
            <a:r>
              <a:rPr lang="sv-SE" sz="2400" dirty="0" err="1">
                <a:effectLst/>
                <a:latin typeface="Signika"/>
              </a:rPr>
              <a:t>år</a:t>
            </a:r>
            <a:r>
              <a:rPr lang="sv-SE" sz="2400" dirty="0">
                <a:effectLst/>
                <a:latin typeface="Signika"/>
              </a:rPr>
              <a:t>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Anders är 67 år och arbetade i höstas sin sista termin som gymnasielärare i matematik och kemi. Han har alltid trivts med sitt yrke, men i samband med hans hustrus bortgång för ett par år sedan tappade han gnistan en del och tappade samtidigt även glädjen i arbetet. Under den gångna hösten noterade han tilltagande problem med närminnet och vid ett par tillfällen glömde han lektioner, vilket han aldrig tidigare gjort under sin yrkeskarriär. När han nu söker dig på vårdcentralen knappt ett år senare i augusti är det för att hans dotter som bor i en annan stad mer eller mindre tvingat honom till en läkartid för hans dåliga minne.</a:t>
            </a:r>
          </a:p>
          <a:p>
            <a:pPr marL="0" indent="0">
              <a:buNone/>
            </a:pPr>
            <a:r>
              <a:rPr lang="sv-SE" sz="1200" i="1" dirty="0">
                <a:solidFill>
                  <a:schemeClr val="bg2">
                    <a:lumMod val="90000"/>
                  </a:schemeClr>
                </a:solidFill>
              </a:rPr>
              <a:t>Du bedömer att det utifrån den kortfattade anamnesen finns en del som talar för en depression, men funderar även över möjligheten av en demenssjukdom. I en ”basal demensutredning” på primärvårdsnivå bör ingå noggrann anamnes, </a:t>
            </a:r>
            <a:r>
              <a:rPr lang="sv-SE" sz="1200" i="1" dirty="0" err="1">
                <a:solidFill>
                  <a:schemeClr val="bg2">
                    <a:lumMod val="90000"/>
                  </a:schemeClr>
                </a:solidFill>
              </a:rPr>
              <a:t>inkl</a:t>
            </a:r>
            <a:r>
              <a:rPr lang="sv-SE" sz="1200" i="1" dirty="0">
                <a:solidFill>
                  <a:schemeClr val="bg2">
                    <a:lumMod val="90000"/>
                  </a:schemeClr>
                </a:solidFill>
              </a:rPr>
              <a:t> t ex andra sjukdomar, hereditet, substansmissbruk, somatiskt och psykiskt status inkluderande bedömning av </a:t>
            </a:r>
            <a:r>
              <a:rPr lang="sv-SE" sz="1200" i="1" dirty="0" err="1">
                <a:solidFill>
                  <a:schemeClr val="bg2">
                    <a:lumMod val="90000"/>
                  </a:schemeClr>
                </a:solidFill>
              </a:rPr>
              <a:t>ev</a:t>
            </a:r>
            <a:r>
              <a:rPr lang="sv-SE" sz="1200" i="1" dirty="0">
                <a:solidFill>
                  <a:schemeClr val="bg2">
                    <a:lumMod val="90000"/>
                  </a:schemeClr>
                </a:solidFill>
              </a:rPr>
              <a:t> depression, kognitiv testning (MMSE + </a:t>
            </a:r>
            <a:r>
              <a:rPr lang="sv-SE" sz="1200" i="1" dirty="0" err="1">
                <a:solidFill>
                  <a:schemeClr val="bg2">
                    <a:lumMod val="90000"/>
                  </a:schemeClr>
                </a:solidFill>
              </a:rPr>
              <a:t>Klocktest</a:t>
            </a:r>
            <a:r>
              <a:rPr lang="sv-SE" sz="1200" i="1" dirty="0">
                <a:solidFill>
                  <a:schemeClr val="bg2">
                    <a:lumMod val="90000"/>
                  </a:schemeClr>
                </a:solidFill>
              </a:rPr>
              <a:t> alternativt </a:t>
            </a:r>
            <a:r>
              <a:rPr lang="sv-SE" sz="1200" i="1" dirty="0" err="1">
                <a:solidFill>
                  <a:schemeClr val="bg2">
                    <a:lumMod val="90000"/>
                  </a:schemeClr>
                </a:solidFill>
              </a:rPr>
              <a:t>MoCA</a:t>
            </a:r>
            <a:r>
              <a:rPr lang="sv-SE" sz="1200" i="1" dirty="0">
                <a:solidFill>
                  <a:schemeClr val="bg2">
                    <a:lumMod val="90000"/>
                  </a:schemeClr>
                </a:solidFill>
              </a:rPr>
              <a:t>), Hjärnavbildning med CT eller MR hjärna och </a:t>
            </a:r>
            <a:r>
              <a:rPr lang="sv-SE" sz="1200" i="1" dirty="0" err="1">
                <a:solidFill>
                  <a:schemeClr val="bg2">
                    <a:lumMod val="90000"/>
                  </a:schemeClr>
                </a:solidFill>
              </a:rPr>
              <a:t>lab</a:t>
            </a:r>
            <a:r>
              <a:rPr lang="sv-SE" sz="1200" i="1" dirty="0">
                <a:solidFill>
                  <a:schemeClr val="bg2">
                    <a:lumMod val="90000"/>
                  </a:schemeClr>
                </a:solidFill>
              </a:rPr>
              <a:t>-prover (blodstatus, calcium, </a:t>
            </a:r>
            <a:r>
              <a:rPr lang="sv-SE" sz="1200" i="1" dirty="0" err="1">
                <a:solidFill>
                  <a:schemeClr val="bg2">
                    <a:lumMod val="90000"/>
                  </a:schemeClr>
                </a:solidFill>
              </a:rPr>
              <a:t>tyroideafunktion</a:t>
            </a:r>
            <a:r>
              <a:rPr lang="sv-SE" sz="1200" i="1" dirty="0">
                <a:solidFill>
                  <a:schemeClr val="bg2">
                    <a:lumMod val="90000"/>
                  </a:schemeClr>
                </a:solidFill>
              </a:rPr>
              <a:t>, B-vitaminstatus i någon form) och en bedömning av den kognitiva nedsättningens praktiska konsekvenser.</a:t>
            </a:r>
          </a:p>
          <a:p>
            <a:pPr marL="0" indent="0">
              <a:buNone/>
            </a:pPr>
            <a:r>
              <a:rPr lang="sv-SE" sz="1200" i="1" dirty="0">
                <a:solidFill>
                  <a:schemeClr val="bg2">
                    <a:lumMod val="90000"/>
                  </a:schemeClr>
                </a:solidFill>
              </a:rPr>
              <a:t>Under besöket ansluter även dottern. Hon ger uttryck för en mycket stark oro för att pappan ska ha en uppseglande demenssjukdom. Hon berättar att hennes farfar insjuknade i Alzheimers sjukdom kring pensionsåldern. Vid besöket framkommer det även att hon tycker att Anders aldrig riktigt återhämtat sig efter hustruns bortgång. Anders bejakar dels att livet inte känts så meningsfullt sedan han blev änkling. Han känner sig nere. Är absolutist. Han har känt sig frisk i övrigt. Du gör en somatisk undersökning och noterar att Anders dels inte kunde finger-näs-testet och också misslyckades att utföra instruktionen tumme-örsnibb. Därtill tycker du att han har en tydlig positiv </a:t>
            </a:r>
            <a:r>
              <a:rPr lang="sv-SE" sz="1200" i="1" dirty="0" err="1">
                <a:solidFill>
                  <a:schemeClr val="bg2">
                    <a:lumMod val="90000"/>
                  </a:schemeClr>
                </a:solidFill>
              </a:rPr>
              <a:t>palmo</a:t>
            </a:r>
            <a:r>
              <a:rPr lang="sv-SE" sz="1200" i="1" dirty="0">
                <a:solidFill>
                  <a:schemeClr val="bg2">
                    <a:lumMod val="90000"/>
                  </a:schemeClr>
                </a:solidFill>
              </a:rPr>
              <a:t>-mental reflex bilateralt. I övrigt inget patologiskt i neurologiskt status. I psykiatriskt status noterar du en tydligt sänkt grundstämning, bejakande av nedstämdhet, men förnekande av dödstankar och suicidtankar.</a:t>
            </a:r>
          </a:p>
          <a:p>
            <a:pPr marL="0" indent="0">
              <a:buNone/>
            </a:pPr>
            <a:r>
              <a:rPr lang="sv-SE" sz="1200" i="1" dirty="0">
                <a:solidFill>
                  <a:schemeClr val="bg2">
                    <a:lumMod val="90000"/>
                  </a:schemeClr>
                </a:solidFill>
              </a:rPr>
              <a:t>De två viktigaste riskfaktorerna för Alzheimers sjukdom utöver ärftlighet är ålder och kvinnligt kön. Två ärftliga mekanismer för Alzheimers sjukdom är familjär förekomst genom ärftlig mutation respektive förekomst av sårbarhetsgenen APOE4 som ger 3-4 ggr ökad risk i </a:t>
            </a:r>
            <a:r>
              <a:rPr lang="sv-SE" sz="1200" i="1" dirty="0" err="1">
                <a:solidFill>
                  <a:schemeClr val="bg2">
                    <a:lumMod val="90000"/>
                  </a:schemeClr>
                </a:solidFill>
              </a:rPr>
              <a:t>heterozygota</a:t>
            </a:r>
            <a:r>
              <a:rPr lang="sv-SE" sz="1200" i="1" dirty="0">
                <a:solidFill>
                  <a:schemeClr val="bg2">
                    <a:lumMod val="90000"/>
                  </a:schemeClr>
                </a:solidFill>
              </a:rPr>
              <a:t> fal och 8-10 ggr ökad risk vid homozygot förekomst.</a:t>
            </a:r>
          </a:p>
          <a:p>
            <a:pPr marL="0" indent="0">
              <a:buNone/>
            </a:pPr>
            <a:r>
              <a:rPr lang="sv-SE" sz="1600" dirty="0"/>
              <a:t>Av praktiska skäl, och eftersom du hade tid för detta, valde du att även göra MMSE och klock-testet själv vid besöket. Anders missade alla 3 poäng på minnesåtergivning, klarade inte av att kopiera femhörningarna, inte att vika papperet, och missade även 1 poäng på tidsorientering (datum), fick därmed 24 p. Han skrev ut siffrorna i klock-testet, men satte aldrig ut visarna.</a:t>
            </a:r>
          </a:p>
          <a:p>
            <a:pPr marL="0" indent="0">
              <a:buNone/>
            </a:pPr>
            <a:r>
              <a:rPr lang="sv-SE" sz="1600" b="1" dirty="0"/>
              <a:t>Fråga 2:4 (2p). </a:t>
            </a:r>
            <a:r>
              <a:rPr lang="sv-SE" sz="1600" dirty="0"/>
              <a:t>Vilka olika åtgärder vill du nu vidta utifrån vad som framkommit så här långt?</a:t>
            </a:r>
          </a:p>
        </p:txBody>
      </p:sp>
    </p:spTree>
    <p:extLst>
      <p:ext uri="{BB962C8B-B14F-4D97-AF65-F5344CB8AC3E}">
        <p14:creationId xmlns:p14="http://schemas.microsoft.com/office/powerpoint/2010/main" val="199685845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p:txBody>
          <a:bodyPr>
            <a:normAutofit/>
          </a:bodyPr>
          <a:lstStyle/>
          <a:p>
            <a:r>
              <a:rPr lang="sv-SE" sz="2400" b="1" dirty="0"/>
              <a:t>Fall 1: Nils, 70 år (Ord HT21)</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1146219"/>
            <a:ext cx="11423561" cy="5473521"/>
          </a:xfrm>
        </p:spPr>
        <p:txBody>
          <a:bodyPr>
            <a:normAutofit/>
          </a:bodyPr>
          <a:lstStyle/>
          <a:p>
            <a:pPr marL="0" indent="0">
              <a:buNone/>
            </a:pPr>
            <a:r>
              <a:rPr lang="sv-SE" sz="1600" dirty="0"/>
              <a:t>Du är AT-läkare på en vårdcentral där Nils 70 år kommer på sin årliga diabeteskontroll. Han har haft typ 2 diabetes sedan några år och behandlas med </a:t>
            </a:r>
            <a:r>
              <a:rPr lang="sv-SE" sz="1600" dirty="0" err="1"/>
              <a:t>metformin</a:t>
            </a:r>
            <a:r>
              <a:rPr lang="sv-SE" sz="1600" dirty="0"/>
              <a:t>. Utöver typ 2 diabetes har han en tablettbehandlad hypertoni och </a:t>
            </a:r>
            <a:r>
              <a:rPr lang="sv-SE" sz="1600" dirty="0" err="1"/>
              <a:t>hyperlipidemi</a:t>
            </a:r>
            <a:r>
              <a:rPr lang="sv-SE" sz="1600" dirty="0"/>
              <a:t>. Du genomför ditt vanliga diabetesbesök där du frågar om </a:t>
            </a:r>
            <a:r>
              <a:rPr lang="sv-SE" sz="1600" dirty="0" err="1"/>
              <a:t>kardiopulmonella</a:t>
            </a:r>
            <a:r>
              <a:rPr lang="sv-SE" sz="1600" dirty="0"/>
              <a:t> besvär, levnadsvanor, följsamhet till behandling och gör en fysikalisk undersökning av Nils (se status nedan).</a:t>
            </a:r>
          </a:p>
          <a:p>
            <a:pPr marL="0" indent="0">
              <a:buNone/>
            </a:pPr>
            <a:r>
              <a:rPr lang="sv-SE" sz="1600" dirty="0"/>
              <a:t>Allmäntillstånd: Gott och opåverkat i vila. Bukfetma.</a:t>
            </a:r>
            <a:br>
              <a:rPr lang="sv-SE" sz="1600" dirty="0"/>
            </a:br>
            <a:r>
              <a:rPr lang="sv-SE" sz="1600" dirty="0"/>
              <a:t>Lungor: Normala andningsljud bilateralt utan rassel eller </a:t>
            </a:r>
            <a:r>
              <a:rPr lang="sv-SE" sz="1600" dirty="0" err="1"/>
              <a:t>ronki</a:t>
            </a:r>
            <a:r>
              <a:rPr lang="sv-SE" sz="1600" dirty="0"/>
              <a:t>.</a:t>
            </a:r>
            <a:br>
              <a:rPr lang="sv-SE" sz="1600" dirty="0"/>
            </a:br>
            <a:r>
              <a:rPr lang="sv-SE" sz="1600" dirty="0"/>
              <a:t>Hjärta: Regelbunden rytm utan bi- eller blåsljud. Puls 68/min.</a:t>
            </a:r>
            <a:br>
              <a:rPr lang="sv-SE" sz="1600" dirty="0"/>
            </a:br>
            <a:r>
              <a:rPr lang="sv-SE" sz="1600" dirty="0"/>
              <a:t>Blodtryck: 145/95 </a:t>
            </a:r>
            <a:r>
              <a:rPr lang="sv-SE" sz="1600" dirty="0" err="1"/>
              <a:t>mmHg</a:t>
            </a:r>
            <a:r>
              <a:rPr lang="sv-SE" sz="1600" dirty="0"/>
              <a:t>, liggande efter 5 minuters vila.</a:t>
            </a:r>
            <a:br>
              <a:rPr lang="sv-SE" sz="1600" dirty="0"/>
            </a:br>
            <a:r>
              <a:rPr lang="sv-SE" sz="1600" dirty="0"/>
              <a:t>Nedre extremitet: Fötter utan skador i huden eller sår. Bevarad vibrationskänsel vid mediala </a:t>
            </a:r>
            <a:r>
              <a:rPr lang="sv-SE" sz="1600" dirty="0" err="1"/>
              <a:t>malleolen</a:t>
            </a:r>
            <a:r>
              <a:rPr lang="sv-SE" sz="1600" dirty="0"/>
              <a:t> samt MTP-led 1. Ipswich touch/monofilament test normalt.</a:t>
            </a:r>
          </a:p>
          <a:p>
            <a:pPr marL="0" indent="0">
              <a:buNone/>
            </a:pPr>
            <a:r>
              <a:rPr lang="sv-SE" sz="1600" dirty="0"/>
              <a:t>I slutet av besöket nämner Nils att han senaste året börjat gå upp och kissa på nätterna allt oftare. Han undrar varför det är så och om han behöver utredas på något sätt.</a:t>
            </a:r>
          </a:p>
          <a:p>
            <a:pPr marL="0" indent="0">
              <a:buNone/>
            </a:pPr>
            <a:r>
              <a:rPr lang="sv-SE" sz="1600" b="1" dirty="0"/>
              <a:t>Fråga 1:1 (3p). </a:t>
            </a:r>
            <a:r>
              <a:rPr lang="sv-SE" sz="1600" dirty="0"/>
              <a:t>Vad säger du till Nils och vad gör du för vidare utredning på vårdcentralen? Motivera ditt svar utifrån relevanta differentialdiagnostiska överväganden.</a:t>
            </a:r>
          </a:p>
          <a:p>
            <a:pPr marL="0" indent="0">
              <a:buNone/>
            </a:pPr>
            <a:r>
              <a:rPr lang="sv-SE" sz="1600" b="1" i="1" dirty="0">
                <a:solidFill>
                  <a:srgbClr val="0070C0"/>
                </a:solidFill>
              </a:rPr>
              <a:t>Återkoppling 1:1. </a:t>
            </a:r>
            <a:r>
              <a:rPr lang="sv-SE" sz="1600" i="1" dirty="0">
                <a:solidFill>
                  <a:srgbClr val="0070C0"/>
                </a:solidFill>
              </a:rPr>
              <a:t>Utifrån anamnesen finns flera tänkbara differentialdiagnoser så som hyperglykemi, godartad prostatahyperplasi och prostatacancer. Du förklarar för Nils att det kan finnas flera orsaker </a:t>
            </a:r>
            <a:r>
              <a:rPr lang="sv-SE" sz="1600" i="1" dirty="0" err="1">
                <a:solidFill>
                  <a:srgbClr val="0070C0"/>
                </a:solidFill>
              </a:rPr>
              <a:t>t.ex</a:t>
            </a:r>
            <a:r>
              <a:rPr lang="sv-SE" sz="1600" i="1" dirty="0">
                <a:solidFill>
                  <a:srgbClr val="0070C0"/>
                </a:solidFill>
              </a:rPr>
              <a:t> en förstorad prostata och förhöjt blodsocker. Du bör därmed palpera prostata, kontrollera förekomst av </a:t>
            </a:r>
            <a:r>
              <a:rPr lang="sv-SE" sz="1600" i="1" dirty="0" err="1">
                <a:solidFill>
                  <a:srgbClr val="0070C0"/>
                </a:solidFill>
              </a:rPr>
              <a:t>residualurin</a:t>
            </a:r>
            <a:r>
              <a:rPr lang="sv-SE" sz="1600" i="1" dirty="0">
                <a:solidFill>
                  <a:srgbClr val="0070C0"/>
                </a:solidFill>
              </a:rPr>
              <a:t>, beställa ett PSA-prov samt blodprov för värdering av glukoskontroll HbA1c och/eller </a:t>
            </a:r>
            <a:r>
              <a:rPr lang="sv-SE" sz="1600" i="1" dirty="0" err="1">
                <a:solidFill>
                  <a:srgbClr val="0070C0"/>
                </a:solidFill>
              </a:rPr>
              <a:t>fP</a:t>
            </a:r>
            <a:r>
              <a:rPr lang="sv-SE" sz="1600" i="1" dirty="0">
                <a:solidFill>
                  <a:srgbClr val="0070C0"/>
                </a:solidFill>
              </a:rPr>
              <a:t>-glukos. (Lärandemål: B1, B2, B5)</a:t>
            </a:r>
          </a:p>
        </p:txBody>
      </p:sp>
    </p:spTree>
    <p:extLst>
      <p:ext uri="{BB962C8B-B14F-4D97-AF65-F5344CB8AC3E}">
        <p14:creationId xmlns:p14="http://schemas.microsoft.com/office/powerpoint/2010/main" val="203215937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p:txBody>
          <a:bodyPr>
            <a:normAutofit/>
          </a:bodyPr>
          <a:lstStyle/>
          <a:p>
            <a:r>
              <a:rPr lang="sv-SE" sz="2800" b="1" dirty="0"/>
              <a:t>Fall 1: Nils, 70 år (Ord HT21)</a:t>
            </a:r>
            <a:br>
              <a:rPr lang="sv-SE" sz="2800" b="1" dirty="0"/>
            </a:br>
            <a:endParaRPr lang="sv-SE" sz="28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339403"/>
            <a:ext cx="11423561" cy="5153472"/>
          </a:xfrm>
        </p:spPr>
        <p:txBody>
          <a:bodyPr>
            <a:normAutofit/>
          </a:bodyPr>
          <a:lstStyle/>
          <a:p>
            <a:pPr marL="0" indent="0">
              <a:buNone/>
            </a:pPr>
            <a:r>
              <a:rPr lang="sv-SE" sz="1200" i="1" dirty="0">
                <a:solidFill>
                  <a:schemeClr val="bg2">
                    <a:lumMod val="75000"/>
                  </a:schemeClr>
                </a:solidFill>
              </a:rPr>
              <a:t>Du är AT-läkare på en vårdcentral där Nils 70 år kommer på sin årliga diabeteskontroll. Han har haft typ 2 diabetes sedan några år och behandlas med </a:t>
            </a:r>
            <a:r>
              <a:rPr lang="sv-SE" sz="1200" i="1" dirty="0" err="1">
                <a:solidFill>
                  <a:schemeClr val="bg2">
                    <a:lumMod val="75000"/>
                  </a:schemeClr>
                </a:solidFill>
              </a:rPr>
              <a:t>metformin</a:t>
            </a:r>
            <a:r>
              <a:rPr lang="sv-SE" sz="1200" i="1" dirty="0">
                <a:solidFill>
                  <a:schemeClr val="bg2">
                    <a:lumMod val="75000"/>
                  </a:schemeClr>
                </a:solidFill>
              </a:rPr>
              <a:t>. Utöver typ 2 diabetes har han en tablettbehandlad hypertoni och </a:t>
            </a:r>
            <a:r>
              <a:rPr lang="sv-SE" sz="1200" i="1" dirty="0" err="1">
                <a:solidFill>
                  <a:schemeClr val="bg2">
                    <a:lumMod val="75000"/>
                  </a:schemeClr>
                </a:solidFill>
              </a:rPr>
              <a:t>hyperlipidemi</a:t>
            </a:r>
            <a:r>
              <a:rPr lang="sv-SE" sz="1200" i="1" dirty="0">
                <a:solidFill>
                  <a:schemeClr val="bg2">
                    <a:lumMod val="75000"/>
                  </a:schemeClr>
                </a:solidFill>
              </a:rPr>
              <a:t>. Du genomför ditt vanliga diabetesbesök där du frågar om </a:t>
            </a:r>
            <a:r>
              <a:rPr lang="sv-SE" sz="1200" i="1" dirty="0" err="1">
                <a:solidFill>
                  <a:schemeClr val="bg2">
                    <a:lumMod val="75000"/>
                  </a:schemeClr>
                </a:solidFill>
              </a:rPr>
              <a:t>kardiopulmonella</a:t>
            </a:r>
            <a:r>
              <a:rPr lang="sv-SE" sz="1200" i="1" dirty="0">
                <a:solidFill>
                  <a:schemeClr val="bg2">
                    <a:lumMod val="75000"/>
                  </a:schemeClr>
                </a:solidFill>
              </a:rPr>
              <a:t> besvär, levnadsvanor, följsamhet till behandling och gör en fysikalisk undersökning av Nils (se status nedan).</a:t>
            </a:r>
          </a:p>
          <a:p>
            <a:pPr marL="0" indent="0">
              <a:buNone/>
            </a:pPr>
            <a:r>
              <a:rPr lang="sv-SE" sz="1200" i="1" dirty="0">
                <a:solidFill>
                  <a:schemeClr val="bg2">
                    <a:lumMod val="75000"/>
                  </a:schemeClr>
                </a:solidFill>
              </a:rPr>
              <a:t>Allmäntillstånd: Gott och opåverkat i vila. Bukfetma. Lungor: Normala andningsljud bilateralt utan rassel eller </a:t>
            </a:r>
            <a:r>
              <a:rPr lang="sv-SE" sz="1200" i="1" dirty="0" err="1">
                <a:solidFill>
                  <a:schemeClr val="bg2">
                    <a:lumMod val="75000"/>
                  </a:schemeClr>
                </a:solidFill>
              </a:rPr>
              <a:t>ronki</a:t>
            </a:r>
            <a:r>
              <a:rPr lang="sv-SE" sz="1200" i="1" dirty="0">
                <a:solidFill>
                  <a:schemeClr val="bg2">
                    <a:lumMod val="75000"/>
                  </a:schemeClr>
                </a:solidFill>
              </a:rPr>
              <a:t>. Hjärta: Regelbunden rytm utan bi- eller blåsljud. Puls 68/min.</a:t>
            </a:r>
            <a:br>
              <a:rPr lang="sv-SE" sz="1200" i="1" dirty="0">
                <a:solidFill>
                  <a:schemeClr val="bg2">
                    <a:lumMod val="75000"/>
                  </a:schemeClr>
                </a:solidFill>
              </a:rPr>
            </a:br>
            <a:r>
              <a:rPr lang="sv-SE" sz="1200" i="1" dirty="0">
                <a:solidFill>
                  <a:schemeClr val="bg2">
                    <a:lumMod val="75000"/>
                  </a:schemeClr>
                </a:solidFill>
              </a:rPr>
              <a:t>Blodtryck: 145/95 </a:t>
            </a:r>
            <a:r>
              <a:rPr lang="sv-SE" sz="1200" i="1" dirty="0" err="1">
                <a:solidFill>
                  <a:schemeClr val="bg2">
                    <a:lumMod val="75000"/>
                  </a:schemeClr>
                </a:solidFill>
              </a:rPr>
              <a:t>mmHg</a:t>
            </a:r>
            <a:r>
              <a:rPr lang="sv-SE" sz="1200" i="1" dirty="0">
                <a:solidFill>
                  <a:schemeClr val="bg2">
                    <a:lumMod val="75000"/>
                  </a:schemeClr>
                </a:solidFill>
              </a:rPr>
              <a:t>, liggande efter 5 minuters vila. Nedre extremitet: Fötter utan skador i huden eller sår. Bevarad vibrationskänsel vid mediala </a:t>
            </a:r>
            <a:r>
              <a:rPr lang="sv-SE" sz="1200" i="1" dirty="0" err="1">
                <a:solidFill>
                  <a:schemeClr val="bg2">
                    <a:lumMod val="75000"/>
                  </a:schemeClr>
                </a:solidFill>
              </a:rPr>
              <a:t>malleolen</a:t>
            </a:r>
            <a:r>
              <a:rPr lang="sv-SE" sz="1200" i="1" dirty="0">
                <a:solidFill>
                  <a:schemeClr val="bg2">
                    <a:lumMod val="75000"/>
                  </a:schemeClr>
                </a:solidFill>
              </a:rPr>
              <a:t> samt MTP-led 1. Ipswich touch/monofilament test normalt. I slutet av besöket nämner Nils att han senaste året börjat gå upp och kissa på nätterna allt oftare. Han undrar varför det är så och om han behöver utredas på något sätt.</a:t>
            </a:r>
          </a:p>
          <a:p>
            <a:pPr marL="0" indent="0">
              <a:buNone/>
            </a:pPr>
            <a:r>
              <a:rPr lang="sv-SE" sz="1600" dirty="0"/>
              <a:t>Du tycker att Nils prostata är generellt förstorad utan tydliga resistenser, men du är i ärlighetens namn lite osäker. På grund av stress och kort om tid kvar för besöket väljer du att inte rådfråga kollega. Nils lämnade prover fastande på morgonen dagen efter besöket som visar </a:t>
            </a:r>
            <a:r>
              <a:rPr lang="sv-SE" sz="1600" dirty="0" err="1"/>
              <a:t>fP</a:t>
            </a:r>
            <a:r>
              <a:rPr lang="sv-SE" sz="1600" dirty="0"/>
              <a:t>-glukos som är 7,5 </a:t>
            </a:r>
            <a:r>
              <a:rPr lang="sv-SE" sz="1600" dirty="0" err="1"/>
              <a:t>mmol</a:t>
            </a:r>
            <a:r>
              <a:rPr lang="sv-SE" sz="1600" dirty="0"/>
              <a:t>/L och ett HbA1c som är 53 </a:t>
            </a:r>
            <a:r>
              <a:rPr lang="sv-SE" sz="1600" dirty="0" err="1"/>
              <a:t>mmol</a:t>
            </a:r>
            <a:r>
              <a:rPr lang="sv-SE" sz="1600" dirty="0"/>
              <a:t>/mol. Dessa provsvar är väsentligen oförändrade jämfört med föregående år. När du får provsvaren dagen efter besöket slår det dig att du kanske skulle tagit ett PSA-prov också (för det glömde du i den stressade situationen). Du försöker få kontakt med Nils, som inte går att nå per telefon. Du skickar istället ett brev med information om provsvaren samt en uppmaning att boka tid för att lämna ett PSA-prov som du beställt.</a:t>
            </a:r>
          </a:p>
          <a:p>
            <a:pPr marL="0" indent="0">
              <a:buNone/>
            </a:pPr>
            <a:r>
              <a:rPr lang="sv-SE" sz="1600" dirty="0"/>
              <a:t>Du har nu fått en ST-tjänst på vårdcentralen och Nils kommer tillbaka på ny årskontroll till dig ett år senare. Han berättar då att han fått svagare stråle när han tömmer blåsan. Sista månaderna har han även fått ont i ländryggen vilket han inte haft tidigare.</a:t>
            </a:r>
          </a:p>
          <a:p>
            <a:pPr marL="0" indent="0">
              <a:buNone/>
            </a:pPr>
            <a:r>
              <a:rPr lang="sv-SE" sz="1600" b="1" dirty="0"/>
              <a:t>Fråga 1:2 (1p). </a:t>
            </a:r>
            <a:r>
              <a:rPr lang="sv-SE" sz="1600" dirty="0"/>
              <a:t>Vilken diagnos anser du är viktigast att inrikta utredningen mot nu? Motivera ditt svar.</a:t>
            </a:r>
          </a:p>
        </p:txBody>
      </p:sp>
    </p:spTree>
    <p:extLst>
      <p:ext uri="{BB962C8B-B14F-4D97-AF65-F5344CB8AC3E}">
        <p14:creationId xmlns:p14="http://schemas.microsoft.com/office/powerpoint/2010/main" val="31165022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p:txBody>
          <a:bodyPr>
            <a:normAutofit/>
          </a:bodyPr>
          <a:lstStyle/>
          <a:p>
            <a:r>
              <a:rPr lang="sv-SE" sz="2800" b="1" dirty="0"/>
              <a:t>Fall 1: Nils, 70 år (Ord HT21)</a:t>
            </a:r>
            <a:br>
              <a:rPr lang="sv-SE" sz="2800" b="1" dirty="0"/>
            </a:br>
            <a:endParaRPr lang="sv-SE" sz="28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339403"/>
            <a:ext cx="11423561" cy="5153472"/>
          </a:xfrm>
        </p:spPr>
        <p:txBody>
          <a:bodyPr>
            <a:normAutofit/>
          </a:bodyPr>
          <a:lstStyle/>
          <a:p>
            <a:pPr marL="0" indent="0">
              <a:buNone/>
            </a:pPr>
            <a:r>
              <a:rPr lang="sv-SE" sz="1200" i="1" dirty="0">
                <a:solidFill>
                  <a:schemeClr val="bg2">
                    <a:lumMod val="75000"/>
                  </a:schemeClr>
                </a:solidFill>
              </a:rPr>
              <a:t>Du är AT-läkare på en vårdcentral där Nils 70 år kommer på sin årliga diabeteskontroll. Han har haft typ 2 diabetes sedan några år och behandlas med </a:t>
            </a:r>
            <a:r>
              <a:rPr lang="sv-SE" sz="1200" i="1" dirty="0" err="1">
                <a:solidFill>
                  <a:schemeClr val="bg2">
                    <a:lumMod val="75000"/>
                  </a:schemeClr>
                </a:solidFill>
              </a:rPr>
              <a:t>metformin</a:t>
            </a:r>
            <a:r>
              <a:rPr lang="sv-SE" sz="1200" i="1" dirty="0">
                <a:solidFill>
                  <a:schemeClr val="bg2">
                    <a:lumMod val="75000"/>
                  </a:schemeClr>
                </a:solidFill>
              </a:rPr>
              <a:t>. Utöver typ 2 diabetes har han en tablettbehandlad hypertoni och </a:t>
            </a:r>
            <a:r>
              <a:rPr lang="sv-SE" sz="1200" i="1" dirty="0" err="1">
                <a:solidFill>
                  <a:schemeClr val="bg2">
                    <a:lumMod val="75000"/>
                  </a:schemeClr>
                </a:solidFill>
              </a:rPr>
              <a:t>hyperlipidemi</a:t>
            </a:r>
            <a:r>
              <a:rPr lang="sv-SE" sz="1200" i="1" dirty="0">
                <a:solidFill>
                  <a:schemeClr val="bg2">
                    <a:lumMod val="75000"/>
                  </a:schemeClr>
                </a:solidFill>
              </a:rPr>
              <a:t>. Du genomför ditt vanliga diabetesbesök där du frågar om </a:t>
            </a:r>
            <a:r>
              <a:rPr lang="sv-SE" sz="1200" i="1" dirty="0" err="1">
                <a:solidFill>
                  <a:schemeClr val="bg2">
                    <a:lumMod val="75000"/>
                  </a:schemeClr>
                </a:solidFill>
              </a:rPr>
              <a:t>kardiopulmonella</a:t>
            </a:r>
            <a:r>
              <a:rPr lang="sv-SE" sz="1200" i="1" dirty="0">
                <a:solidFill>
                  <a:schemeClr val="bg2">
                    <a:lumMod val="75000"/>
                  </a:schemeClr>
                </a:solidFill>
              </a:rPr>
              <a:t> besvär, levnadsvanor, följsamhet till behandling och gör en fysikalisk undersökning av Nils (se status nedan).</a:t>
            </a:r>
          </a:p>
          <a:p>
            <a:pPr marL="0" indent="0">
              <a:buNone/>
            </a:pPr>
            <a:r>
              <a:rPr lang="sv-SE" sz="1200" i="1" dirty="0">
                <a:solidFill>
                  <a:schemeClr val="bg2">
                    <a:lumMod val="75000"/>
                  </a:schemeClr>
                </a:solidFill>
              </a:rPr>
              <a:t>Allmäntillstånd: Gott och opåverkat i vila. Bukfetma. Lungor: Normala andningsljud bilateralt utan rassel eller </a:t>
            </a:r>
            <a:r>
              <a:rPr lang="sv-SE" sz="1200" i="1" dirty="0" err="1">
                <a:solidFill>
                  <a:schemeClr val="bg2">
                    <a:lumMod val="75000"/>
                  </a:schemeClr>
                </a:solidFill>
              </a:rPr>
              <a:t>ronki</a:t>
            </a:r>
            <a:r>
              <a:rPr lang="sv-SE" sz="1200" i="1" dirty="0">
                <a:solidFill>
                  <a:schemeClr val="bg2">
                    <a:lumMod val="75000"/>
                  </a:schemeClr>
                </a:solidFill>
              </a:rPr>
              <a:t>. Hjärta: Regelbunden rytm utan bi- eller blåsljud. Puls 68/min.</a:t>
            </a:r>
            <a:br>
              <a:rPr lang="sv-SE" sz="1200" i="1" dirty="0">
                <a:solidFill>
                  <a:schemeClr val="bg2">
                    <a:lumMod val="75000"/>
                  </a:schemeClr>
                </a:solidFill>
              </a:rPr>
            </a:br>
            <a:r>
              <a:rPr lang="sv-SE" sz="1200" i="1" dirty="0">
                <a:solidFill>
                  <a:schemeClr val="bg2">
                    <a:lumMod val="75000"/>
                  </a:schemeClr>
                </a:solidFill>
              </a:rPr>
              <a:t>Blodtryck: 145/95 </a:t>
            </a:r>
            <a:r>
              <a:rPr lang="sv-SE" sz="1200" i="1" dirty="0" err="1">
                <a:solidFill>
                  <a:schemeClr val="bg2">
                    <a:lumMod val="75000"/>
                  </a:schemeClr>
                </a:solidFill>
              </a:rPr>
              <a:t>mmHg</a:t>
            </a:r>
            <a:r>
              <a:rPr lang="sv-SE" sz="1200" i="1" dirty="0">
                <a:solidFill>
                  <a:schemeClr val="bg2">
                    <a:lumMod val="75000"/>
                  </a:schemeClr>
                </a:solidFill>
              </a:rPr>
              <a:t>, liggande efter 5 minuters vila. Nedre extremitet: Fötter utan skador i huden eller sår. Bevarad vibrationskänsel vid mediala </a:t>
            </a:r>
            <a:r>
              <a:rPr lang="sv-SE" sz="1200" i="1" dirty="0" err="1">
                <a:solidFill>
                  <a:schemeClr val="bg2">
                    <a:lumMod val="75000"/>
                  </a:schemeClr>
                </a:solidFill>
              </a:rPr>
              <a:t>malleolen</a:t>
            </a:r>
            <a:r>
              <a:rPr lang="sv-SE" sz="1200" i="1" dirty="0">
                <a:solidFill>
                  <a:schemeClr val="bg2">
                    <a:lumMod val="75000"/>
                  </a:schemeClr>
                </a:solidFill>
              </a:rPr>
              <a:t> samt MTP-led 1. Ipswich touch/monofilament test normalt. I slutet av besöket nämner Nils att han senaste året börjat gå upp och kissa på nätterna allt oftare. Han undrar varför det är så och om han behöver utredas på något sätt.</a:t>
            </a:r>
          </a:p>
          <a:p>
            <a:pPr marL="0" indent="0">
              <a:buNone/>
            </a:pPr>
            <a:r>
              <a:rPr lang="sv-SE" sz="1600" dirty="0"/>
              <a:t>Du tycker att Nils prostata är generellt förstorad utan tydliga resistenser, men du är i ärlighetens namn lite osäker. På grund av stress och kort om tid kvar för besöket väljer du att inte rådfråga kollega. Nils lämnade prover fastande på morgonen dagen efter besöket som visar </a:t>
            </a:r>
            <a:r>
              <a:rPr lang="sv-SE" sz="1600" dirty="0" err="1"/>
              <a:t>fP</a:t>
            </a:r>
            <a:r>
              <a:rPr lang="sv-SE" sz="1600" dirty="0"/>
              <a:t>-glukos som är 7,5 </a:t>
            </a:r>
            <a:r>
              <a:rPr lang="sv-SE" sz="1600" dirty="0" err="1"/>
              <a:t>mmol</a:t>
            </a:r>
            <a:r>
              <a:rPr lang="sv-SE" sz="1600" dirty="0"/>
              <a:t>/L och ett HbA1c som är 53 </a:t>
            </a:r>
            <a:r>
              <a:rPr lang="sv-SE" sz="1600" dirty="0" err="1"/>
              <a:t>mmol</a:t>
            </a:r>
            <a:r>
              <a:rPr lang="sv-SE" sz="1600" dirty="0"/>
              <a:t>/mol. Dessa provsvar är väsentligen oförändrade jämfört med föregående år. När du får provsvaren dagen efter besöket slår det dig att du kanske skulle tagit ett PSA-prov också (för det glömde du i den stressade situationen). Du försöker få kontakt med Nils, som inte går att nå per telefon. Du skickar istället ett brev med information om provsvaren samt en uppmaning att boka tid för att lämna ett PSA-prov som du beställt.</a:t>
            </a:r>
          </a:p>
          <a:p>
            <a:pPr marL="0" indent="0">
              <a:buNone/>
            </a:pPr>
            <a:r>
              <a:rPr lang="sv-SE" sz="1600" dirty="0"/>
              <a:t>Du har nu fått en ST-tjänst på vårdcentralen och Nils kommer tillbaka på ny årskontroll till dig ett år senare. Han berättar då att han fått svagare stråle när han tömmer blåsan. Sista månaderna har han även fått ont i ländryggen vilket han inte haft tidigare.</a:t>
            </a:r>
          </a:p>
          <a:p>
            <a:pPr marL="0" indent="0">
              <a:buNone/>
            </a:pPr>
            <a:r>
              <a:rPr lang="sv-SE" sz="1600" b="1" dirty="0"/>
              <a:t>Fråga 1:2 (1p). </a:t>
            </a:r>
            <a:r>
              <a:rPr lang="sv-SE" sz="1600" dirty="0"/>
              <a:t>Vilken diagnos anser du är viktigast att inrikta utredningen mot nu? Motivera ditt svar.</a:t>
            </a:r>
          </a:p>
          <a:p>
            <a:pPr marL="0" indent="0">
              <a:buNone/>
            </a:pPr>
            <a:r>
              <a:rPr lang="sv-SE" sz="1600" b="1" i="1" dirty="0">
                <a:solidFill>
                  <a:srgbClr val="0070C0"/>
                </a:solidFill>
              </a:rPr>
              <a:t>Återkoppling 1:2.</a:t>
            </a:r>
            <a:r>
              <a:rPr lang="sv-SE" sz="1600" b="1" dirty="0">
                <a:solidFill>
                  <a:srgbClr val="0070C0"/>
                </a:solidFill>
              </a:rPr>
              <a:t> </a:t>
            </a:r>
            <a:r>
              <a:rPr lang="sv-SE" sz="1600" i="1" dirty="0">
                <a:solidFill>
                  <a:srgbClr val="0070C0"/>
                </a:solidFill>
              </a:rPr>
              <a:t>Du inser direkt att du måste utesluta att Nils fått prostatacancer med skelettmetastaser i ryggen och väljer att fokusera besöket på detta. (Lärandemål: B2).</a:t>
            </a:r>
          </a:p>
        </p:txBody>
      </p:sp>
    </p:spTree>
    <p:extLst>
      <p:ext uri="{BB962C8B-B14F-4D97-AF65-F5344CB8AC3E}">
        <p14:creationId xmlns:p14="http://schemas.microsoft.com/office/powerpoint/2010/main" val="16780136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p:txBody>
          <a:bodyPr>
            <a:normAutofit/>
          </a:bodyPr>
          <a:lstStyle/>
          <a:p>
            <a:r>
              <a:rPr lang="sv-SE" sz="2800" b="1" dirty="0"/>
              <a:t>Fall 1: Nils, 70 år (Ord HT21)</a:t>
            </a:r>
            <a:br>
              <a:rPr lang="sv-SE" sz="2800" b="1" dirty="0"/>
            </a:br>
            <a:endParaRPr lang="sv-SE" sz="28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339403"/>
            <a:ext cx="11423561" cy="5153472"/>
          </a:xfrm>
        </p:spPr>
        <p:txBody>
          <a:bodyPr>
            <a:normAutofit/>
          </a:bodyPr>
          <a:lstStyle/>
          <a:p>
            <a:pPr marL="0" indent="0">
              <a:buNone/>
            </a:pPr>
            <a:r>
              <a:rPr lang="sv-SE" sz="1200" i="1" dirty="0">
                <a:solidFill>
                  <a:schemeClr val="bg2">
                    <a:lumMod val="90000"/>
                  </a:schemeClr>
                </a:solidFill>
              </a:rPr>
              <a:t>Du är AT-läkare på en vårdcentral där Nils 70 år kommer på sin årliga diabeteskontroll. Han har haft typ 2 diabetes sedan några år och behandlas med </a:t>
            </a:r>
            <a:r>
              <a:rPr lang="sv-SE" sz="1200" i="1" dirty="0" err="1">
                <a:solidFill>
                  <a:schemeClr val="bg2">
                    <a:lumMod val="90000"/>
                  </a:schemeClr>
                </a:solidFill>
              </a:rPr>
              <a:t>metformin</a:t>
            </a:r>
            <a:r>
              <a:rPr lang="sv-SE" sz="1200" i="1" dirty="0">
                <a:solidFill>
                  <a:schemeClr val="bg2">
                    <a:lumMod val="90000"/>
                  </a:schemeClr>
                </a:solidFill>
              </a:rPr>
              <a:t>. Utöver typ 2 diabetes har han en tablettbehandlad hypertoni och </a:t>
            </a:r>
            <a:r>
              <a:rPr lang="sv-SE" sz="1200" i="1" dirty="0" err="1">
                <a:solidFill>
                  <a:schemeClr val="bg2">
                    <a:lumMod val="90000"/>
                  </a:schemeClr>
                </a:solidFill>
              </a:rPr>
              <a:t>hyperlipidemi</a:t>
            </a:r>
            <a:r>
              <a:rPr lang="sv-SE" sz="1200" i="1" dirty="0">
                <a:solidFill>
                  <a:schemeClr val="bg2">
                    <a:lumMod val="90000"/>
                  </a:schemeClr>
                </a:solidFill>
              </a:rPr>
              <a:t>. Du genomför ditt vanliga diabetesbesök där du frågar om </a:t>
            </a:r>
            <a:r>
              <a:rPr lang="sv-SE" sz="1200" i="1" dirty="0" err="1">
                <a:solidFill>
                  <a:schemeClr val="bg2">
                    <a:lumMod val="90000"/>
                  </a:schemeClr>
                </a:solidFill>
              </a:rPr>
              <a:t>kardiopulmonella</a:t>
            </a:r>
            <a:r>
              <a:rPr lang="sv-SE" sz="1200" i="1" dirty="0">
                <a:solidFill>
                  <a:schemeClr val="bg2">
                    <a:lumMod val="90000"/>
                  </a:schemeClr>
                </a:solidFill>
              </a:rPr>
              <a:t> besvär, levnadsvanor, följsamhet till behandling och gör en fysikalisk undersökning av Nils (se status nedan).</a:t>
            </a:r>
          </a:p>
          <a:p>
            <a:pPr marL="0" indent="0">
              <a:buNone/>
            </a:pPr>
            <a:r>
              <a:rPr lang="sv-SE" sz="1200" i="1" dirty="0">
                <a:solidFill>
                  <a:schemeClr val="bg2">
                    <a:lumMod val="90000"/>
                  </a:schemeClr>
                </a:solidFill>
              </a:rPr>
              <a:t>Allmäntillstånd: Gott och opåverkat i vila. Bukfetma. Lungor: Normala andningsljud bilateralt utan rassel eller </a:t>
            </a:r>
            <a:r>
              <a:rPr lang="sv-SE" sz="1200" i="1" dirty="0" err="1">
                <a:solidFill>
                  <a:schemeClr val="bg2">
                    <a:lumMod val="90000"/>
                  </a:schemeClr>
                </a:solidFill>
              </a:rPr>
              <a:t>ronki</a:t>
            </a:r>
            <a:r>
              <a:rPr lang="sv-SE" sz="1200" i="1" dirty="0">
                <a:solidFill>
                  <a:schemeClr val="bg2">
                    <a:lumMod val="90000"/>
                  </a:schemeClr>
                </a:solidFill>
              </a:rPr>
              <a:t>. Hjärta: Regelbunden rytm utan bi- eller blåsljud. Puls 68/min.</a:t>
            </a:r>
            <a:br>
              <a:rPr lang="sv-SE" sz="1200" i="1" dirty="0">
                <a:solidFill>
                  <a:schemeClr val="bg2">
                    <a:lumMod val="90000"/>
                  </a:schemeClr>
                </a:solidFill>
              </a:rPr>
            </a:br>
            <a:r>
              <a:rPr lang="sv-SE" sz="1200" i="1" dirty="0">
                <a:solidFill>
                  <a:schemeClr val="bg2">
                    <a:lumMod val="90000"/>
                  </a:schemeClr>
                </a:solidFill>
              </a:rPr>
              <a:t>Blodtryck: 145/95 </a:t>
            </a:r>
            <a:r>
              <a:rPr lang="sv-SE" sz="1200" i="1" dirty="0" err="1">
                <a:solidFill>
                  <a:schemeClr val="bg2">
                    <a:lumMod val="90000"/>
                  </a:schemeClr>
                </a:solidFill>
              </a:rPr>
              <a:t>mmHg</a:t>
            </a:r>
            <a:r>
              <a:rPr lang="sv-SE" sz="1200" i="1" dirty="0">
                <a:solidFill>
                  <a:schemeClr val="bg2">
                    <a:lumMod val="90000"/>
                  </a:schemeClr>
                </a:solidFill>
              </a:rPr>
              <a:t>, liggande efter 5 minuters vila. Nedre extremitet: Fötter utan skador i huden eller sår. Bevarad vibrationskänsel vid mediala </a:t>
            </a:r>
            <a:r>
              <a:rPr lang="sv-SE" sz="1200" i="1" dirty="0" err="1">
                <a:solidFill>
                  <a:schemeClr val="bg2">
                    <a:lumMod val="90000"/>
                  </a:schemeClr>
                </a:solidFill>
              </a:rPr>
              <a:t>malleolen</a:t>
            </a:r>
            <a:r>
              <a:rPr lang="sv-SE" sz="1200" i="1" dirty="0">
                <a:solidFill>
                  <a:schemeClr val="bg2">
                    <a:lumMod val="90000"/>
                  </a:schemeClr>
                </a:solidFill>
              </a:rPr>
              <a:t> samt MTP-led 1. Ipswich touch/monofilament test normalt. I slutet av besöket nämner Nils att han senaste året börjat gå upp och kissa på nätterna allt oftare. Han undrar varför det är så och om han behöver utredas på något sätt.</a:t>
            </a:r>
          </a:p>
          <a:p>
            <a:pPr marL="0" indent="0">
              <a:buNone/>
            </a:pPr>
            <a:r>
              <a:rPr lang="sv-SE" sz="1200" i="1" dirty="0">
                <a:solidFill>
                  <a:schemeClr val="bg2">
                    <a:lumMod val="90000"/>
                  </a:schemeClr>
                </a:solidFill>
              </a:rPr>
              <a:t>Du tycker att Nils prostata är generellt förstorad utan tydliga resistenser, men du är i ärlighetens namn lite osäker. På grund av stress och kort om tid kvar för besöket väljer du att inte rådfråga kollega. Nils lämnade prover fastande på morgonen dagen efter besöket som visar </a:t>
            </a:r>
            <a:r>
              <a:rPr lang="sv-SE" sz="1200" i="1" dirty="0" err="1">
                <a:solidFill>
                  <a:schemeClr val="bg2">
                    <a:lumMod val="90000"/>
                  </a:schemeClr>
                </a:solidFill>
              </a:rPr>
              <a:t>fP</a:t>
            </a:r>
            <a:r>
              <a:rPr lang="sv-SE" sz="1200" i="1" dirty="0">
                <a:solidFill>
                  <a:schemeClr val="bg2">
                    <a:lumMod val="90000"/>
                  </a:schemeClr>
                </a:solidFill>
              </a:rPr>
              <a:t>-glukos som är 7,5 </a:t>
            </a:r>
            <a:r>
              <a:rPr lang="sv-SE" sz="1200" i="1" dirty="0" err="1">
                <a:solidFill>
                  <a:schemeClr val="bg2">
                    <a:lumMod val="90000"/>
                  </a:schemeClr>
                </a:solidFill>
              </a:rPr>
              <a:t>mmol</a:t>
            </a:r>
            <a:r>
              <a:rPr lang="sv-SE" sz="1200" i="1" dirty="0">
                <a:solidFill>
                  <a:schemeClr val="bg2">
                    <a:lumMod val="90000"/>
                  </a:schemeClr>
                </a:solidFill>
              </a:rPr>
              <a:t>/L och ett HbA1c som är 53 </a:t>
            </a:r>
            <a:r>
              <a:rPr lang="sv-SE" sz="1200" i="1" dirty="0" err="1">
                <a:solidFill>
                  <a:schemeClr val="bg2">
                    <a:lumMod val="90000"/>
                  </a:schemeClr>
                </a:solidFill>
              </a:rPr>
              <a:t>mmol</a:t>
            </a:r>
            <a:r>
              <a:rPr lang="sv-SE" sz="1200" i="1" dirty="0">
                <a:solidFill>
                  <a:schemeClr val="bg2">
                    <a:lumMod val="90000"/>
                  </a:schemeClr>
                </a:solidFill>
              </a:rPr>
              <a:t>/mol. Dessa provsvar är väsentligen oförändrade jämfört med föregående år. När du får provsvaren dagen efter besöket slår det dig att du kanske skulle tagit ett PSA-prov också (för det glömde du i den stressade situationen). Du försöker få kontakt med Nils, som inte går att nå per telefon. Du skickar istället ett brev med information om provsvaren samt en uppmaning att boka tid för att lämna ett PSA-prov som du beställt.</a:t>
            </a:r>
          </a:p>
          <a:p>
            <a:pPr marL="0" indent="0">
              <a:buNone/>
            </a:pPr>
            <a:r>
              <a:rPr lang="sv-SE" sz="1200" i="1" dirty="0">
                <a:solidFill>
                  <a:schemeClr val="bg2">
                    <a:lumMod val="90000"/>
                  </a:schemeClr>
                </a:solidFill>
              </a:rPr>
              <a:t>Du har nu fått en ST-tjänst på vårdcentralen och Nils kommer tillbaka på ny årskontroll till dig ett år senare. Han berättar då att han fått svagare stråle när han tömmer blåsan. Sista månaderna har han även fått ont i ländryggen vilket han inte haft tidigare.</a:t>
            </a:r>
          </a:p>
          <a:p>
            <a:pPr marL="0" indent="0">
              <a:buNone/>
            </a:pPr>
            <a:r>
              <a:rPr lang="sv-SE" sz="1600" dirty="0"/>
              <a:t>Du palperar prostatan och känner en tydlig resistens i högra halvan. Du tar ett PSA-prov som visar sig vara 35 mikrogram/L. Du bokar in Nils på ett snabbt återbesök och informerar om dina fynd. Nils blir upprörd, han nämnde ju att han börjat kissa på natten redan förra året. Varför gjordes ingen ordentlig utredning då? Han blir nästan lite hotfull, höjer rösten och säger att han ska anmäla dig.</a:t>
            </a:r>
          </a:p>
          <a:p>
            <a:pPr marL="0" indent="0">
              <a:buNone/>
            </a:pPr>
            <a:r>
              <a:rPr lang="sv-SE" sz="1600" b="1" dirty="0"/>
              <a:t>Fråga 1:3 (2p). </a:t>
            </a:r>
            <a:r>
              <a:rPr lang="sv-SE" sz="1600" dirty="0"/>
              <a:t>Vad kan du göra i den här situationen?</a:t>
            </a:r>
          </a:p>
        </p:txBody>
      </p:sp>
    </p:spTree>
    <p:extLst>
      <p:ext uri="{BB962C8B-B14F-4D97-AF65-F5344CB8AC3E}">
        <p14:creationId xmlns:p14="http://schemas.microsoft.com/office/powerpoint/2010/main" val="395165462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p:txBody>
          <a:bodyPr>
            <a:normAutofit/>
          </a:bodyPr>
          <a:lstStyle/>
          <a:p>
            <a:r>
              <a:rPr lang="sv-SE" sz="2800" b="1" dirty="0"/>
              <a:t>Fall 1: Nils, 70 år (Ord HT21)</a:t>
            </a:r>
            <a:br>
              <a:rPr lang="sv-SE" sz="2800" b="1" dirty="0"/>
            </a:br>
            <a:endParaRPr lang="sv-SE" sz="28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339403"/>
            <a:ext cx="11423561" cy="5153472"/>
          </a:xfrm>
        </p:spPr>
        <p:txBody>
          <a:bodyPr>
            <a:normAutofit/>
          </a:bodyPr>
          <a:lstStyle/>
          <a:p>
            <a:pPr marL="0" indent="0">
              <a:buNone/>
            </a:pPr>
            <a:r>
              <a:rPr lang="sv-SE" sz="1200" i="1" dirty="0">
                <a:solidFill>
                  <a:schemeClr val="bg2">
                    <a:lumMod val="90000"/>
                  </a:schemeClr>
                </a:solidFill>
              </a:rPr>
              <a:t>Du är AT-läkare på en vårdcentral där Nils 70 år kommer på sin årliga diabeteskontroll. Han har haft typ 2 diabetes sedan några år och behandlas med </a:t>
            </a:r>
            <a:r>
              <a:rPr lang="sv-SE" sz="1200" i="1" dirty="0" err="1">
                <a:solidFill>
                  <a:schemeClr val="bg2">
                    <a:lumMod val="90000"/>
                  </a:schemeClr>
                </a:solidFill>
              </a:rPr>
              <a:t>metformin</a:t>
            </a:r>
            <a:r>
              <a:rPr lang="sv-SE" sz="1200" i="1" dirty="0">
                <a:solidFill>
                  <a:schemeClr val="bg2">
                    <a:lumMod val="90000"/>
                  </a:schemeClr>
                </a:solidFill>
              </a:rPr>
              <a:t>. Utöver typ 2 diabetes har han en tablettbehandlad hypertoni och </a:t>
            </a:r>
            <a:r>
              <a:rPr lang="sv-SE" sz="1200" i="1" dirty="0" err="1">
                <a:solidFill>
                  <a:schemeClr val="bg2">
                    <a:lumMod val="90000"/>
                  </a:schemeClr>
                </a:solidFill>
              </a:rPr>
              <a:t>hyperlipidemi</a:t>
            </a:r>
            <a:r>
              <a:rPr lang="sv-SE" sz="1200" i="1" dirty="0">
                <a:solidFill>
                  <a:schemeClr val="bg2">
                    <a:lumMod val="90000"/>
                  </a:schemeClr>
                </a:solidFill>
              </a:rPr>
              <a:t>. Du genomför ditt vanliga diabetesbesök där du frågar om </a:t>
            </a:r>
            <a:r>
              <a:rPr lang="sv-SE" sz="1200" i="1" dirty="0" err="1">
                <a:solidFill>
                  <a:schemeClr val="bg2">
                    <a:lumMod val="90000"/>
                  </a:schemeClr>
                </a:solidFill>
              </a:rPr>
              <a:t>kardiopulmonella</a:t>
            </a:r>
            <a:r>
              <a:rPr lang="sv-SE" sz="1200" i="1" dirty="0">
                <a:solidFill>
                  <a:schemeClr val="bg2">
                    <a:lumMod val="90000"/>
                  </a:schemeClr>
                </a:solidFill>
              </a:rPr>
              <a:t> besvär, levnadsvanor, följsamhet till behandling och gör en fysikalisk undersökning av Nils (se status nedan).</a:t>
            </a:r>
          </a:p>
          <a:p>
            <a:pPr marL="0" indent="0">
              <a:buNone/>
            </a:pPr>
            <a:r>
              <a:rPr lang="sv-SE" sz="1200" i="1" dirty="0">
                <a:solidFill>
                  <a:schemeClr val="bg2">
                    <a:lumMod val="90000"/>
                  </a:schemeClr>
                </a:solidFill>
              </a:rPr>
              <a:t>Allmäntillstånd: Gott och opåverkat i vila. Bukfetma. Lungor: Normala andningsljud bilateralt utan rassel eller </a:t>
            </a:r>
            <a:r>
              <a:rPr lang="sv-SE" sz="1200" i="1" dirty="0" err="1">
                <a:solidFill>
                  <a:schemeClr val="bg2">
                    <a:lumMod val="90000"/>
                  </a:schemeClr>
                </a:solidFill>
              </a:rPr>
              <a:t>ronki</a:t>
            </a:r>
            <a:r>
              <a:rPr lang="sv-SE" sz="1200" i="1" dirty="0">
                <a:solidFill>
                  <a:schemeClr val="bg2">
                    <a:lumMod val="90000"/>
                  </a:schemeClr>
                </a:solidFill>
              </a:rPr>
              <a:t>. Hjärta: Regelbunden rytm utan bi- eller blåsljud. Puls 68/min.</a:t>
            </a:r>
            <a:br>
              <a:rPr lang="sv-SE" sz="1200" i="1" dirty="0">
                <a:solidFill>
                  <a:schemeClr val="bg2">
                    <a:lumMod val="90000"/>
                  </a:schemeClr>
                </a:solidFill>
              </a:rPr>
            </a:br>
            <a:r>
              <a:rPr lang="sv-SE" sz="1200" i="1" dirty="0">
                <a:solidFill>
                  <a:schemeClr val="bg2">
                    <a:lumMod val="90000"/>
                  </a:schemeClr>
                </a:solidFill>
              </a:rPr>
              <a:t>Blodtryck: 145/95 </a:t>
            </a:r>
            <a:r>
              <a:rPr lang="sv-SE" sz="1200" i="1" dirty="0" err="1">
                <a:solidFill>
                  <a:schemeClr val="bg2">
                    <a:lumMod val="90000"/>
                  </a:schemeClr>
                </a:solidFill>
              </a:rPr>
              <a:t>mmHg</a:t>
            </a:r>
            <a:r>
              <a:rPr lang="sv-SE" sz="1200" i="1" dirty="0">
                <a:solidFill>
                  <a:schemeClr val="bg2">
                    <a:lumMod val="90000"/>
                  </a:schemeClr>
                </a:solidFill>
              </a:rPr>
              <a:t>, liggande efter 5 minuters vila. Nedre extremitet: Fötter utan skador i huden eller sår. Bevarad vibrationskänsel vid mediala </a:t>
            </a:r>
            <a:r>
              <a:rPr lang="sv-SE" sz="1200" i="1" dirty="0" err="1">
                <a:solidFill>
                  <a:schemeClr val="bg2">
                    <a:lumMod val="90000"/>
                  </a:schemeClr>
                </a:solidFill>
              </a:rPr>
              <a:t>malleolen</a:t>
            </a:r>
            <a:r>
              <a:rPr lang="sv-SE" sz="1200" i="1" dirty="0">
                <a:solidFill>
                  <a:schemeClr val="bg2">
                    <a:lumMod val="90000"/>
                  </a:schemeClr>
                </a:solidFill>
              </a:rPr>
              <a:t> samt MTP-led 1. Ipswich touch/monofilament test normalt. I slutet av besöket nämner Nils att han senaste året börjat gå upp och kissa på nätterna allt oftare. Han undrar varför det är så och om han behöver utredas på något sätt.</a:t>
            </a:r>
          </a:p>
          <a:p>
            <a:pPr marL="0" indent="0">
              <a:buNone/>
            </a:pPr>
            <a:r>
              <a:rPr lang="sv-SE" sz="1200" i="1" dirty="0">
                <a:solidFill>
                  <a:schemeClr val="bg2">
                    <a:lumMod val="90000"/>
                  </a:schemeClr>
                </a:solidFill>
              </a:rPr>
              <a:t>Du tycker att Nils prostata är generellt förstorad utan tydliga resistenser, men du är i ärlighetens namn lite osäker. På grund av stress och kort om tid kvar för besöket väljer du att inte rådfråga kollega. Nils lämnade prover fastande på morgonen dagen efter besöket som visar </a:t>
            </a:r>
            <a:r>
              <a:rPr lang="sv-SE" sz="1200" i="1" dirty="0" err="1">
                <a:solidFill>
                  <a:schemeClr val="bg2">
                    <a:lumMod val="90000"/>
                  </a:schemeClr>
                </a:solidFill>
              </a:rPr>
              <a:t>fP</a:t>
            </a:r>
            <a:r>
              <a:rPr lang="sv-SE" sz="1200" i="1" dirty="0">
                <a:solidFill>
                  <a:schemeClr val="bg2">
                    <a:lumMod val="90000"/>
                  </a:schemeClr>
                </a:solidFill>
              </a:rPr>
              <a:t>-glukos som är 7,5 </a:t>
            </a:r>
            <a:r>
              <a:rPr lang="sv-SE" sz="1200" i="1" dirty="0" err="1">
                <a:solidFill>
                  <a:schemeClr val="bg2">
                    <a:lumMod val="90000"/>
                  </a:schemeClr>
                </a:solidFill>
              </a:rPr>
              <a:t>mmol</a:t>
            </a:r>
            <a:r>
              <a:rPr lang="sv-SE" sz="1200" i="1" dirty="0">
                <a:solidFill>
                  <a:schemeClr val="bg2">
                    <a:lumMod val="90000"/>
                  </a:schemeClr>
                </a:solidFill>
              </a:rPr>
              <a:t>/L och ett HbA1c som är 53 </a:t>
            </a:r>
            <a:r>
              <a:rPr lang="sv-SE" sz="1200" i="1" dirty="0" err="1">
                <a:solidFill>
                  <a:schemeClr val="bg2">
                    <a:lumMod val="90000"/>
                  </a:schemeClr>
                </a:solidFill>
              </a:rPr>
              <a:t>mmol</a:t>
            </a:r>
            <a:r>
              <a:rPr lang="sv-SE" sz="1200" i="1" dirty="0">
                <a:solidFill>
                  <a:schemeClr val="bg2">
                    <a:lumMod val="90000"/>
                  </a:schemeClr>
                </a:solidFill>
              </a:rPr>
              <a:t>/mol. Dessa provsvar är väsentligen oförändrade jämfört med föregående år. När du får provsvaren dagen efter besöket slår det dig att du kanske skulle tagit ett PSA-prov också (för det glömde du i den stressade situationen). Du försöker få kontakt med Nils, som inte går att nå per telefon. Du skickar istället ett brev med information om provsvaren samt en uppmaning att boka tid för att lämna ett PSA-prov som du beställt.</a:t>
            </a:r>
          </a:p>
          <a:p>
            <a:pPr marL="0" indent="0">
              <a:buNone/>
            </a:pPr>
            <a:r>
              <a:rPr lang="sv-SE" sz="1200" i="1" dirty="0">
                <a:solidFill>
                  <a:schemeClr val="bg2">
                    <a:lumMod val="90000"/>
                  </a:schemeClr>
                </a:solidFill>
              </a:rPr>
              <a:t>Du har nu fått en ST-tjänst på vårdcentralen och Nils kommer tillbaka på ny årskontroll till dig ett år senare. Han berättar då att han fått svagare stråle när han tömmer blåsan. Sista månaderna har han även fått ont i ländryggen vilket han inte haft tidigare.</a:t>
            </a:r>
          </a:p>
          <a:p>
            <a:pPr marL="0" indent="0">
              <a:buNone/>
            </a:pPr>
            <a:r>
              <a:rPr lang="sv-SE" sz="1600" dirty="0"/>
              <a:t>Du palperar prostatan och känner en tydlig resistens i högra halvan. Du tar ett PSA-prov som visar sig vara 35 mikrogram/L. Du bokar in Nils på ett snabbt återbesök och informerar om dina fynd. Nils blir upprörd, han nämnde ju att han börjat kissa på natten redan förra året. Varför gjordes ingen ordentlig utredning då? Han blir nästan lite hotfull, höjer rösten och säger att han ska anmäla dig.</a:t>
            </a:r>
          </a:p>
          <a:p>
            <a:pPr marL="0" indent="0">
              <a:buNone/>
            </a:pPr>
            <a:r>
              <a:rPr lang="sv-SE" sz="1600" b="1" dirty="0"/>
              <a:t>Fråga 1:3 (2p). </a:t>
            </a:r>
            <a:r>
              <a:rPr lang="sv-SE" sz="1600" dirty="0"/>
              <a:t>Vad kan du göra i den här situationen?</a:t>
            </a:r>
          </a:p>
          <a:p>
            <a:pPr marL="0" indent="0">
              <a:buNone/>
            </a:pPr>
            <a:r>
              <a:rPr lang="sv-SE" sz="1600" b="1" i="1" dirty="0">
                <a:solidFill>
                  <a:srgbClr val="0070C0"/>
                </a:solidFill>
              </a:rPr>
              <a:t>Återkoppling 1:3. </a:t>
            </a:r>
            <a:r>
              <a:rPr lang="sv-SE" sz="1600" i="1" dirty="0">
                <a:solidFill>
                  <a:srgbClr val="0070C0"/>
                </a:solidFill>
              </a:rPr>
              <a:t>Du utgår från föreläsningen ”När ingen blir nöjd”. Du lyssnar med full närvaro och visar att du lyssnar trots att patienten är arg. Du bekräftar verbalt att du uppfattar att Nils är arg och besviken och är rak och ärlig och säger att det borde ha tagits ett PSA-prov redan förra året. Du gör ingen värdering i vems fel det är att PSA-provet inte blev taget. (Lärandemål A4, C8)</a:t>
            </a:r>
          </a:p>
        </p:txBody>
      </p:sp>
    </p:spTree>
    <p:extLst>
      <p:ext uri="{BB962C8B-B14F-4D97-AF65-F5344CB8AC3E}">
        <p14:creationId xmlns:p14="http://schemas.microsoft.com/office/powerpoint/2010/main" val="42634445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p:txBody>
          <a:bodyPr>
            <a:normAutofit/>
          </a:bodyPr>
          <a:lstStyle/>
          <a:p>
            <a:r>
              <a:rPr lang="sv-SE" sz="2800" b="1" dirty="0"/>
              <a:t>Fall 1: Nils, 70 år (Ord HT21)</a:t>
            </a:r>
            <a:br>
              <a:rPr lang="sv-SE" sz="2800" b="1" dirty="0"/>
            </a:br>
            <a:endParaRPr lang="sv-SE" sz="28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339402"/>
            <a:ext cx="11423561" cy="5383369"/>
          </a:xfrm>
        </p:spPr>
        <p:txBody>
          <a:bodyPr>
            <a:normAutofit/>
          </a:bodyPr>
          <a:lstStyle/>
          <a:p>
            <a:pPr marL="0" indent="0">
              <a:buNone/>
            </a:pPr>
            <a:r>
              <a:rPr lang="sv-SE" sz="1200" i="1" dirty="0">
                <a:solidFill>
                  <a:schemeClr val="bg2">
                    <a:lumMod val="90000"/>
                  </a:schemeClr>
                </a:solidFill>
              </a:rPr>
              <a:t>Du är AT-läkare på en vårdcentral där Nils 70 år kommer på sin årliga diabeteskontroll. Han har haft typ 2 diabetes sedan några år och behandlas med </a:t>
            </a:r>
            <a:r>
              <a:rPr lang="sv-SE" sz="1200" i="1" dirty="0" err="1">
                <a:solidFill>
                  <a:schemeClr val="bg2">
                    <a:lumMod val="90000"/>
                  </a:schemeClr>
                </a:solidFill>
              </a:rPr>
              <a:t>metformin</a:t>
            </a:r>
            <a:r>
              <a:rPr lang="sv-SE" sz="1200" i="1" dirty="0">
                <a:solidFill>
                  <a:schemeClr val="bg2">
                    <a:lumMod val="90000"/>
                  </a:schemeClr>
                </a:solidFill>
              </a:rPr>
              <a:t>. Utöver typ 2 diabetes har han en tablettbehandlad hypertoni och </a:t>
            </a:r>
            <a:r>
              <a:rPr lang="sv-SE" sz="1200" i="1" dirty="0" err="1">
                <a:solidFill>
                  <a:schemeClr val="bg2">
                    <a:lumMod val="90000"/>
                  </a:schemeClr>
                </a:solidFill>
              </a:rPr>
              <a:t>hyperlipidemi</a:t>
            </a:r>
            <a:r>
              <a:rPr lang="sv-SE" sz="1200" i="1" dirty="0">
                <a:solidFill>
                  <a:schemeClr val="bg2">
                    <a:lumMod val="90000"/>
                  </a:schemeClr>
                </a:solidFill>
              </a:rPr>
              <a:t>. Du genomför ditt vanliga diabetesbesök där du frågar om </a:t>
            </a:r>
            <a:r>
              <a:rPr lang="sv-SE" sz="1200" i="1" dirty="0" err="1">
                <a:solidFill>
                  <a:schemeClr val="bg2">
                    <a:lumMod val="90000"/>
                  </a:schemeClr>
                </a:solidFill>
              </a:rPr>
              <a:t>kardiopulmonella</a:t>
            </a:r>
            <a:r>
              <a:rPr lang="sv-SE" sz="1200" i="1" dirty="0">
                <a:solidFill>
                  <a:schemeClr val="bg2">
                    <a:lumMod val="90000"/>
                  </a:schemeClr>
                </a:solidFill>
              </a:rPr>
              <a:t> besvär, levnadsvanor, följsamhet till behandling och gör en fysikalisk undersökning av Nils (se status nedan). </a:t>
            </a:r>
            <a:br>
              <a:rPr lang="sv-SE" sz="1200" i="1" dirty="0">
                <a:solidFill>
                  <a:schemeClr val="bg2">
                    <a:lumMod val="90000"/>
                  </a:schemeClr>
                </a:solidFill>
              </a:rPr>
            </a:br>
            <a:r>
              <a:rPr lang="sv-SE" sz="1200" i="1" dirty="0">
                <a:solidFill>
                  <a:schemeClr val="bg2">
                    <a:lumMod val="90000"/>
                  </a:schemeClr>
                </a:solidFill>
              </a:rPr>
              <a:t>Allmäntillstånd: Gott och opåverkat i vila. Bukfetma. Lungor: Normala andningsljud bilateralt utan rassel eller </a:t>
            </a:r>
            <a:r>
              <a:rPr lang="sv-SE" sz="1200" i="1" dirty="0" err="1">
                <a:solidFill>
                  <a:schemeClr val="bg2">
                    <a:lumMod val="90000"/>
                  </a:schemeClr>
                </a:solidFill>
              </a:rPr>
              <a:t>ronki</a:t>
            </a:r>
            <a:r>
              <a:rPr lang="sv-SE" sz="1200" i="1" dirty="0">
                <a:solidFill>
                  <a:schemeClr val="bg2">
                    <a:lumMod val="90000"/>
                  </a:schemeClr>
                </a:solidFill>
              </a:rPr>
              <a:t>. Hjärta: Regelbunden rytm utan bi- eller blåsljud. Puls 68/min.</a:t>
            </a:r>
            <a:br>
              <a:rPr lang="sv-SE" sz="1200" i="1" dirty="0">
                <a:solidFill>
                  <a:schemeClr val="bg2">
                    <a:lumMod val="90000"/>
                  </a:schemeClr>
                </a:solidFill>
              </a:rPr>
            </a:br>
            <a:r>
              <a:rPr lang="sv-SE" sz="1200" i="1" dirty="0">
                <a:solidFill>
                  <a:schemeClr val="bg2">
                    <a:lumMod val="90000"/>
                  </a:schemeClr>
                </a:solidFill>
              </a:rPr>
              <a:t>Blodtryck: 145/95 </a:t>
            </a:r>
            <a:r>
              <a:rPr lang="sv-SE" sz="1200" i="1" dirty="0" err="1">
                <a:solidFill>
                  <a:schemeClr val="bg2">
                    <a:lumMod val="90000"/>
                  </a:schemeClr>
                </a:solidFill>
              </a:rPr>
              <a:t>mmHg</a:t>
            </a:r>
            <a:r>
              <a:rPr lang="sv-SE" sz="1200" i="1" dirty="0">
                <a:solidFill>
                  <a:schemeClr val="bg2">
                    <a:lumMod val="90000"/>
                  </a:schemeClr>
                </a:solidFill>
              </a:rPr>
              <a:t>, liggande efter 5 minuters vila. Nedre extremitet: Fötter utan skador i huden eller sår. Bevarad vibrationskänsel vid mediala </a:t>
            </a:r>
            <a:r>
              <a:rPr lang="sv-SE" sz="1200" i="1" dirty="0" err="1">
                <a:solidFill>
                  <a:schemeClr val="bg2">
                    <a:lumMod val="90000"/>
                  </a:schemeClr>
                </a:solidFill>
              </a:rPr>
              <a:t>malleolen</a:t>
            </a:r>
            <a:r>
              <a:rPr lang="sv-SE" sz="1200" i="1" dirty="0">
                <a:solidFill>
                  <a:schemeClr val="bg2">
                    <a:lumMod val="90000"/>
                  </a:schemeClr>
                </a:solidFill>
              </a:rPr>
              <a:t> samt MTP-led 1. Ipswich touch/monofilament test normalt. I slutet av besöket nämner Nils att han senaste året börjat gå upp och kissa på nätterna allt oftare. Han undrar varför det är så och om han behöver utredas på något sätt.</a:t>
            </a:r>
            <a:br>
              <a:rPr lang="sv-SE" sz="1200" i="1" dirty="0">
                <a:solidFill>
                  <a:schemeClr val="bg2">
                    <a:lumMod val="90000"/>
                  </a:schemeClr>
                </a:solidFill>
              </a:rPr>
            </a:br>
            <a:r>
              <a:rPr lang="sv-SE" sz="1200" i="1" dirty="0">
                <a:solidFill>
                  <a:schemeClr val="bg2">
                    <a:lumMod val="90000"/>
                  </a:schemeClr>
                </a:solidFill>
              </a:rPr>
              <a:t>Du tycker att Nils prostata är generellt förstorad utan tydliga resistenser, men du är i ärlighetens namn lite osäker. På grund av stress och kort om tid kvar för besöket väljer du att inte rådfråga kollega. Nils lämnade prover fastande på morgonen dagen efter besöket som visar </a:t>
            </a:r>
            <a:r>
              <a:rPr lang="sv-SE" sz="1200" i="1" dirty="0" err="1">
                <a:solidFill>
                  <a:schemeClr val="bg2">
                    <a:lumMod val="90000"/>
                  </a:schemeClr>
                </a:solidFill>
              </a:rPr>
              <a:t>fP</a:t>
            </a:r>
            <a:r>
              <a:rPr lang="sv-SE" sz="1200" i="1" dirty="0">
                <a:solidFill>
                  <a:schemeClr val="bg2">
                    <a:lumMod val="90000"/>
                  </a:schemeClr>
                </a:solidFill>
              </a:rPr>
              <a:t>-glukos som är 7,5 </a:t>
            </a:r>
            <a:r>
              <a:rPr lang="sv-SE" sz="1200" i="1" dirty="0" err="1">
                <a:solidFill>
                  <a:schemeClr val="bg2">
                    <a:lumMod val="90000"/>
                  </a:schemeClr>
                </a:solidFill>
              </a:rPr>
              <a:t>mmol</a:t>
            </a:r>
            <a:r>
              <a:rPr lang="sv-SE" sz="1200" i="1" dirty="0">
                <a:solidFill>
                  <a:schemeClr val="bg2">
                    <a:lumMod val="90000"/>
                  </a:schemeClr>
                </a:solidFill>
              </a:rPr>
              <a:t>/L och ett HbA1c som är 53 </a:t>
            </a:r>
            <a:r>
              <a:rPr lang="sv-SE" sz="1200" i="1" dirty="0" err="1">
                <a:solidFill>
                  <a:schemeClr val="bg2">
                    <a:lumMod val="90000"/>
                  </a:schemeClr>
                </a:solidFill>
              </a:rPr>
              <a:t>mmol</a:t>
            </a:r>
            <a:r>
              <a:rPr lang="sv-SE" sz="1200" i="1" dirty="0">
                <a:solidFill>
                  <a:schemeClr val="bg2">
                    <a:lumMod val="90000"/>
                  </a:schemeClr>
                </a:solidFill>
              </a:rPr>
              <a:t>/mol. Dessa provsvar är väsentligen oförändrade jämfört med föregående år. När du får provsvaren dagen efter besöket slår det dig att du kanske skulle tagit ett PSA-prov också (för det glömde du i den stressade situationen). Du försöker få kontakt med Nils, som inte går att nå per telefon. Du skickar istället ett brev med information om provsvaren samt en uppmaning att boka tid för att lämna ett PSA-prov som du beställt.</a:t>
            </a:r>
            <a:br>
              <a:rPr lang="sv-SE" sz="1200" i="1" dirty="0">
                <a:solidFill>
                  <a:schemeClr val="bg2">
                    <a:lumMod val="90000"/>
                  </a:schemeClr>
                </a:solidFill>
              </a:rPr>
            </a:br>
            <a:r>
              <a:rPr lang="sv-SE" sz="1200" i="1" dirty="0">
                <a:solidFill>
                  <a:schemeClr val="bg2">
                    <a:lumMod val="90000"/>
                  </a:schemeClr>
                </a:solidFill>
              </a:rPr>
              <a:t>Du har nu fått en ST-tjänst på vårdcentralen och Nils kommer tillbaka på ny årskontroll till dig ett år senare. Han berättar då att han fått svagare stråle när han tömmer blåsan. Sista månaderna har han även fått ont i ländryggen vilket han inte haft tidigare. Du palperar prostatan och känner en tydlig resistens i högra halvan. Du tar ett PSA-prov som visar sig vara 35 mikrogram/L. Du bokar in Nils på ett snabbt återbesök och informerar om dina fynd. Nils blir upprörd, han nämnde ju att han börjat kissa på natten redan förra året. Varför gjordes ingen ordentlig utredning då? Han blir nästan lite hotfull, höjer rösten och säger att han ska anmäla dig.</a:t>
            </a:r>
          </a:p>
          <a:p>
            <a:pPr marL="0" indent="0">
              <a:buNone/>
            </a:pPr>
            <a:r>
              <a:rPr lang="sv-SE" sz="1600" dirty="0"/>
              <a:t>Du funderar på om du hade kunnat vidta några åtgärder, utöver brevet du skickade, för att undvika att PSA-provtagningen in blev av.</a:t>
            </a:r>
          </a:p>
          <a:p>
            <a:pPr marL="0" indent="0">
              <a:buNone/>
            </a:pPr>
            <a:r>
              <a:rPr lang="sv-SE" sz="1600" b="1" dirty="0"/>
              <a:t>Fråga 1:4 (2p). </a:t>
            </a:r>
            <a:r>
              <a:rPr lang="sv-SE" sz="1600" dirty="0"/>
              <a:t>Resonera utifrån ett patientsäkerhets- och hållbarhetsperspektiv vad som hade kunnat göras för att undvika den fördröjning till diagnos som uppstod i Nils fall, i relation till patientens eget ansvar.</a:t>
            </a:r>
          </a:p>
        </p:txBody>
      </p:sp>
    </p:spTree>
    <p:extLst>
      <p:ext uri="{BB962C8B-B14F-4D97-AF65-F5344CB8AC3E}">
        <p14:creationId xmlns:p14="http://schemas.microsoft.com/office/powerpoint/2010/main" val="41534309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p:txBody>
          <a:bodyPr>
            <a:normAutofit/>
          </a:bodyPr>
          <a:lstStyle/>
          <a:p>
            <a:r>
              <a:rPr lang="sv-SE" sz="2800" b="1" dirty="0"/>
              <a:t>Fall 1: Nils, 70 år (Ord HT21)</a:t>
            </a:r>
            <a:br>
              <a:rPr lang="sv-SE" sz="2800" b="1" dirty="0"/>
            </a:br>
            <a:endParaRPr lang="sv-SE" sz="28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339402"/>
            <a:ext cx="11423561" cy="5383369"/>
          </a:xfrm>
        </p:spPr>
        <p:txBody>
          <a:bodyPr>
            <a:normAutofit/>
          </a:bodyPr>
          <a:lstStyle/>
          <a:p>
            <a:pPr marL="0" indent="0">
              <a:buNone/>
            </a:pPr>
            <a:r>
              <a:rPr lang="sv-SE" sz="1200" i="1" dirty="0">
                <a:solidFill>
                  <a:schemeClr val="bg2">
                    <a:lumMod val="90000"/>
                  </a:schemeClr>
                </a:solidFill>
              </a:rPr>
              <a:t>Du är AT-läkare på en vårdcentral där Nils 70 år kommer på sin årliga diabeteskontroll. Han har haft typ 2 diabetes sedan några år och behandlas med </a:t>
            </a:r>
            <a:r>
              <a:rPr lang="sv-SE" sz="1200" i="1" dirty="0" err="1">
                <a:solidFill>
                  <a:schemeClr val="bg2">
                    <a:lumMod val="90000"/>
                  </a:schemeClr>
                </a:solidFill>
              </a:rPr>
              <a:t>metformin</a:t>
            </a:r>
            <a:r>
              <a:rPr lang="sv-SE" sz="1200" i="1" dirty="0">
                <a:solidFill>
                  <a:schemeClr val="bg2">
                    <a:lumMod val="90000"/>
                  </a:schemeClr>
                </a:solidFill>
              </a:rPr>
              <a:t>. Utöver typ 2 diabetes har han en tablettbehandlad hypertoni och </a:t>
            </a:r>
            <a:r>
              <a:rPr lang="sv-SE" sz="1200" i="1" dirty="0" err="1">
                <a:solidFill>
                  <a:schemeClr val="bg2">
                    <a:lumMod val="90000"/>
                  </a:schemeClr>
                </a:solidFill>
              </a:rPr>
              <a:t>hyperlipidemi</a:t>
            </a:r>
            <a:r>
              <a:rPr lang="sv-SE" sz="1200" i="1" dirty="0">
                <a:solidFill>
                  <a:schemeClr val="bg2">
                    <a:lumMod val="90000"/>
                  </a:schemeClr>
                </a:solidFill>
              </a:rPr>
              <a:t>. Du genomför ditt vanliga diabetesbesök där du frågar om </a:t>
            </a:r>
            <a:r>
              <a:rPr lang="sv-SE" sz="1200" i="1" dirty="0" err="1">
                <a:solidFill>
                  <a:schemeClr val="bg2">
                    <a:lumMod val="90000"/>
                  </a:schemeClr>
                </a:solidFill>
              </a:rPr>
              <a:t>kardiopulmonella</a:t>
            </a:r>
            <a:r>
              <a:rPr lang="sv-SE" sz="1200" i="1" dirty="0">
                <a:solidFill>
                  <a:schemeClr val="bg2">
                    <a:lumMod val="90000"/>
                  </a:schemeClr>
                </a:solidFill>
              </a:rPr>
              <a:t> besvär, levnadsvanor, följsamhet till behandling och gör en fysikalisk undersökning av Nils (se status nedan). </a:t>
            </a:r>
            <a:br>
              <a:rPr lang="sv-SE" sz="1200" i="1" dirty="0">
                <a:solidFill>
                  <a:schemeClr val="bg2">
                    <a:lumMod val="90000"/>
                  </a:schemeClr>
                </a:solidFill>
              </a:rPr>
            </a:br>
            <a:r>
              <a:rPr lang="sv-SE" sz="1200" i="1" dirty="0">
                <a:solidFill>
                  <a:schemeClr val="bg2">
                    <a:lumMod val="90000"/>
                  </a:schemeClr>
                </a:solidFill>
              </a:rPr>
              <a:t>Allmäntillstånd: Gott och opåverkat i vila. Bukfetma. Lungor: Normala andningsljud bilateralt utan rassel eller </a:t>
            </a:r>
            <a:r>
              <a:rPr lang="sv-SE" sz="1200" i="1" dirty="0" err="1">
                <a:solidFill>
                  <a:schemeClr val="bg2">
                    <a:lumMod val="90000"/>
                  </a:schemeClr>
                </a:solidFill>
              </a:rPr>
              <a:t>ronki</a:t>
            </a:r>
            <a:r>
              <a:rPr lang="sv-SE" sz="1200" i="1" dirty="0">
                <a:solidFill>
                  <a:schemeClr val="bg2">
                    <a:lumMod val="90000"/>
                  </a:schemeClr>
                </a:solidFill>
              </a:rPr>
              <a:t>. Hjärta: Regelbunden rytm utan bi- eller blåsljud. Puls 68/min.</a:t>
            </a:r>
            <a:br>
              <a:rPr lang="sv-SE" sz="1200" i="1" dirty="0">
                <a:solidFill>
                  <a:schemeClr val="bg2">
                    <a:lumMod val="90000"/>
                  </a:schemeClr>
                </a:solidFill>
              </a:rPr>
            </a:br>
            <a:r>
              <a:rPr lang="sv-SE" sz="1200" i="1" dirty="0">
                <a:solidFill>
                  <a:schemeClr val="bg2">
                    <a:lumMod val="90000"/>
                  </a:schemeClr>
                </a:solidFill>
              </a:rPr>
              <a:t>Blodtryck: 145/95 </a:t>
            </a:r>
            <a:r>
              <a:rPr lang="sv-SE" sz="1200" i="1" dirty="0" err="1">
                <a:solidFill>
                  <a:schemeClr val="bg2">
                    <a:lumMod val="90000"/>
                  </a:schemeClr>
                </a:solidFill>
              </a:rPr>
              <a:t>mmHg</a:t>
            </a:r>
            <a:r>
              <a:rPr lang="sv-SE" sz="1200" i="1" dirty="0">
                <a:solidFill>
                  <a:schemeClr val="bg2">
                    <a:lumMod val="90000"/>
                  </a:schemeClr>
                </a:solidFill>
              </a:rPr>
              <a:t>, liggande efter 5 minuters vila. Nedre extremitet: Fötter utan skador i huden eller sår. Bevarad vibrationskänsel vid mediala </a:t>
            </a:r>
            <a:r>
              <a:rPr lang="sv-SE" sz="1200" i="1" dirty="0" err="1">
                <a:solidFill>
                  <a:schemeClr val="bg2">
                    <a:lumMod val="90000"/>
                  </a:schemeClr>
                </a:solidFill>
              </a:rPr>
              <a:t>malleolen</a:t>
            </a:r>
            <a:r>
              <a:rPr lang="sv-SE" sz="1200" i="1" dirty="0">
                <a:solidFill>
                  <a:schemeClr val="bg2">
                    <a:lumMod val="90000"/>
                  </a:schemeClr>
                </a:solidFill>
              </a:rPr>
              <a:t> samt MTP-led 1. Ipswich touch/monofilament test normalt. I slutet av besöket nämner Nils att han senaste året börjat gå upp och kissa på nätterna allt oftare. Han undrar varför det är så och om han behöver utredas på något sätt.</a:t>
            </a:r>
            <a:br>
              <a:rPr lang="sv-SE" sz="1200" i="1" dirty="0">
                <a:solidFill>
                  <a:schemeClr val="bg2">
                    <a:lumMod val="90000"/>
                  </a:schemeClr>
                </a:solidFill>
              </a:rPr>
            </a:br>
            <a:r>
              <a:rPr lang="sv-SE" sz="1200" i="1" dirty="0">
                <a:solidFill>
                  <a:schemeClr val="bg2">
                    <a:lumMod val="90000"/>
                  </a:schemeClr>
                </a:solidFill>
              </a:rPr>
              <a:t>Du tycker att Nils prostata är generellt förstorad utan tydliga resistenser, men du är i ärlighetens namn lite osäker. På grund av stress och kort om tid kvar för besöket väljer du att inte rådfråga kollega. Nils lämnade prover fastande på morgonen dagen efter besöket som visar </a:t>
            </a:r>
            <a:r>
              <a:rPr lang="sv-SE" sz="1200" i="1" dirty="0" err="1">
                <a:solidFill>
                  <a:schemeClr val="bg2">
                    <a:lumMod val="90000"/>
                  </a:schemeClr>
                </a:solidFill>
              </a:rPr>
              <a:t>fP</a:t>
            </a:r>
            <a:r>
              <a:rPr lang="sv-SE" sz="1200" i="1" dirty="0">
                <a:solidFill>
                  <a:schemeClr val="bg2">
                    <a:lumMod val="90000"/>
                  </a:schemeClr>
                </a:solidFill>
              </a:rPr>
              <a:t>-glukos som är 7,5 </a:t>
            </a:r>
            <a:r>
              <a:rPr lang="sv-SE" sz="1200" i="1" dirty="0" err="1">
                <a:solidFill>
                  <a:schemeClr val="bg2">
                    <a:lumMod val="90000"/>
                  </a:schemeClr>
                </a:solidFill>
              </a:rPr>
              <a:t>mmol</a:t>
            </a:r>
            <a:r>
              <a:rPr lang="sv-SE" sz="1200" i="1" dirty="0">
                <a:solidFill>
                  <a:schemeClr val="bg2">
                    <a:lumMod val="90000"/>
                  </a:schemeClr>
                </a:solidFill>
              </a:rPr>
              <a:t>/L och ett HbA1c som är 53 </a:t>
            </a:r>
            <a:r>
              <a:rPr lang="sv-SE" sz="1200" i="1" dirty="0" err="1">
                <a:solidFill>
                  <a:schemeClr val="bg2">
                    <a:lumMod val="90000"/>
                  </a:schemeClr>
                </a:solidFill>
              </a:rPr>
              <a:t>mmol</a:t>
            </a:r>
            <a:r>
              <a:rPr lang="sv-SE" sz="1200" i="1" dirty="0">
                <a:solidFill>
                  <a:schemeClr val="bg2">
                    <a:lumMod val="90000"/>
                  </a:schemeClr>
                </a:solidFill>
              </a:rPr>
              <a:t>/mol. Dessa provsvar är väsentligen oförändrade jämfört med föregående år. När du får provsvaren dagen efter besöket slår det dig att du kanske skulle tagit ett PSA-prov också (för det glömde du i den stressade situationen). Du försöker få kontakt med Nils, som inte går att nå per telefon. Du skickar istället ett brev med information om provsvaren samt en uppmaning att boka tid för att lämna ett PSA-prov som du beställt.</a:t>
            </a:r>
            <a:br>
              <a:rPr lang="sv-SE" sz="1200" i="1" dirty="0">
                <a:solidFill>
                  <a:schemeClr val="bg2">
                    <a:lumMod val="90000"/>
                  </a:schemeClr>
                </a:solidFill>
              </a:rPr>
            </a:br>
            <a:r>
              <a:rPr lang="sv-SE" sz="1200" i="1" dirty="0">
                <a:solidFill>
                  <a:schemeClr val="bg2">
                    <a:lumMod val="90000"/>
                  </a:schemeClr>
                </a:solidFill>
              </a:rPr>
              <a:t>Du har nu fått en ST-tjänst på vårdcentralen och Nils kommer tillbaka på ny årskontroll till dig ett år senare. Han berättar då att han fått svagare stråle när han tömmer blåsan. Sista månaderna har han även fått ont i ländryggen vilket han inte haft tidigare. Du palperar prostatan och känner en tydlig resistens i högra halvan. Du tar ett PSA-prov som visar sig vara 35 mikrogram/L. Du bokar in Nils på ett snabbt återbesök och informerar om dina fynd. Nils blir upprörd, han nämnde ju att han börjat kissa på natten redan förra året. Varför gjordes ingen ordentlig utredning då? Han blir nästan lite hotfull, höjer rösten och säger att han ska anmäla dig.</a:t>
            </a:r>
          </a:p>
          <a:p>
            <a:pPr marL="0" indent="0">
              <a:buNone/>
            </a:pPr>
            <a:r>
              <a:rPr lang="sv-SE" sz="1600" dirty="0"/>
              <a:t>Du funderar på om du hade kunnat vidta några åtgärder, utöver brevet du skickade, för att undvika att PSA-provtagningen in blev av.</a:t>
            </a:r>
          </a:p>
          <a:p>
            <a:pPr marL="0" indent="0">
              <a:buNone/>
            </a:pPr>
            <a:r>
              <a:rPr lang="sv-SE" sz="1600" b="1" dirty="0"/>
              <a:t>Fråga 1:4 (2p). </a:t>
            </a:r>
            <a:r>
              <a:rPr lang="sv-SE" sz="1600" dirty="0"/>
              <a:t>Resonera utifrån ett patientsäkerhets- och hållbarhetsperspektiv vad som hade kunnat göras för att undvika den fördröjning till diagnos som uppstod i Nils fall, i relation till patientens eget ansvar.</a:t>
            </a:r>
          </a:p>
          <a:p>
            <a:pPr marL="0" indent="0">
              <a:buNone/>
            </a:pPr>
            <a:r>
              <a:rPr lang="sv-SE" sz="1600" b="1" i="1" dirty="0">
                <a:solidFill>
                  <a:srgbClr val="0070C0"/>
                </a:solidFill>
              </a:rPr>
              <a:t>Återkoppling 1:4. </a:t>
            </a:r>
            <a:r>
              <a:rPr lang="sv-SE" sz="1600" i="1" dirty="0">
                <a:solidFill>
                  <a:srgbClr val="0070C0"/>
                </a:solidFill>
              </a:rPr>
              <a:t>Du funderar på hur du skulle kunnat ha ökat säkerheten för att PSA provtagningen blev av samt den belastning dessa åtgärder hade skapat på vården. Du skulle tex kunna ha försökt ringa patienten fler gånger i stället för att skicka brev direkt, skapat någon form av påminnelse för dig själv att faktiskt kontrollera att provet kommit in, informerat patienten tydligare i brevet om vikten av att lämna provet, skapa ett arbetssätt på vårdcentralen där beställda men ej tagna prover noteras och återkopplas till dig som är ansvarig läkare. Flera av dessa strategier skulle dock öka den administrativa bördan på vårdcentralens läkare, vilket måste vägas mot dess fördelar. (Lärandemål: C3).</a:t>
            </a:r>
          </a:p>
        </p:txBody>
      </p:sp>
    </p:spTree>
    <p:extLst>
      <p:ext uri="{BB962C8B-B14F-4D97-AF65-F5344CB8AC3E}">
        <p14:creationId xmlns:p14="http://schemas.microsoft.com/office/powerpoint/2010/main" val="243116144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p:txBody>
          <a:bodyPr>
            <a:normAutofit/>
          </a:bodyPr>
          <a:lstStyle/>
          <a:p>
            <a:r>
              <a:rPr lang="sv-SE" sz="2800" b="1" dirty="0"/>
              <a:t>Fall 1: Nils, 70 år (Ord HT21)</a:t>
            </a:r>
            <a:br>
              <a:rPr lang="sv-SE" sz="2800" b="1" dirty="0"/>
            </a:br>
            <a:endParaRPr lang="sv-SE" sz="28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339402"/>
            <a:ext cx="11423561" cy="5518598"/>
          </a:xfrm>
        </p:spPr>
        <p:txBody>
          <a:bodyPr>
            <a:normAutofit lnSpcReduction="10000"/>
          </a:bodyPr>
          <a:lstStyle/>
          <a:p>
            <a:pPr marL="0" indent="0">
              <a:buNone/>
            </a:pPr>
            <a:r>
              <a:rPr lang="sv-SE" sz="1200" i="1" dirty="0">
                <a:solidFill>
                  <a:schemeClr val="bg2">
                    <a:lumMod val="90000"/>
                  </a:schemeClr>
                </a:solidFill>
              </a:rPr>
              <a:t>Du är AT-läkare på en vårdcentral där Nils 70 år kommer på sin årliga diabeteskontroll. Han har haft typ 2 diabetes sedan några år och behandlas med </a:t>
            </a:r>
            <a:r>
              <a:rPr lang="sv-SE" sz="1200" i="1" dirty="0" err="1">
                <a:solidFill>
                  <a:schemeClr val="bg2">
                    <a:lumMod val="90000"/>
                  </a:schemeClr>
                </a:solidFill>
              </a:rPr>
              <a:t>metformin</a:t>
            </a:r>
            <a:r>
              <a:rPr lang="sv-SE" sz="1200" i="1" dirty="0">
                <a:solidFill>
                  <a:schemeClr val="bg2">
                    <a:lumMod val="90000"/>
                  </a:schemeClr>
                </a:solidFill>
              </a:rPr>
              <a:t>. Utöver typ 2 diabetes har han en tablettbehandlad hypertoni och </a:t>
            </a:r>
            <a:r>
              <a:rPr lang="sv-SE" sz="1200" i="1" dirty="0" err="1">
                <a:solidFill>
                  <a:schemeClr val="bg2">
                    <a:lumMod val="90000"/>
                  </a:schemeClr>
                </a:solidFill>
              </a:rPr>
              <a:t>hyperlipidemi</a:t>
            </a:r>
            <a:r>
              <a:rPr lang="sv-SE" sz="1200" i="1" dirty="0">
                <a:solidFill>
                  <a:schemeClr val="bg2">
                    <a:lumMod val="90000"/>
                  </a:schemeClr>
                </a:solidFill>
              </a:rPr>
              <a:t>. Du genomför ditt vanliga diabetesbesök där du frågar om </a:t>
            </a:r>
            <a:r>
              <a:rPr lang="sv-SE" sz="1200" i="1" dirty="0" err="1">
                <a:solidFill>
                  <a:schemeClr val="bg2">
                    <a:lumMod val="90000"/>
                  </a:schemeClr>
                </a:solidFill>
              </a:rPr>
              <a:t>kardiopulmonella</a:t>
            </a:r>
            <a:r>
              <a:rPr lang="sv-SE" sz="1200" i="1" dirty="0">
                <a:solidFill>
                  <a:schemeClr val="bg2">
                    <a:lumMod val="90000"/>
                  </a:schemeClr>
                </a:solidFill>
              </a:rPr>
              <a:t> besvär, levnadsvanor, följsamhet till behandling och gör en fysikalisk undersökning av Nils (se status nedan). </a:t>
            </a:r>
            <a:br>
              <a:rPr lang="sv-SE" sz="1200" i="1" dirty="0">
                <a:solidFill>
                  <a:schemeClr val="bg2">
                    <a:lumMod val="90000"/>
                  </a:schemeClr>
                </a:solidFill>
              </a:rPr>
            </a:br>
            <a:r>
              <a:rPr lang="sv-SE" sz="1200" i="1" dirty="0">
                <a:solidFill>
                  <a:schemeClr val="bg2">
                    <a:lumMod val="90000"/>
                  </a:schemeClr>
                </a:solidFill>
              </a:rPr>
              <a:t>Allmäntillstånd: Gott och opåverkat i vila. Bukfetma. Lungor: Normala andningsljud bilateralt utan rassel eller </a:t>
            </a:r>
            <a:r>
              <a:rPr lang="sv-SE" sz="1200" i="1" dirty="0" err="1">
                <a:solidFill>
                  <a:schemeClr val="bg2">
                    <a:lumMod val="90000"/>
                  </a:schemeClr>
                </a:solidFill>
              </a:rPr>
              <a:t>ronki</a:t>
            </a:r>
            <a:r>
              <a:rPr lang="sv-SE" sz="1200" i="1" dirty="0">
                <a:solidFill>
                  <a:schemeClr val="bg2">
                    <a:lumMod val="90000"/>
                  </a:schemeClr>
                </a:solidFill>
              </a:rPr>
              <a:t>. Hjärta: Regelbunden rytm utan bi- eller blåsljud. Puls 68/min.</a:t>
            </a:r>
            <a:br>
              <a:rPr lang="sv-SE" sz="1200" i="1" dirty="0">
                <a:solidFill>
                  <a:schemeClr val="bg2">
                    <a:lumMod val="90000"/>
                  </a:schemeClr>
                </a:solidFill>
              </a:rPr>
            </a:br>
            <a:r>
              <a:rPr lang="sv-SE" sz="1200" i="1" dirty="0">
                <a:solidFill>
                  <a:schemeClr val="bg2">
                    <a:lumMod val="90000"/>
                  </a:schemeClr>
                </a:solidFill>
              </a:rPr>
              <a:t>Blodtryck: 145/95 </a:t>
            </a:r>
            <a:r>
              <a:rPr lang="sv-SE" sz="1200" i="1" dirty="0" err="1">
                <a:solidFill>
                  <a:schemeClr val="bg2">
                    <a:lumMod val="90000"/>
                  </a:schemeClr>
                </a:solidFill>
              </a:rPr>
              <a:t>mmHg</a:t>
            </a:r>
            <a:r>
              <a:rPr lang="sv-SE" sz="1200" i="1" dirty="0">
                <a:solidFill>
                  <a:schemeClr val="bg2">
                    <a:lumMod val="90000"/>
                  </a:schemeClr>
                </a:solidFill>
              </a:rPr>
              <a:t>, liggande efter 5 minuters vila. Nedre extremitet: Fötter utan skador i huden eller sår. Bevarad vibrationskänsel vid mediala </a:t>
            </a:r>
            <a:r>
              <a:rPr lang="sv-SE" sz="1200" i="1" dirty="0" err="1">
                <a:solidFill>
                  <a:schemeClr val="bg2">
                    <a:lumMod val="90000"/>
                  </a:schemeClr>
                </a:solidFill>
              </a:rPr>
              <a:t>malleolen</a:t>
            </a:r>
            <a:r>
              <a:rPr lang="sv-SE" sz="1200" i="1" dirty="0">
                <a:solidFill>
                  <a:schemeClr val="bg2">
                    <a:lumMod val="90000"/>
                  </a:schemeClr>
                </a:solidFill>
              </a:rPr>
              <a:t> samt MTP-led 1. Ipswich touch/monofilament test normalt. I slutet av besöket nämner Nils att han senaste året börjat gå upp och kissa på nätterna allt oftare. Han undrar varför det är så och om han behöver utredas på något sätt.</a:t>
            </a:r>
            <a:br>
              <a:rPr lang="sv-SE" sz="1200" i="1" dirty="0">
                <a:solidFill>
                  <a:schemeClr val="bg2">
                    <a:lumMod val="90000"/>
                  </a:schemeClr>
                </a:solidFill>
              </a:rPr>
            </a:br>
            <a:r>
              <a:rPr lang="sv-SE" sz="1200" i="1" dirty="0">
                <a:solidFill>
                  <a:schemeClr val="bg2">
                    <a:lumMod val="90000"/>
                  </a:schemeClr>
                </a:solidFill>
              </a:rPr>
              <a:t>Du tycker att Nils prostata är generellt förstorad utan tydliga resistenser, men du är i ärlighetens namn lite osäker. På grund av stress och kort om tid kvar för besöket väljer du att inte rådfråga kollega. Nils lämnade prover fastande på morgonen dagen efter besöket som visar </a:t>
            </a:r>
            <a:r>
              <a:rPr lang="sv-SE" sz="1200" i="1" dirty="0" err="1">
                <a:solidFill>
                  <a:schemeClr val="bg2">
                    <a:lumMod val="90000"/>
                  </a:schemeClr>
                </a:solidFill>
              </a:rPr>
              <a:t>fP</a:t>
            </a:r>
            <a:r>
              <a:rPr lang="sv-SE" sz="1200" i="1" dirty="0">
                <a:solidFill>
                  <a:schemeClr val="bg2">
                    <a:lumMod val="90000"/>
                  </a:schemeClr>
                </a:solidFill>
              </a:rPr>
              <a:t>-glukos som är 7,5 </a:t>
            </a:r>
            <a:r>
              <a:rPr lang="sv-SE" sz="1200" i="1" dirty="0" err="1">
                <a:solidFill>
                  <a:schemeClr val="bg2">
                    <a:lumMod val="90000"/>
                  </a:schemeClr>
                </a:solidFill>
              </a:rPr>
              <a:t>mmol</a:t>
            </a:r>
            <a:r>
              <a:rPr lang="sv-SE" sz="1200" i="1" dirty="0">
                <a:solidFill>
                  <a:schemeClr val="bg2">
                    <a:lumMod val="90000"/>
                  </a:schemeClr>
                </a:solidFill>
              </a:rPr>
              <a:t>/L och ett HbA1c som är 53 </a:t>
            </a:r>
            <a:r>
              <a:rPr lang="sv-SE" sz="1200" i="1" dirty="0" err="1">
                <a:solidFill>
                  <a:schemeClr val="bg2">
                    <a:lumMod val="90000"/>
                  </a:schemeClr>
                </a:solidFill>
              </a:rPr>
              <a:t>mmol</a:t>
            </a:r>
            <a:r>
              <a:rPr lang="sv-SE" sz="1200" i="1" dirty="0">
                <a:solidFill>
                  <a:schemeClr val="bg2">
                    <a:lumMod val="90000"/>
                  </a:schemeClr>
                </a:solidFill>
              </a:rPr>
              <a:t>/mol. Dessa provsvar är väsentligen oförändrade jämfört med föregående år. När du får provsvaren dagen efter besöket slår det dig att du kanske skulle tagit ett PSA-prov också (för det glömde du i den stressade situationen). Du försöker få kontakt med Nils, som inte går att nå per telefon. Du skickar istället ett brev med information om provsvaren samt en uppmaning att boka tid för att lämna ett PSA-prov som du beställt.</a:t>
            </a:r>
            <a:br>
              <a:rPr lang="sv-SE" sz="1200" i="1" dirty="0">
                <a:solidFill>
                  <a:schemeClr val="bg2">
                    <a:lumMod val="90000"/>
                  </a:schemeClr>
                </a:solidFill>
              </a:rPr>
            </a:br>
            <a:r>
              <a:rPr lang="sv-SE" sz="1200" i="1" dirty="0">
                <a:solidFill>
                  <a:schemeClr val="bg2">
                    <a:lumMod val="90000"/>
                  </a:schemeClr>
                </a:solidFill>
              </a:rPr>
              <a:t>Du har nu fått en ST-tjänst på vårdcentralen och Nils kommer tillbaka på ny årskontroll till dig ett år senare. Han berättar då att han fått svagare stråle när han tömmer blåsan. Sista månaderna har han även fått ont i ländryggen vilket han inte haft tidigare. Du palperar prostatan och känner en tydlig resistens i högra halvan. Du tar ett PSA-prov som visar sig vara 35 mikrogram/L. Du bokar in Nils på ett snabbt återbesök och informerar om dina fynd. Nils blir upprörd, han nämnde ju att han börjat kissa på natten redan förra året. Varför gjordes ingen ordentlig utredning då? Han blir nästan lite hotfull, höjer rösten och säger att han ska anmäla dig. Du funderar på om du hade kunnat vidta några åtgärder, utöver brevet du skickade, för att undvika att PSA-provtagningen in blev av.</a:t>
            </a:r>
          </a:p>
          <a:p>
            <a:pPr marL="0" indent="0">
              <a:buNone/>
            </a:pPr>
            <a:r>
              <a:rPr lang="sv-SE" sz="1600" dirty="0"/>
              <a:t>Nils utreds via urologen som bekräftar diagnos </a:t>
            </a:r>
            <a:r>
              <a:rPr lang="sv-SE" sz="1600" dirty="0" err="1"/>
              <a:t>metastaserad</a:t>
            </a:r>
            <a:r>
              <a:rPr lang="sv-SE" sz="1600" dirty="0"/>
              <a:t> prostatacancer. Efter ett halvår berättar Nils att smärtan tilltagit på sistone. Den sitter mest i ländryggen där den är molande och ibland huggande och strålar ibland ut i höger ben. Den är inte brännande eller stickande i karaktären. Den finns där konstant men blir värre när han står och går. Han störs av den nattetid när han vänder sig i sängen. På en 10-gradig skala är det runt 7-8 när det är som sämst, men sällan mindre än 3. (Nils har alltså riktigt ont). Han har testat </a:t>
            </a:r>
            <a:r>
              <a:rPr lang="sv-SE" sz="1600" dirty="0" err="1"/>
              <a:t>paracetamol</a:t>
            </a:r>
            <a:r>
              <a:rPr lang="sv-SE" sz="1600" dirty="0"/>
              <a:t> utan någon vidare effekt. Hans urolog har nämnt att Nils inte bör ta NSAID vilket han därför undviker, men han minns inte varför. I status noterar du att Nils grinar illa när han reser sig upp. Han är stel i ländryggen men har ingen uttalad palpationsömhet. Han har inga motoriska eller sensoriska bortfall i nedre extremitet.</a:t>
            </a:r>
          </a:p>
          <a:p>
            <a:pPr marL="0" indent="0">
              <a:buNone/>
            </a:pPr>
            <a:r>
              <a:rPr lang="sv-SE" sz="1600" b="1" dirty="0"/>
              <a:t>Fråga 1:5a (3p). </a:t>
            </a:r>
            <a:r>
              <a:rPr lang="sv-SE" sz="1600" dirty="0"/>
              <a:t>Vilken/vilka typ/-er av smärta misstänker du att det rör sig om i Nils fall? Motivera!</a:t>
            </a:r>
            <a:br>
              <a:rPr lang="sv-SE" sz="1600" dirty="0"/>
            </a:br>
            <a:r>
              <a:rPr lang="sv-SE" sz="1600" b="1" dirty="0"/>
              <a:t>Fråga 1:5b (1,5p). </a:t>
            </a:r>
            <a:r>
              <a:rPr lang="sv-SE" sz="1600" dirty="0"/>
              <a:t>Nämn tre risker med NSAID behandling.</a:t>
            </a:r>
            <a:br>
              <a:rPr lang="sv-SE" sz="1600" dirty="0"/>
            </a:br>
            <a:r>
              <a:rPr lang="sv-SE" sz="1600" b="1" dirty="0"/>
              <a:t>Fråga 1:5c (3p). </a:t>
            </a:r>
            <a:r>
              <a:rPr lang="sv-SE" sz="1600" dirty="0"/>
              <a:t>Nämn två läkemedel från olika läkemedelsgrupper som du kan behandla Nils smärta med i denna situation. Beskriv vilken typ av smärta läkemedlet behandlar primärt samt en vanlig biverkan per läkemedel.</a:t>
            </a:r>
          </a:p>
        </p:txBody>
      </p:sp>
    </p:spTree>
    <p:extLst>
      <p:ext uri="{BB962C8B-B14F-4D97-AF65-F5344CB8AC3E}">
        <p14:creationId xmlns:p14="http://schemas.microsoft.com/office/powerpoint/2010/main" val="261830222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p:txBody>
          <a:bodyPr>
            <a:normAutofit/>
          </a:bodyPr>
          <a:lstStyle/>
          <a:p>
            <a:r>
              <a:rPr lang="sv-SE" sz="2800" b="1" dirty="0"/>
              <a:t>Fall 1: Nils, 70 år (Ord HT21)</a:t>
            </a:r>
            <a:br>
              <a:rPr lang="sv-SE" sz="2800" b="1" dirty="0"/>
            </a:br>
            <a:endParaRPr lang="sv-SE" sz="28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171977"/>
            <a:ext cx="11423561" cy="5686023"/>
          </a:xfrm>
        </p:spPr>
        <p:txBody>
          <a:bodyPr>
            <a:normAutofit fontScale="92500"/>
          </a:bodyPr>
          <a:lstStyle/>
          <a:p>
            <a:pPr marL="0" indent="0">
              <a:buNone/>
            </a:pPr>
            <a:r>
              <a:rPr lang="sv-SE" sz="1200" i="1" dirty="0">
                <a:solidFill>
                  <a:schemeClr val="bg2">
                    <a:lumMod val="90000"/>
                  </a:schemeClr>
                </a:solidFill>
              </a:rPr>
              <a:t>Du är AT-läkare på en vårdcentral där Nils 70 år kommer på sin årliga diabeteskontroll. Han har haft typ 2 diabetes sedan några år och behandlas med </a:t>
            </a:r>
            <a:r>
              <a:rPr lang="sv-SE" sz="1200" i="1" dirty="0" err="1">
                <a:solidFill>
                  <a:schemeClr val="bg2">
                    <a:lumMod val="90000"/>
                  </a:schemeClr>
                </a:solidFill>
              </a:rPr>
              <a:t>metformin</a:t>
            </a:r>
            <a:r>
              <a:rPr lang="sv-SE" sz="1200" i="1" dirty="0">
                <a:solidFill>
                  <a:schemeClr val="bg2">
                    <a:lumMod val="90000"/>
                  </a:schemeClr>
                </a:solidFill>
              </a:rPr>
              <a:t>. Utöver typ 2 diabetes har han en tablettbehandlad hypertoni och </a:t>
            </a:r>
            <a:r>
              <a:rPr lang="sv-SE" sz="1200" i="1" dirty="0" err="1">
                <a:solidFill>
                  <a:schemeClr val="bg2">
                    <a:lumMod val="90000"/>
                  </a:schemeClr>
                </a:solidFill>
              </a:rPr>
              <a:t>hyperlipidemi</a:t>
            </a:r>
            <a:r>
              <a:rPr lang="sv-SE" sz="1200" i="1" dirty="0">
                <a:solidFill>
                  <a:schemeClr val="bg2">
                    <a:lumMod val="90000"/>
                  </a:schemeClr>
                </a:solidFill>
              </a:rPr>
              <a:t>. Du genomför ditt vanliga diabetesbesök där du frågar om </a:t>
            </a:r>
            <a:r>
              <a:rPr lang="sv-SE" sz="1200" i="1" dirty="0" err="1">
                <a:solidFill>
                  <a:schemeClr val="bg2">
                    <a:lumMod val="90000"/>
                  </a:schemeClr>
                </a:solidFill>
              </a:rPr>
              <a:t>kardiopulmonella</a:t>
            </a:r>
            <a:r>
              <a:rPr lang="sv-SE" sz="1200" i="1" dirty="0">
                <a:solidFill>
                  <a:schemeClr val="bg2">
                    <a:lumMod val="90000"/>
                  </a:schemeClr>
                </a:solidFill>
              </a:rPr>
              <a:t> besvär, levnadsvanor, följsamhet till behandling och gör en fysikalisk undersökning av Nils (se status nedan). </a:t>
            </a:r>
            <a:br>
              <a:rPr lang="sv-SE" sz="1200" i="1" dirty="0">
                <a:solidFill>
                  <a:schemeClr val="bg2">
                    <a:lumMod val="90000"/>
                  </a:schemeClr>
                </a:solidFill>
              </a:rPr>
            </a:br>
            <a:r>
              <a:rPr lang="sv-SE" sz="1200" i="1" dirty="0">
                <a:solidFill>
                  <a:schemeClr val="bg2">
                    <a:lumMod val="90000"/>
                  </a:schemeClr>
                </a:solidFill>
              </a:rPr>
              <a:t>Allmäntillstånd: Gott och opåverkat i vila. Bukfetma. Lungor: Normala andningsljud bilateralt utan rassel eller </a:t>
            </a:r>
            <a:r>
              <a:rPr lang="sv-SE" sz="1200" i="1" dirty="0" err="1">
                <a:solidFill>
                  <a:schemeClr val="bg2">
                    <a:lumMod val="90000"/>
                  </a:schemeClr>
                </a:solidFill>
              </a:rPr>
              <a:t>ronki</a:t>
            </a:r>
            <a:r>
              <a:rPr lang="sv-SE" sz="1200" i="1" dirty="0">
                <a:solidFill>
                  <a:schemeClr val="bg2">
                    <a:lumMod val="90000"/>
                  </a:schemeClr>
                </a:solidFill>
              </a:rPr>
              <a:t>. Hjärta: Regelbunden rytm utan bi- eller blåsljud. Puls 68/min.</a:t>
            </a:r>
            <a:br>
              <a:rPr lang="sv-SE" sz="1200" i="1" dirty="0">
                <a:solidFill>
                  <a:schemeClr val="bg2">
                    <a:lumMod val="90000"/>
                  </a:schemeClr>
                </a:solidFill>
              </a:rPr>
            </a:br>
            <a:r>
              <a:rPr lang="sv-SE" sz="1200" i="1" dirty="0">
                <a:solidFill>
                  <a:schemeClr val="bg2">
                    <a:lumMod val="90000"/>
                  </a:schemeClr>
                </a:solidFill>
              </a:rPr>
              <a:t>Blodtryck: 145/95 </a:t>
            </a:r>
            <a:r>
              <a:rPr lang="sv-SE" sz="1200" i="1" dirty="0" err="1">
                <a:solidFill>
                  <a:schemeClr val="bg2">
                    <a:lumMod val="90000"/>
                  </a:schemeClr>
                </a:solidFill>
              </a:rPr>
              <a:t>mmHg</a:t>
            </a:r>
            <a:r>
              <a:rPr lang="sv-SE" sz="1200" i="1" dirty="0">
                <a:solidFill>
                  <a:schemeClr val="bg2">
                    <a:lumMod val="90000"/>
                  </a:schemeClr>
                </a:solidFill>
              </a:rPr>
              <a:t>, liggande efter 5 minuters vila. Nedre extremitet: Fötter utan skador i huden eller sår. Bevarad vibrationskänsel vid mediala </a:t>
            </a:r>
            <a:r>
              <a:rPr lang="sv-SE" sz="1200" i="1" dirty="0" err="1">
                <a:solidFill>
                  <a:schemeClr val="bg2">
                    <a:lumMod val="90000"/>
                  </a:schemeClr>
                </a:solidFill>
              </a:rPr>
              <a:t>malleolen</a:t>
            </a:r>
            <a:r>
              <a:rPr lang="sv-SE" sz="1200" i="1" dirty="0">
                <a:solidFill>
                  <a:schemeClr val="bg2">
                    <a:lumMod val="90000"/>
                  </a:schemeClr>
                </a:solidFill>
              </a:rPr>
              <a:t> samt MTP-led 1. Ipswich touch/monofilament test normalt. I slutet av besöket nämner Nils att han senaste året börjat gå upp och kissa på nätterna allt oftare. Han undrar varför det är så och om han behöver utredas på något sätt.</a:t>
            </a:r>
            <a:br>
              <a:rPr lang="sv-SE" sz="1200" i="1" dirty="0">
                <a:solidFill>
                  <a:schemeClr val="bg2">
                    <a:lumMod val="90000"/>
                  </a:schemeClr>
                </a:solidFill>
              </a:rPr>
            </a:br>
            <a:r>
              <a:rPr lang="sv-SE" sz="1200" i="1" dirty="0">
                <a:solidFill>
                  <a:schemeClr val="bg2">
                    <a:lumMod val="90000"/>
                  </a:schemeClr>
                </a:solidFill>
              </a:rPr>
              <a:t>Du tycker att Nils prostata är generellt förstorad utan tydliga resistenser, men du är i ärlighetens namn lite osäker. På grund av stress och kort om tid kvar för besöket väljer du att inte rådfråga kollega. Nils lämnade prover fastande på morgonen dagen efter besöket som visar </a:t>
            </a:r>
            <a:r>
              <a:rPr lang="sv-SE" sz="1200" i="1" dirty="0" err="1">
                <a:solidFill>
                  <a:schemeClr val="bg2">
                    <a:lumMod val="90000"/>
                  </a:schemeClr>
                </a:solidFill>
              </a:rPr>
              <a:t>fP</a:t>
            </a:r>
            <a:r>
              <a:rPr lang="sv-SE" sz="1200" i="1" dirty="0">
                <a:solidFill>
                  <a:schemeClr val="bg2">
                    <a:lumMod val="90000"/>
                  </a:schemeClr>
                </a:solidFill>
              </a:rPr>
              <a:t>-glukos som är 7,5 </a:t>
            </a:r>
            <a:r>
              <a:rPr lang="sv-SE" sz="1200" i="1" dirty="0" err="1">
                <a:solidFill>
                  <a:schemeClr val="bg2">
                    <a:lumMod val="90000"/>
                  </a:schemeClr>
                </a:solidFill>
              </a:rPr>
              <a:t>mmol</a:t>
            </a:r>
            <a:r>
              <a:rPr lang="sv-SE" sz="1200" i="1" dirty="0">
                <a:solidFill>
                  <a:schemeClr val="bg2">
                    <a:lumMod val="90000"/>
                  </a:schemeClr>
                </a:solidFill>
              </a:rPr>
              <a:t>/L och ett HbA1c som är 53 </a:t>
            </a:r>
            <a:r>
              <a:rPr lang="sv-SE" sz="1200" i="1" dirty="0" err="1">
                <a:solidFill>
                  <a:schemeClr val="bg2">
                    <a:lumMod val="90000"/>
                  </a:schemeClr>
                </a:solidFill>
              </a:rPr>
              <a:t>mmol</a:t>
            </a:r>
            <a:r>
              <a:rPr lang="sv-SE" sz="1200" i="1" dirty="0">
                <a:solidFill>
                  <a:schemeClr val="bg2">
                    <a:lumMod val="90000"/>
                  </a:schemeClr>
                </a:solidFill>
              </a:rPr>
              <a:t>/mol. Dessa provsvar är väsentligen oförändrade jämfört med föregående år. När du får provsvaren dagen efter besöket slår det dig att du kanske skulle tagit ett PSA-prov också (för det glömde du i den stressade situationen). Du försöker få kontakt med Nils, som inte går att nå per telefon. Du skickar istället ett brev med information om provsvaren samt en uppmaning att boka tid för att lämna ett PSA-prov som du beställt.</a:t>
            </a:r>
            <a:br>
              <a:rPr lang="sv-SE" sz="1200" i="1" dirty="0">
                <a:solidFill>
                  <a:schemeClr val="bg2">
                    <a:lumMod val="90000"/>
                  </a:schemeClr>
                </a:solidFill>
              </a:rPr>
            </a:br>
            <a:r>
              <a:rPr lang="sv-SE" sz="1200" i="1" dirty="0">
                <a:solidFill>
                  <a:schemeClr val="bg2">
                    <a:lumMod val="90000"/>
                  </a:schemeClr>
                </a:solidFill>
              </a:rPr>
              <a:t>Du har nu fått en ST-tjänst på vårdcentralen och Nils kommer tillbaka på ny årskontroll till dig ett år senare. Han berättar då att han fått svagare stråle när han tömmer blåsan. Sista månaderna har han även fått ont i ländryggen vilket han inte haft tidigare. Du palperar prostatan och känner en tydlig resistens i högra halvan. Du tar ett PSA-prov som visar sig vara 35 mikrogram/L. Du bokar in Nils på ett snabbt återbesök och informerar om dina fynd. Nils blir upprörd, han nämnde ju att han börjat kissa på natten redan förra året. Varför gjordes ingen ordentlig utredning då? Han blir nästan lite hotfull, höjer rösten och säger att han ska anmäla dig. Du funderar på om du hade kunnat vidta några åtgärder, utöver brevet du skickade, för att undvika att PSA-provtagningen in blev av.</a:t>
            </a:r>
          </a:p>
          <a:p>
            <a:pPr marL="0" indent="0">
              <a:buNone/>
            </a:pPr>
            <a:r>
              <a:rPr lang="sv-SE" sz="1600" dirty="0"/>
              <a:t>Nils utreds via urologen som bekräftar diagnos </a:t>
            </a:r>
            <a:r>
              <a:rPr lang="sv-SE" sz="1600" dirty="0" err="1"/>
              <a:t>metastaserad</a:t>
            </a:r>
            <a:r>
              <a:rPr lang="sv-SE" sz="1600" dirty="0"/>
              <a:t> prostatacancer. Efter ett halvår berättar Nils att smärtan tilltagit på sistone. Den sitter mest i ländryggen där den är molande och ibland huggande och strålar ibland ut i höger ben. Den är inte brännande eller stickande i karaktären. Den finns där konstant men blir värre när han står och går. Han störs av den nattetid när han vänder sig i sängen. På en 10-gradig skala är det runt 7-8 när det är som sämst, men sällan mindre än 3. (Nils har alltså riktigt ont). Han har testat </a:t>
            </a:r>
            <a:r>
              <a:rPr lang="sv-SE" sz="1600" dirty="0" err="1"/>
              <a:t>paracetamol</a:t>
            </a:r>
            <a:r>
              <a:rPr lang="sv-SE" sz="1600" dirty="0"/>
              <a:t> utan någon vidare effekt. Hans urolog har nämnt att Nils inte bör ta NSAID vilket han därför undviker, men han minns inte varför. I status noterar du att Nils grinar illa när han reser sig upp. Han är stel i ländryggen men har ingen uttalad palpationsömhet. Han har inga motoriska eller sensoriska bortfall i nedre extremitet.</a:t>
            </a:r>
          </a:p>
          <a:p>
            <a:pPr marL="0" indent="0">
              <a:buNone/>
            </a:pPr>
            <a:r>
              <a:rPr lang="sv-SE" sz="1600" b="1" dirty="0"/>
              <a:t>Fråga 1:5a (3p). </a:t>
            </a:r>
            <a:r>
              <a:rPr lang="sv-SE" sz="1600" dirty="0"/>
              <a:t>Vilken/vilka typ/-er av smärta misstänker du att det rör sig om i Nils fall? Motivera!</a:t>
            </a:r>
            <a:br>
              <a:rPr lang="sv-SE" sz="1600" dirty="0"/>
            </a:br>
            <a:r>
              <a:rPr lang="sv-SE" sz="1600" b="1" dirty="0"/>
              <a:t>Fråga 1:5b (1,5p). </a:t>
            </a:r>
            <a:r>
              <a:rPr lang="sv-SE" sz="1600" dirty="0"/>
              <a:t>Nämn tre risker med NSAID behandling.</a:t>
            </a:r>
            <a:br>
              <a:rPr lang="sv-SE" sz="1600" dirty="0"/>
            </a:br>
            <a:r>
              <a:rPr lang="sv-SE" sz="1600" b="1" dirty="0"/>
              <a:t>Fråga 1:5c (3p). </a:t>
            </a:r>
            <a:r>
              <a:rPr lang="sv-SE" sz="1600" dirty="0"/>
              <a:t>Nämn två läkemedel från olika läkemedelsgrupper som du kan behandla Nils smärta med i denna situation. Beskriv vilken typ av smärta läkemedlet behandlar primärt samt en vanlig biverkan per läkemedel.</a:t>
            </a:r>
          </a:p>
          <a:p>
            <a:pPr marL="0" indent="0">
              <a:buNone/>
            </a:pPr>
            <a:r>
              <a:rPr lang="sv-SE" sz="1600" b="1" i="1" dirty="0">
                <a:solidFill>
                  <a:srgbClr val="0070C0"/>
                </a:solidFill>
              </a:rPr>
              <a:t>Återkoppling 1:5. </a:t>
            </a:r>
            <a:r>
              <a:rPr lang="sv-SE" sz="1600" i="1" dirty="0">
                <a:solidFill>
                  <a:srgbClr val="0070C0"/>
                </a:solidFill>
              </a:rPr>
              <a:t>Du misstänker en </a:t>
            </a:r>
            <a:r>
              <a:rPr lang="sv-SE" sz="1600" i="1" dirty="0" err="1">
                <a:solidFill>
                  <a:srgbClr val="0070C0"/>
                </a:solidFill>
              </a:rPr>
              <a:t>nociceptiv</a:t>
            </a:r>
            <a:r>
              <a:rPr lang="sv-SE" sz="1600" i="1" dirty="0">
                <a:solidFill>
                  <a:srgbClr val="0070C0"/>
                </a:solidFill>
              </a:rPr>
              <a:t> smärta orsakad av skelettmetastaserna. Det kan finnas ett neuropatiskt inslag i höger ben. Du väljer att behandla Nils med morfin 5 mg morgon, lunch och kväll. Du funderar också över att eventuellt sätta in </a:t>
            </a:r>
            <a:r>
              <a:rPr lang="sv-SE" sz="1600" i="1" dirty="0" err="1">
                <a:solidFill>
                  <a:srgbClr val="0070C0"/>
                </a:solidFill>
              </a:rPr>
              <a:t>gabapentin</a:t>
            </a:r>
            <a:r>
              <a:rPr lang="sv-SE" sz="1600" i="1" dirty="0">
                <a:solidFill>
                  <a:srgbClr val="0070C0"/>
                </a:solidFill>
              </a:rPr>
              <a:t> men avvaktar till effekten och ev. biverkningar av </a:t>
            </a:r>
            <a:r>
              <a:rPr lang="sv-SE" sz="1600" i="1" dirty="0" err="1">
                <a:solidFill>
                  <a:srgbClr val="0070C0"/>
                </a:solidFill>
              </a:rPr>
              <a:t>opioiden</a:t>
            </a:r>
            <a:r>
              <a:rPr lang="sv-SE" sz="1600" i="1" dirty="0">
                <a:solidFill>
                  <a:srgbClr val="0070C0"/>
                </a:solidFill>
              </a:rPr>
              <a:t> utvärderats. (Lärandemål: A3).</a:t>
            </a:r>
          </a:p>
        </p:txBody>
      </p:sp>
    </p:spTree>
    <p:extLst>
      <p:ext uri="{BB962C8B-B14F-4D97-AF65-F5344CB8AC3E}">
        <p14:creationId xmlns:p14="http://schemas.microsoft.com/office/powerpoint/2010/main" val="310726139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p:txBody>
          <a:bodyPr>
            <a:normAutofit/>
          </a:bodyPr>
          <a:lstStyle/>
          <a:p>
            <a:r>
              <a:rPr lang="sv-SE" sz="2800" b="1" dirty="0"/>
              <a:t>Fall 1: Nils, 70 år (Ord HT21)</a:t>
            </a:r>
            <a:br>
              <a:rPr lang="sv-SE" sz="2800" b="1" dirty="0"/>
            </a:br>
            <a:endParaRPr lang="sv-SE" sz="28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171977"/>
            <a:ext cx="11423561" cy="5686023"/>
          </a:xfrm>
        </p:spPr>
        <p:txBody>
          <a:bodyPr>
            <a:normAutofit/>
          </a:bodyPr>
          <a:lstStyle/>
          <a:p>
            <a:pPr marL="0" indent="0">
              <a:buNone/>
            </a:pPr>
            <a:r>
              <a:rPr lang="sv-SE" sz="1200" i="1" dirty="0">
                <a:solidFill>
                  <a:schemeClr val="bg2">
                    <a:lumMod val="90000"/>
                  </a:schemeClr>
                </a:solidFill>
              </a:rPr>
              <a:t>Du är AT-läkare på en vårdcentral där Nils 70 år kommer på sin årliga diabeteskontroll. Han har haft typ 2 diabetes sedan några år och behandlas med </a:t>
            </a:r>
            <a:r>
              <a:rPr lang="sv-SE" sz="1200" i="1" dirty="0" err="1">
                <a:solidFill>
                  <a:schemeClr val="bg2">
                    <a:lumMod val="90000"/>
                  </a:schemeClr>
                </a:solidFill>
              </a:rPr>
              <a:t>metformin</a:t>
            </a:r>
            <a:r>
              <a:rPr lang="sv-SE" sz="1200" i="1" dirty="0">
                <a:solidFill>
                  <a:schemeClr val="bg2">
                    <a:lumMod val="90000"/>
                  </a:schemeClr>
                </a:solidFill>
              </a:rPr>
              <a:t>. Utöver typ 2 diabetes har han en tablettbehandlad hypertoni och </a:t>
            </a:r>
            <a:r>
              <a:rPr lang="sv-SE" sz="1200" i="1" dirty="0" err="1">
                <a:solidFill>
                  <a:schemeClr val="bg2">
                    <a:lumMod val="90000"/>
                  </a:schemeClr>
                </a:solidFill>
              </a:rPr>
              <a:t>hyperlipidemi</a:t>
            </a:r>
            <a:r>
              <a:rPr lang="sv-SE" sz="1200" i="1" dirty="0">
                <a:solidFill>
                  <a:schemeClr val="bg2">
                    <a:lumMod val="90000"/>
                  </a:schemeClr>
                </a:solidFill>
              </a:rPr>
              <a:t>. Du genomför ditt vanliga diabetesbesök där du frågar om </a:t>
            </a:r>
            <a:r>
              <a:rPr lang="sv-SE" sz="1200" i="1" dirty="0" err="1">
                <a:solidFill>
                  <a:schemeClr val="bg2">
                    <a:lumMod val="90000"/>
                  </a:schemeClr>
                </a:solidFill>
              </a:rPr>
              <a:t>kardiopulmonella</a:t>
            </a:r>
            <a:r>
              <a:rPr lang="sv-SE" sz="1200" i="1" dirty="0">
                <a:solidFill>
                  <a:schemeClr val="bg2">
                    <a:lumMod val="90000"/>
                  </a:schemeClr>
                </a:solidFill>
              </a:rPr>
              <a:t> besvär, levnadsvanor, följsamhet till behandling och gör en fysikalisk undersökning av Nils (se status nedan). </a:t>
            </a:r>
            <a:br>
              <a:rPr lang="sv-SE" sz="1200" i="1" dirty="0">
                <a:solidFill>
                  <a:schemeClr val="bg2">
                    <a:lumMod val="90000"/>
                  </a:schemeClr>
                </a:solidFill>
              </a:rPr>
            </a:br>
            <a:r>
              <a:rPr lang="sv-SE" sz="1200" i="1" dirty="0">
                <a:solidFill>
                  <a:schemeClr val="bg2">
                    <a:lumMod val="90000"/>
                  </a:schemeClr>
                </a:solidFill>
              </a:rPr>
              <a:t>Allmäntillstånd: Gott och opåverkat i vila. Bukfetma. Lungor: Normala andningsljud bilateralt utan rassel eller </a:t>
            </a:r>
            <a:r>
              <a:rPr lang="sv-SE" sz="1200" i="1" dirty="0" err="1">
                <a:solidFill>
                  <a:schemeClr val="bg2">
                    <a:lumMod val="90000"/>
                  </a:schemeClr>
                </a:solidFill>
              </a:rPr>
              <a:t>ronki</a:t>
            </a:r>
            <a:r>
              <a:rPr lang="sv-SE" sz="1200" i="1" dirty="0">
                <a:solidFill>
                  <a:schemeClr val="bg2">
                    <a:lumMod val="90000"/>
                  </a:schemeClr>
                </a:solidFill>
              </a:rPr>
              <a:t>. Hjärta: Regelbunden rytm utan bi- eller blåsljud. Puls 68/min.</a:t>
            </a:r>
            <a:br>
              <a:rPr lang="sv-SE" sz="1200" i="1" dirty="0">
                <a:solidFill>
                  <a:schemeClr val="bg2">
                    <a:lumMod val="90000"/>
                  </a:schemeClr>
                </a:solidFill>
              </a:rPr>
            </a:br>
            <a:r>
              <a:rPr lang="sv-SE" sz="1200" i="1" dirty="0">
                <a:solidFill>
                  <a:schemeClr val="bg2">
                    <a:lumMod val="90000"/>
                  </a:schemeClr>
                </a:solidFill>
              </a:rPr>
              <a:t>Blodtryck: 145/95 </a:t>
            </a:r>
            <a:r>
              <a:rPr lang="sv-SE" sz="1200" i="1" dirty="0" err="1">
                <a:solidFill>
                  <a:schemeClr val="bg2">
                    <a:lumMod val="90000"/>
                  </a:schemeClr>
                </a:solidFill>
              </a:rPr>
              <a:t>mmHg</a:t>
            </a:r>
            <a:r>
              <a:rPr lang="sv-SE" sz="1200" i="1" dirty="0">
                <a:solidFill>
                  <a:schemeClr val="bg2">
                    <a:lumMod val="90000"/>
                  </a:schemeClr>
                </a:solidFill>
              </a:rPr>
              <a:t>, liggande efter 5 minuters vila. Nedre extremitet: Fötter utan skador i huden eller sår. Bevarad vibrationskänsel vid mediala </a:t>
            </a:r>
            <a:r>
              <a:rPr lang="sv-SE" sz="1200" i="1" dirty="0" err="1">
                <a:solidFill>
                  <a:schemeClr val="bg2">
                    <a:lumMod val="90000"/>
                  </a:schemeClr>
                </a:solidFill>
              </a:rPr>
              <a:t>malleolen</a:t>
            </a:r>
            <a:r>
              <a:rPr lang="sv-SE" sz="1200" i="1" dirty="0">
                <a:solidFill>
                  <a:schemeClr val="bg2">
                    <a:lumMod val="90000"/>
                  </a:schemeClr>
                </a:solidFill>
              </a:rPr>
              <a:t> samt MTP-led 1. Ipswich touch/monofilament test normalt. I slutet av besöket nämner Nils att han senaste året börjat gå upp och kissa på nätterna allt oftare. Han undrar varför det är så och om han behöver utredas på något sätt.</a:t>
            </a:r>
            <a:br>
              <a:rPr lang="sv-SE" sz="1200" i="1" dirty="0">
                <a:solidFill>
                  <a:schemeClr val="bg2">
                    <a:lumMod val="90000"/>
                  </a:schemeClr>
                </a:solidFill>
              </a:rPr>
            </a:br>
            <a:r>
              <a:rPr lang="sv-SE" sz="1200" i="1" dirty="0">
                <a:solidFill>
                  <a:schemeClr val="bg2">
                    <a:lumMod val="90000"/>
                  </a:schemeClr>
                </a:solidFill>
              </a:rPr>
              <a:t>Du tycker att Nils prostata är generellt förstorad utan tydliga resistenser, men du är i ärlighetens namn lite osäker. På grund av stress och kort om tid kvar för besöket väljer du att inte rådfråga kollega. Nils lämnade prover fastande på morgonen dagen efter besöket som visar </a:t>
            </a:r>
            <a:r>
              <a:rPr lang="sv-SE" sz="1200" i="1" dirty="0" err="1">
                <a:solidFill>
                  <a:schemeClr val="bg2">
                    <a:lumMod val="90000"/>
                  </a:schemeClr>
                </a:solidFill>
              </a:rPr>
              <a:t>fP</a:t>
            </a:r>
            <a:r>
              <a:rPr lang="sv-SE" sz="1200" i="1" dirty="0">
                <a:solidFill>
                  <a:schemeClr val="bg2">
                    <a:lumMod val="90000"/>
                  </a:schemeClr>
                </a:solidFill>
              </a:rPr>
              <a:t>-glukos som är 7,5 </a:t>
            </a:r>
            <a:r>
              <a:rPr lang="sv-SE" sz="1200" i="1" dirty="0" err="1">
                <a:solidFill>
                  <a:schemeClr val="bg2">
                    <a:lumMod val="90000"/>
                  </a:schemeClr>
                </a:solidFill>
              </a:rPr>
              <a:t>mmol</a:t>
            </a:r>
            <a:r>
              <a:rPr lang="sv-SE" sz="1200" i="1" dirty="0">
                <a:solidFill>
                  <a:schemeClr val="bg2">
                    <a:lumMod val="90000"/>
                  </a:schemeClr>
                </a:solidFill>
              </a:rPr>
              <a:t>/L och ett HbA1c som är 53 </a:t>
            </a:r>
            <a:r>
              <a:rPr lang="sv-SE" sz="1200" i="1" dirty="0" err="1">
                <a:solidFill>
                  <a:schemeClr val="bg2">
                    <a:lumMod val="90000"/>
                  </a:schemeClr>
                </a:solidFill>
              </a:rPr>
              <a:t>mmol</a:t>
            </a:r>
            <a:r>
              <a:rPr lang="sv-SE" sz="1200" i="1" dirty="0">
                <a:solidFill>
                  <a:schemeClr val="bg2">
                    <a:lumMod val="90000"/>
                  </a:schemeClr>
                </a:solidFill>
              </a:rPr>
              <a:t>/mol. Dessa provsvar är väsentligen oförändrade jämfört med föregående år. När du får provsvaren dagen efter besöket slår det dig att du kanske skulle tagit ett PSA-prov också (för det glömde du i den stressade situationen). Du försöker få kontakt med Nils, som inte går att nå per telefon. Du skickar istället ett brev med information om provsvaren samt en uppmaning att boka tid för att lämna ett PSA-prov som du beställt.</a:t>
            </a:r>
            <a:br>
              <a:rPr lang="sv-SE" sz="1200" i="1" dirty="0">
                <a:solidFill>
                  <a:schemeClr val="bg2">
                    <a:lumMod val="90000"/>
                  </a:schemeClr>
                </a:solidFill>
              </a:rPr>
            </a:br>
            <a:r>
              <a:rPr lang="sv-SE" sz="1200" i="1" dirty="0">
                <a:solidFill>
                  <a:schemeClr val="bg2">
                    <a:lumMod val="90000"/>
                  </a:schemeClr>
                </a:solidFill>
              </a:rPr>
              <a:t>Du har nu fått en ST-tjänst på vårdcentralen och Nils kommer tillbaka på ny årskontroll till dig ett år senare. Han berättar då att han fått svagare stråle när han tömmer blåsan. Sista månaderna har han även fått ont i ländryggen vilket han inte haft tidigare. Du palperar prostatan och känner en tydlig resistens i högra halvan. Du tar ett PSA-prov som visar sig vara 35 mikrogram/L. Du bokar in Nils på ett snabbt återbesök och informerar om dina fynd. Nils blir upprörd, han nämnde ju att han börjat kissa på natten redan förra året. Varför gjordes ingen ordentlig utredning då? Han blir nästan lite hotfull, höjer rösten och säger att han ska anmäla dig. Du funderar på om du hade kunnat vidta några åtgärder, utöver brevet du skickade, för att undvika att PSA-provtagningen in blev av.</a:t>
            </a:r>
          </a:p>
          <a:p>
            <a:pPr marL="0" indent="0">
              <a:buNone/>
            </a:pPr>
            <a:r>
              <a:rPr lang="sv-SE" sz="1200" i="1" dirty="0">
                <a:solidFill>
                  <a:schemeClr val="bg2">
                    <a:lumMod val="90000"/>
                  </a:schemeClr>
                </a:solidFill>
              </a:rPr>
              <a:t>Nils utreds via urologen som bekräftar diagnos </a:t>
            </a:r>
            <a:r>
              <a:rPr lang="sv-SE" sz="1200" i="1" dirty="0" err="1">
                <a:solidFill>
                  <a:schemeClr val="bg2">
                    <a:lumMod val="90000"/>
                  </a:schemeClr>
                </a:solidFill>
              </a:rPr>
              <a:t>metastaserad</a:t>
            </a:r>
            <a:r>
              <a:rPr lang="sv-SE" sz="1200" i="1" dirty="0">
                <a:solidFill>
                  <a:schemeClr val="bg2">
                    <a:lumMod val="90000"/>
                  </a:schemeClr>
                </a:solidFill>
              </a:rPr>
              <a:t> prostatacancer. Efter ett halvår berättar Nils att smärtan tilltagit på sistone. Den sitter mest i ländryggen där den är molande och ibland huggande och strålar ibland ut i höger ben. Den är inte brännande eller stickande i karaktären. Den finns där konstant men blir värre när han står och går. Han störs av den nattetid när han vänder sig i sängen. På en 10-gradig skala är det runt 7-8 när det är som sämst, men sällan mindre än 3. (Nils har alltså riktigt ont). Han har testat </a:t>
            </a:r>
            <a:r>
              <a:rPr lang="sv-SE" sz="1200" i="1" dirty="0" err="1">
                <a:solidFill>
                  <a:schemeClr val="bg2">
                    <a:lumMod val="90000"/>
                  </a:schemeClr>
                </a:solidFill>
              </a:rPr>
              <a:t>paracetamol</a:t>
            </a:r>
            <a:r>
              <a:rPr lang="sv-SE" sz="1200" i="1" dirty="0">
                <a:solidFill>
                  <a:schemeClr val="bg2">
                    <a:lumMod val="90000"/>
                  </a:schemeClr>
                </a:solidFill>
              </a:rPr>
              <a:t> utan någon vidare effekt. Hans urolog har nämnt att Nils inte bör ta NSAID vilket han därför undviker, men han minns inte varför. I status noterar du att Nils grinar illa när han reser sig upp. Han är stel i ländryggen men har ingen uttalad palpationsömhet. Han har inga motoriska eller sensoriska bortfall i nedre extremitet.</a:t>
            </a:r>
          </a:p>
          <a:p>
            <a:pPr marL="0" indent="0">
              <a:buNone/>
            </a:pPr>
            <a:r>
              <a:rPr lang="sv-SE" sz="1200" i="1" dirty="0">
                <a:solidFill>
                  <a:schemeClr val="bg2">
                    <a:lumMod val="90000"/>
                  </a:schemeClr>
                </a:solidFill>
              </a:rPr>
              <a:t>Du misstänker en </a:t>
            </a:r>
            <a:r>
              <a:rPr lang="sv-SE" sz="1200" i="1" dirty="0" err="1">
                <a:solidFill>
                  <a:schemeClr val="bg2">
                    <a:lumMod val="90000"/>
                  </a:schemeClr>
                </a:solidFill>
              </a:rPr>
              <a:t>nociceptiv</a:t>
            </a:r>
            <a:r>
              <a:rPr lang="sv-SE" sz="1200" i="1" dirty="0">
                <a:solidFill>
                  <a:schemeClr val="bg2">
                    <a:lumMod val="90000"/>
                  </a:schemeClr>
                </a:solidFill>
              </a:rPr>
              <a:t> smärta orsakad av skelettmetastaserna. Det kan finnas ett neuropatiskt inslag i höger ben. Du väljer att behandla Nils med morfin 5 mg morgon, lunch och kväll. Du funderar också över att eventuellt sätta in </a:t>
            </a:r>
            <a:r>
              <a:rPr lang="sv-SE" sz="1200" i="1" dirty="0" err="1">
                <a:solidFill>
                  <a:schemeClr val="bg2">
                    <a:lumMod val="90000"/>
                  </a:schemeClr>
                </a:solidFill>
              </a:rPr>
              <a:t>gabapentin</a:t>
            </a:r>
            <a:r>
              <a:rPr lang="sv-SE" sz="1200" i="1" dirty="0">
                <a:solidFill>
                  <a:schemeClr val="bg2">
                    <a:lumMod val="90000"/>
                  </a:schemeClr>
                </a:solidFill>
              </a:rPr>
              <a:t> men avvaktar till effekten och ev. biverkningar av </a:t>
            </a:r>
            <a:r>
              <a:rPr lang="sv-SE" sz="1200" i="1" dirty="0" err="1">
                <a:solidFill>
                  <a:schemeClr val="bg2">
                    <a:lumMod val="90000"/>
                  </a:schemeClr>
                </a:solidFill>
              </a:rPr>
              <a:t>opioiden</a:t>
            </a:r>
            <a:r>
              <a:rPr lang="sv-SE" sz="1200" i="1" dirty="0">
                <a:solidFill>
                  <a:schemeClr val="bg2">
                    <a:lumMod val="90000"/>
                  </a:schemeClr>
                </a:solidFill>
              </a:rPr>
              <a:t> utvärderats. </a:t>
            </a:r>
          </a:p>
          <a:p>
            <a:pPr marL="0" indent="0">
              <a:buNone/>
            </a:pPr>
            <a:r>
              <a:rPr lang="sv-SE" sz="1600" b="1" dirty="0"/>
              <a:t>Fråga 1:6 (1p). </a:t>
            </a:r>
            <a:r>
              <a:rPr lang="sv-SE" sz="1600" dirty="0"/>
              <a:t>Vad bör du kontrollera, med hjälp av ett laboratorieprov, innan du startar behandling med Morfin? Motivera!</a:t>
            </a:r>
          </a:p>
        </p:txBody>
      </p:sp>
    </p:spTree>
    <p:extLst>
      <p:ext uri="{BB962C8B-B14F-4D97-AF65-F5344CB8AC3E}">
        <p14:creationId xmlns:p14="http://schemas.microsoft.com/office/powerpoint/2010/main" val="1500021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Anders, 67 </a:t>
            </a:r>
            <a:r>
              <a:rPr lang="sv-SE" sz="2400" dirty="0" err="1">
                <a:effectLst/>
                <a:latin typeface="Signika"/>
              </a:rPr>
              <a:t>år</a:t>
            </a:r>
            <a:r>
              <a:rPr lang="sv-SE" sz="2400" dirty="0">
                <a:effectLst/>
                <a:latin typeface="Signika"/>
              </a:rPr>
              <a:t>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Anders är 67 år och arbetade i höstas sin sista termin som gymnasielärare i matematik och kemi. Han har alltid trivts med sitt yrke, men i samband med hans hustrus bortgång för ett par år sedan tappade han gnistan en del och tappade samtidigt även glädjen i arbetet. Under den gångna hösten noterade han tilltagande problem med närminnet och vid ett par tillfällen glömde han lektioner, vilket han aldrig tidigare gjort under sin yrkeskarriär. När han nu söker dig på vårdcentralen knappt ett år senare i augusti är det för att hans dotter som bor i en annan stad mer eller mindre tvingat honom till en läkartid för hans dåliga minne.</a:t>
            </a:r>
          </a:p>
          <a:p>
            <a:pPr marL="0" indent="0">
              <a:buNone/>
            </a:pPr>
            <a:r>
              <a:rPr lang="sv-SE" sz="1200" i="1" dirty="0">
                <a:solidFill>
                  <a:schemeClr val="bg2">
                    <a:lumMod val="90000"/>
                  </a:schemeClr>
                </a:solidFill>
              </a:rPr>
              <a:t>Du bedömer att det utifrån den kortfattade anamnesen finns en del som talar för en depression, men funderar även över möjligheten av en demenssjukdom. I en ”basal demensutredning” på primärvårdsnivå bör ingå noggrann anamnes, </a:t>
            </a:r>
            <a:r>
              <a:rPr lang="sv-SE" sz="1200" i="1" dirty="0" err="1">
                <a:solidFill>
                  <a:schemeClr val="bg2">
                    <a:lumMod val="90000"/>
                  </a:schemeClr>
                </a:solidFill>
              </a:rPr>
              <a:t>inkl</a:t>
            </a:r>
            <a:r>
              <a:rPr lang="sv-SE" sz="1200" i="1" dirty="0">
                <a:solidFill>
                  <a:schemeClr val="bg2">
                    <a:lumMod val="90000"/>
                  </a:schemeClr>
                </a:solidFill>
              </a:rPr>
              <a:t> t ex andra sjukdomar, hereditet, substansmissbruk, somatiskt och psykiskt status inkluderande bedömning av </a:t>
            </a:r>
            <a:r>
              <a:rPr lang="sv-SE" sz="1200" i="1" dirty="0" err="1">
                <a:solidFill>
                  <a:schemeClr val="bg2">
                    <a:lumMod val="90000"/>
                  </a:schemeClr>
                </a:solidFill>
              </a:rPr>
              <a:t>ev</a:t>
            </a:r>
            <a:r>
              <a:rPr lang="sv-SE" sz="1200" i="1" dirty="0">
                <a:solidFill>
                  <a:schemeClr val="bg2">
                    <a:lumMod val="90000"/>
                  </a:schemeClr>
                </a:solidFill>
              </a:rPr>
              <a:t> depression, kognitiv testning (MMSE + </a:t>
            </a:r>
            <a:r>
              <a:rPr lang="sv-SE" sz="1200" i="1" dirty="0" err="1">
                <a:solidFill>
                  <a:schemeClr val="bg2">
                    <a:lumMod val="90000"/>
                  </a:schemeClr>
                </a:solidFill>
              </a:rPr>
              <a:t>Klocktest</a:t>
            </a:r>
            <a:r>
              <a:rPr lang="sv-SE" sz="1200" i="1" dirty="0">
                <a:solidFill>
                  <a:schemeClr val="bg2">
                    <a:lumMod val="90000"/>
                  </a:schemeClr>
                </a:solidFill>
              </a:rPr>
              <a:t> alternativt </a:t>
            </a:r>
            <a:r>
              <a:rPr lang="sv-SE" sz="1200" i="1" dirty="0" err="1">
                <a:solidFill>
                  <a:schemeClr val="bg2">
                    <a:lumMod val="90000"/>
                  </a:schemeClr>
                </a:solidFill>
              </a:rPr>
              <a:t>MoCA</a:t>
            </a:r>
            <a:r>
              <a:rPr lang="sv-SE" sz="1200" i="1" dirty="0">
                <a:solidFill>
                  <a:schemeClr val="bg2">
                    <a:lumMod val="90000"/>
                  </a:schemeClr>
                </a:solidFill>
              </a:rPr>
              <a:t>), Hjärnavbildning med CT eller MR hjärna och </a:t>
            </a:r>
            <a:r>
              <a:rPr lang="sv-SE" sz="1200" i="1" dirty="0" err="1">
                <a:solidFill>
                  <a:schemeClr val="bg2">
                    <a:lumMod val="90000"/>
                  </a:schemeClr>
                </a:solidFill>
              </a:rPr>
              <a:t>lab</a:t>
            </a:r>
            <a:r>
              <a:rPr lang="sv-SE" sz="1200" i="1" dirty="0">
                <a:solidFill>
                  <a:schemeClr val="bg2">
                    <a:lumMod val="90000"/>
                  </a:schemeClr>
                </a:solidFill>
              </a:rPr>
              <a:t>-prover (blodstatus, calcium, </a:t>
            </a:r>
            <a:r>
              <a:rPr lang="sv-SE" sz="1200" i="1" dirty="0" err="1">
                <a:solidFill>
                  <a:schemeClr val="bg2">
                    <a:lumMod val="90000"/>
                  </a:schemeClr>
                </a:solidFill>
              </a:rPr>
              <a:t>tyroideafunktion</a:t>
            </a:r>
            <a:r>
              <a:rPr lang="sv-SE" sz="1200" i="1" dirty="0">
                <a:solidFill>
                  <a:schemeClr val="bg2">
                    <a:lumMod val="90000"/>
                  </a:schemeClr>
                </a:solidFill>
              </a:rPr>
              <a:t>, B-vitaminstatus i någon form) och en bedömning av den kognitiva nedsättningens praktiska konsekvenser.</a:t>
            </a:r>
          </a:p>
          <a:p>
            <a:pPr marL="0" indent="0">
              <a:buNone/>
            </a:pPr>
            <a:r>
              <a:rPr lang="sv-SE" sz="1200" i="1" dirty="0">
                <a:solidFill>
                  <a:schemeClr val="bg2">
                    <a:lumMod val="90000"/>
                  </a:schemeClr>
                </a:solidFill>
              </a:rPr>
              <a:t>Under besöket ansluter även dottern. Hon ger uttryck för en mycket stark oro för att pappan ska ha en uppseglande demenssjukdom. Hon berättar att hennes farfar insjuknade i Alzheimers sjukdom kring pensionsåldern. Vid besöket framkommer det även att hon tycker att Anders aldrig riktigt återhämtat sig efter hustruns bortgång. Anders bejakar dels att livet inte känts så meningsfullt sedan han blev änkling. Han känner sig nere. Är absolutist. Han har känt sig frisk i övrigt. Du gör en somatisk undersökning och noterar att Anders dels inte kunde finger-näs-testet och också misslyckades att utföra instruktionen tumme-örsnibb. Därtill tycker du att han har en tydlig positiv </a:t>
            </a:r>
            <a:r>
              <a:rPr lang="sv-SE" sz="1200" i="1" dirty="0" err="1">
                <a:solidFill>
                  <a:schemeClr val="bg2">
                    <a:lumMod val="90000"/>
                  </a:schemeClr>
                </a:solidFill>
              </a:rPr>
              <a:t>palmo</a:t>
            </a:r>
            <a:r>
              <a:rPr lang="sv-SE" sz="1200" i="1" dirty="0">
                <a:solidFill>
                  <a:schemeClr val="bg2">
                    <a:lumMod val="90000"/>
                  </a:schemeClr>
                </a:solidFill>
              </a:rPr>
              <a:t>-mental reflex bilateralt. I övrigt inget patologiskt i neurologiskt status. I psykiatriskt status noterar du en tydligt sänkt grundstämning, bejakande av nedstämdhet, men förnekande av dödstankar och suicidtankar.</a:t>
            </a:r>
          </a:p>
          <a:p>
            <a:pPr marL="0" indent="0">
              <a:buNone/>
            </a:pPr>
            <a:r>
              <a:rPr lang="sv-SE" sz="1200" i="1" dirty="0">
                <a:solidFill>
                  <a:schemeClr val="bg2">
                    <a:lumMod val="90000"/>
                  </a:schemeClr>
                </a:solidFill>
              </a:rPr>
              <a:t>De två viktigaste riskfaktorerna för Alzheimers sjukdom utöver ärftlighet är ålder och kvinnligt kön. Två ärftliga mekanismer för Alzheimers sjukdom är familjär förekomst genom ärftlig mutation respektive förekomst av sårbarhetsgenen APOE4 som ger 3-4 ggr ökad risk i </a:t>
            </a:r>
            <a:r>
              <a:rPr lang="sv-SE" sz="1200" i="1" dirty="0" err="1">
                <a:solidFill>
                  <a:schemeClr val="bg2">
                    <a:lumMod val="90000"/>
                  </a:schemeClr>
                </a:solidFill>
              </a:rPr>
              <a:t>heterozygota</a:t>
            </a:r>
            <a:r>
              <a:rPr lang="sv-SE" sz="1200" i="1" dirty="0">
                <a:solidFill>
                  <a:schemeClr val="bg2">
                    <a:lumMod val="90000"/>
                  </a:schemeClr>
                </a:solidFill>
              </a:rPr>
              <a:t> fal och 8-10 ggr ökad risk vid homozygot förekomst.</a:t>
            </a:r>
          </a:p>
          <a:p>
            <a:pPr marL="0" indent="0">
              <a:buNone/>
            </a:pPr>
            <a:r>
              <a:rPr lang="sv-SE" sz="1600" dirty="0"/>
              <a:t>Av praktiska skäl, och eftersom du hade tid för detta, valde du att även göra MMSE och klock-testet själv vid besöket. Anders missade alla 3 poäng på minnesåtergivning, klarade inte av att kopiera femhörningarna, inte att vika papperet, och missade även 1 poäng på tidsorientering (datum), fick därmed 24 p. Han skrev ut siffrorna i klock-testet, men satte aldrig ut visarna.</a:t>
            </a:r>
          </a:p>
          <a:p>
            <a:pPr marL="0" indent="0">
              <a:buNone/>
            </a:pPr>
            <a:r>
              <a:rPr lang="sv-SE" sz="1600" b="1" dirty="0"/>
              <a:t>Fråga 2:4 (2p). </a:t>
            </a:r>
            <a:r>
              <a:rPr lang="sv-SE" sz="1600" dirty="0"/>
              <a:t>Vilka olika åtgärder vill du nu vidta utifrån vad som framkommit så här långt?</a:t>
            </a:r>
          </a:p>
          <a:p>
            <a:pPr marL="0" indent="0">
              <a:buNone/>
            </a:pPr>
            <a:r>
              <a:rPr lang="sv-SE" sz="1600" b="1" i="1" dirty="0">
                <a:solidFill>
                  <a:srgbClr val="0070C0"/>
                </a:solidFill>
              </a:rPr>
              <a:t>Återkoppling 2:4. </a:t>
            </a:r>
            <a:r>
              <a:rPr lang="sv-SE" sz="1600" i="1" dirty="0">
                <a:solidFill>
                  <a:srgbClr val="0070C0"/>
                </a:solidFill>
              </a:rPr>
              <a:t>Du väljer att sätta in behandling mot depression. Parallellt har du kvar misstanken om demenssjukdom, fullföljer demensutredningen med en CT hjärna och siktar på en förnyad kognitiv bedömning, preliminärt inom några månader. (lärandemål A1, A2, B2, B4, B5)</a:t>
            </a:r>
          </a:p>
        </p:txBody>
      </p:sp>
    </p:spTree>
    <p:extLst>
      <p:ext uri="{BB962C8B-B14F-4D97-AF65-F5344CB8AC3E}">
        <p14:creationId xmlns:p14="http://schemas.microsoft.com/office/powerpoint/2010/main" val="304781665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p:txBody>
          <a:bodyPr>
            <a:normAutofit/>
          </a:bodyPr>
          <a:lstStyle/>
          <a:p>
            <a:r>
              <a:rPr lang="sv-SE" sz="2800" b="1" dirty="0"/>
              <a:t>Fall 1: Nils, 70 år (Ord HT21)</a:t>
            </a:r>
            <a:br>
              <a:rPr lang="sv-SE" sz="2800" b="1" dirty="0"/>
            </a:br>
            <a:endParaRPr lang="sv-SE" sz="28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171977"/>
            <a:ext cx="11423561" cy="5686023"/>
          </a:xfrm>
        </p:spPr>
        <p:txBody>
          <a:bodyPr>
            <a:normAutofit/>
          </a:bodyPr>
          <a:lstStyle/>
          <a:p>
            <a:pPr marL="0" indent="0">
              <a:buNone/>
            </a:pPr>
            <a:r>
              <a:rPr lang="sv-SE" sz="1200" i="1" dirty="0">
                <a:solidFill>
                  <a:schemeClr val="bg2">
                    <a:lumMod val="90000"/>
                  </a:schemeClr>
                </a:solidFill>
              </a:rPr>
              <a:t>Du är AT-läkare på en vårdcentral där Nils 70 år kommer på sin årliga diabeteskontroll. Han har haft typ 2 diabetes sedan några år och behandlas med </a:t>
            </a:r>
            <a:r>
              <a:rPr lang="sv-SE" sz="1200" i="1" dirty="0" err="1">
                <a:solidFill>
                  <a:schemeClr val="bg2">
                    <a:lumMod val="90000"/>
                  </a:schemeClr>
                </a:solidFill>
              </a:rPr>
              <a:t>metformin</a:t>
            </a:r>
            <a:r>
              <a:rPr lang="sv-SE" sz="1200" i="1" dirty="0">
                <a:solidFill>
                  <a:schemeClr val="bg2">
                    <a:lumMod val="90000"/>
                  </a:schemeClr>
                </a:solidFill>
              </a:rPr>
              <a:t>. Utöver typ 2 diabetes har han en tablettbehandlad hypertoni och </a:t>
            </a:r>
            <a:r>
              <a:rPr lang="sv-SE" sz="1200" i="1" dirty="0" err="1">
                <a:solidFill>
                  <a:schemeClr val="bg2">
                    <a:lumMod val="90000"/>
                  </a:schemeClr>
                </a:solidFill>
              </a:rPr>
              <a:t>hyperlipidemi</a:t>
            </a:r>
            <a:r>
              <a:rPr lang="sv-SE" sz="1200" i="1" dirty="0">
                <a:solidFill>
                  <a:schemeClr val="bg2">
                    <a:lumMod val="90000"/>
                  </a:schemeClr>
                </a:solidFill>
              </a:rPr>
              <a:t>. Du genomför ditt vanliga diabetesbesök där du frågar om </a:t>
            </a:r>
            <a:r>
              <a:rPr lang="sv-SE" sz="1200" i="1" dirty="0" err="1">
                <a:solidFill>
                  <a:schemeClr val="bg2">
                    <a:lumMod val="90000"/>
                  </a:schemeClr>
                </a:solidFill>
              </a:rPr>
              <a:t>kardiopulmonella</a:t>
            </a:r>
            <a:r>
              <a:rPr lang="sv-SE" sz="1200" i="1" dirty="0">
                <a:solidFill>
                  <a:schemeClr val="bg2">
                    <a:lumMod val="90000"/>
                  </a:schemeClr>
                </a:solidFill>
              </a:rPr>
              <a:t> besvär, levnadsvanor, följsamhet till behandling och gör en fysikalisk undersökning av Nils (se status nedan). </a:t>
            </a:r>
            <a:br>
              <a:rPr lang="sv-SE" sz="1200" i="1" dirty="0">
                <a:solidFill>
                  <a:schemeClr val="bg2">
                    <a:lumMod val="90000"/>
                  </a:schemeClr>
                </a:solidFill>
              </a:rPr>
            </a:br>
            <a:r>
              <a:rPr lang="sv-SE" sz="1200" i="1" dirty="0">
                <a:solidFill>
                  <a:schemeClr val="bg2">
                    <a:lumMod val="90000"/>
                  </a:schemeClr>
                </a:solidFill>
              </a:rPr>
              <a:t>Allmäntillstånd: Gott och opåverkat i vila. Bukfetma. Lungor: Normala andningsljud bilateralt utan rassel eller </a:t>
            </a:r>
            <a:r>
              <a:rPr lang="sv-SE" sz="1200" i="1" dirty="0" err="1">
                <a:solidFill>
                  <a:schemeClr val="bg2">
                    <a:lumMod val="90000"/>
                  </a:schemeClr>
                </a:solidFill>
              </a:rPr>
              <a:t>ronki</a:t>
            </a:r>
            <a:r>
              <a:rPr lang="sv-SE" sz="1200" i="1" dirty="0">
                <a:solidFill>
                  <a:schemeClr val="bg2">
                    <a:lumMod val="90000"/>
                  </a:schemeClr>
                </a:solidFill>
              </a:rPr>
              <a:t>. Hjärta: Regelbunden rytm utan bi- eller blåsljud. Puls 68/min.</a:t>
            </a:r>
            <a:br>
              <a:rPr lang="sv-SE" sz="1200" i="1" dirty="0">
                <a:solidFill>
                  <a:schemeClr val="bg2">
                    <a:lumMod val="90000"/>
                  </a:schemeClr>
                </a:solidFill>
              </a:rPr>
            </a:br>
            <a:r>
              <a:rPr lang="sv-SE" sz="1200" i="1" dirty="0">
                <a:solidFill>
                  <a:schemeClr val="bg2">
                    <a:lumMod val="90000"/>
                  </a:schemeClr>
                </a:solidFill>
              </a:rPr>
              <a:t>Blodtryck: 145/95 </a:t>
            </a:r>
            <a:r>
              <a:rPr lang="sv-SE" sz="1200" i="1" dirty="0" err="1">
                <a:solidFill>
                  <a:schemeClr val="bg2">
                    <a:lumMod val="90000"/>
                  </a:schemeClr>
                </a:solidFill>
              </a:rPr>
              <a:t>mmHg</a:t>
            </a:r>
            <a:r>
              <a:rPr lang="sv-SE" sz="1200" i="1" dirty="0">
                <a:solidFill>
                  <a:schemeClr val="bg2">
                    <a:lumMod val="90000"/>
                  </a:schemeClr>
                </a:solidFill>
              </a:rPr>
              <a:t>, liggande efter 5 minuters vila. Nedre extremitet: Fötter utan skador i huden eller sår. Bevarad vibrationskänsel vid mediala </a:t>
            </a:r>
            <a:r>
              <a:rPr lang="sv-SE" sz="1200" i="1" dirty="0" err="1">
                <a:solidFill>
                  <a:schemeClr val="bg2">
                    <a:lumMod val="90000"/>
                  </a:schemeClr>
                </a:solidFill>
              </a:rPr>
              <a:t>malleolen</a:t>
            </a:r>
            <a:r>
              <a:rPr lang="sv-SE" sz="1200" i="1" dirty="0">
                <a:solidFill>
                  <a:schemeClr val="bg2">
                    <a:lumMod val="90000"/>
                  </a:schemeClr>
                </a:solidFill>
              </a:rPr>
              <a:t> samt MTP-led 1. Ipswich touch/monofilament test normalt. I slutet av besöket nämner Nils att han senaste året börjat gå upp och kissa på nätterna allt oftare. Han undrar varför det är så och om han behöver utredas på något sätt.</a:t>
            </a:r>
            <a:br>
              <a:rPr lang="sv-SE" sz="1200" i="1" dirty="0">
                <a:solidFill>
                  <a:schemeClr val="bg2">
                    <a:lumMod val="90000"/>
                  </a:schemeClr>
                </a:solidFill>
              </a:rPr>
            </a:br>
            <a:r>
              <a:rPr lang="sv-SE" sz="1200" i="1" dirty="0">
                <a:solidFill>
                  <a:schemeClr val="bg2">
                    <a:lumMod val="90000"/>
                  </a:schemeClr>
                </a:solidFill>
              </a:rPr>
              <a:t>Du tycker att Nils prostata är generellt förstorad utan tydliga resistenser, men du är i ärlighetens namn lite osäker. På grund av stress och kort om tid kvar för besöket väljer du att inte rådfråga kollega. Nils lämnade prover fastande på morgonen dagen efter besöket som visar </a:t>
            </a:r>
            <a:r>
              <a:rPr lang="sv-SE" sz="1200" i="1" dirty="0" err="1">
                <a:solidFill>
                  <a:schemeClr val="bg2">
                    <a:lumMod val="90000"/>
                  </a:schemeClr>
                </a:solidFill>
              </a:rPr>
              <a:t>fP</a:t>
            </a:r>
            <a:r>
              <a:rPr lang="sv-SE" sz="1200" i="1" dirty="0">
                <a:solidFill>
                  <a:schemeClr val="bg2">
                    <a:lumMod val="90000"/>
                  </a:schemeClr>
                </a:solidFill>
              </a:rPr>
              <a:t>-glukos som är 7,5 </a:t>
            </a:r>
            <a:r>
              <a:rPr lang="sv-SE" sz="1200" i="1" dirty="0" err="1">
                <a:solidFill>
                  <a:schemeClr val="bg2">
                    <a:lumMod val="90000"/>
                  </a:schemeClr>
                </a:solidFill>
              </a:rPr>
              <a:t>mmol</a:t>
            </a:r>
            <a:r>
              <a:rPr lang="sv-SE" sz="1200" i="1" dirty="0">
                <a:solidFill>
                  <a:schemeClr val="bg2">
                    <a:lumMod val="90000"/>
                  </a:schemeClr>
                </a:solidFill>
              </a:rPr>
              <a:t>/L och ett HbA1c som är 53 </a:t>
            </a:r>
            <a:r>
              <a:rPr lang="sv-SE" sz="1200" i="1" dirty="0" err="1">
                <a:solidFill>
                  <a:schemeClr val="bg2">
                    <a:lumMod val="90000"/>
                  </a:schemeClr>
                </a:solidFill>
              </a:rPr>
              <a:t>mmol</a:t>
            </a:r>
            <a:r>
              <a:rPr lang="sv-SE" sz="1200" i="1" dirty="0">
                <a:solidFill>
                  <a:schemeClr val="bg2">
                    <a:lumMod val="90000"/>
                  </a:schemeClr>
                </a:solidFill>
              </a:rPr>
              <a:t>/mol. Dessa provsvar är väsentligen oförändrade jämfört med föregående år. När du får provsvaren dagen efter besöket slår det dig att du kanske skulle tagit ett PSA-prov också (för det glömde du i den stressade situationen). Du försöker få kontakt med Nils, som inte går att nå per telefon. Du skickar istället ett brev med information om provsvaren samt en uppmaning att boka tid för att lämna ett PSA-prov som du beställt.</a:t>
            </a:r>
            <a:br>
              <a:rPr lang="sv-SE" sz="1200" i="1" dirty="0">
                <a:solidFill>
                  <a:schemeClr val="bg2">
                    <a:lumMod val="90000"/>
                  </a:schemeClr>
                </a:solidFill>
              </a:rPr>
            </a:br>
            <a:r>
              <a:rPr lang="sv-SE" sz="1200" i="1" dirty="0">
                <a:solidFill>
                  <a:schemeClr val="bg2">
                    <a:lumMod val="90000"/>
                  </a:schemeClr>
                </a:solidFill>
              </a:rPr>
              <a:t>Du har nu fått en ST-tjänst på vårdcentralen och Nils kommer tillbaka på ny årskontroll till dig ett år senare. Han berättar då att han fått svagare stråle när han tömmer blåsan. Sista månaderna har han även fått ont i ländryggen vilket han inte haft tidigare. Du palperar prostatan och känner en tydlig resistens i högra halvan. Du tar ett PSA-prov som visar sig vara 35 mikrogram/L. Du bokar in Nils på ett snabbt återbesök och informerar om dina fynd. Nils blir upprörd, han nämnde ju att han börjat kissa på natten redan förra året. Varför gjordes ingen ordentlig utredning då? Han blir nästan lite hotfull, höjer rösten och säger att han ska anmäla dig. Du funderar på om du hade kunnat vidta några åtgärder, utöver brevet du skickade, för att undvika att PSA-provtagningen in blev av.</a:t>
            </a:r>
          </a:p>
          <a:p>
            <a:pPr marL="0" indent="0">
              <a:buNone/>
            </a:pPr>
            <a:r>
              <a:rPr lang="sv-SE" sz="1200" i="1" dirty="0">
                <a:solidFill>
                  <a:schemeClr val="bg2">
                    <a:lumMod val="90000"/>
                  </a:schemeClr>
                </a:solidFill>
              </a:rPr>
              <a:t>Nils utreds via urologen som bekräftar diagnos </a:t>
            </a:r>
            <a:r>
              <a:rPr lang="sv-SE" sz="1200" i="1" dirty="0" err="1">
                <a:solidFill>
                  <a:schemeClr val="bg2">
                    <a:lumMod val="90000"/>
                  </a:schemeClr>
                </a:solidFill>
              </a:rPr>
              <a:t>metastaserad</a:t>
            </a:r>
            <a:r>
              <a:rPr lang="sv-SE" sz="1200" i="1" dirty="0">
                <a:solidFill>
                  <a:schemeClr val="bg2">
                    <a:lumMod val="90000"/>
                  </a:schemeClr>
                </a:solidFill>
              </a:rPr>
              <a:t> prostatacancer. Efter ett halvår berättar Nils att smärtan tilltagit på sistone. Den sitter mest i ländryggen där den är molande och ibland huggande och strålar ibland ut i höger ben. Den är inte brännande eller stickande i karaktären. Den finns där konstant men blir värre när han står och går. Han störs av den nattetid när han vänder sig i sängen. På en 10-gradig skala är det runt 7-8 när det är som sämst, men sällan mindre än 3. (Nils har alltså riktigt ont). Han har testat </a:t>
            </a:r>
            <a:r>
              <a:rPr lang="sv-SE" sz="1200" i="1" dirty="0" err="1">
                <a:solidFill>
                  <a:schemeClr val="bg2">
                    <a:lumMod val="90000"/>
                  </a:schemeClr>
                </a:solidFill>
              </a:rPr>
              <a:t>paracetamol</a:t>
            </a:r>
            <a:r>
              <a:rPr lang="sv-SE" sz="1200" i="1" dirty="0">
                <a:solidFill>
                  <a:schemeClr val="bg2">
                    <a:lumMod val="90000"/>
                  </a:schemeClr>
                </a:solidFill>
              </a:rPr>
              <a:t> utan någon vidare effekt. Hans urolog har nämnt att Nils inte bör ta NSAID vilket han därför undviker, men han minns inte varför. I status noterar du att Nils grinar illa när han reser sig upp. Han är stel i ländryggen men har ingen uttalad palpationsömhet. Han har inga motoriska eller sensoriska bortfall i nedre extremitet.</a:t>
            </a:r>
          </a:p>
          <a:p>
            <a:pPr marL="0" indent="0">
              <a:buNone/>
            </a:pPr>
            <a:r>
              <a:rPr lang="sv-SE" sz="1200" i="1" dirty="0">
                <a:solidFill>
                  <a:schemeClr val="bg2">
                    <a:lumMod val="90000"/>
                  </a:schemeClr>
                </a:solidFill>
              </a:rPr>
              <a:t>Du misstänker en </a:t>
            </a:r>
            <a:r>
              <a:rPr lang="sv-SE" sz="1200" i="1" dirty="0" err="1">
                <a:solidFill>
                  <a:schemeClr val="bg2">
                    <a:lumMod val="90000"/>
                  </a:schemeClr>
                </a:solidFill>
              </a:rPr>
              <a:t>nociceptiv</a:t>
            </a:r>
            <a:r>
              <a:rPr lang="sv-SE" sz="1200" i="1" dirty="0">
                <a:solidFill>
                  <a:schemeClr val="bg2">
                    <a:lumMod val="90000"/>
                  </a:schemeClr>
                </a:solidFill>
              </a:rPr>
              <a:t> smärta orsakad av skelettmetastaserna. Det kan finnas ett neuropatiskt inslag i höger ben. Du väljer att behandla Nils med morfin 5 mg morgon, lunch och kväll. Du funderar också över att eventuellt sätta in </a:t>
            </a:r>
            <a:r>
              <a:rPr lang="sv-SE" sz="1200" i="1" dirty="0" err="1">
                <a:solidFill>
                  <a:schemeClr val="bg2">
                    <a:lumMod val="90000"/>
                  </a:schemeClr>
                </a:solidFill>
              </a:rPr>
              <a:t>gabapentin</a:t>
            </a:r>
            <a:r>
              <a:rPr lang="sv-SE" sz="1200" i="1" dirty="0">
                <a:solidFill>
                  <a:schemeClr val="bg2">
                    <a:lumMod val="90000"/>
                  </a:schemeClr>
                </a:solidFill>
              </a:rPr>
              <a:t> men avvaktar till effekten och ev. biverkningar av </a:t>
            </a:r>
            <a:r>
              <a:rPr lang="sv-SE" sz="1200" i="1" dirty="0" err="1">
                <a:solidFill>
                  <a:schemeClr val="bg2">
                    <a:lumMod val="90000"/>
                  </a:schemeClr>
                </a:solidFill>
              </a:rPr>
              <a:t>opioiden</a:t>
            </a:r>
            <a:r>
              <a:rPr lang="sv-SE" sz="1200" i="1" dirty="0">
                <a:solidFill>
                  <a:schemeClr val="bg2">
                    <a:lumMod val="90000"/>
                  </a:schemeClr>
                </a:solidFill>
              </a:rPr>
              <a:t> utvärderats. </a:t>
            </a:r>
          </a:p>
          <a:p>
            <a:pPr marL="0" indent="0">
              <a:buNone/>
            </a:pPr>
            <a:r>
              <a:rPr lang="sv-SE" sz="1600" b="1" dirty="0"/>
              <a:t>Fråga 1:6 (1p). </a:t>
            </a:r>
            <a:r>
              <a:rPr lang="sv-SE" sz="1600" dirty="0"/>
              <a:t>Vad bör du kontrollera, med hjälp av ett laboratorieprov, innan du startar behandling med Morfin? Motivera!</a:t>
            </a:r>
          </a:p>
          <a:p>
            <a:pPr marL="0" indent="0">
              <a:buNone/>
            </a:pPr>
            <a:r>
              <a:rPr lang="sv-SE" sz="1600" b="1" i="1" dirty="0">
                <a:solidFill>
                  <a:srgbClr val="0070C0"/>
                </a:solidFill>
              </a:rPr>
              <a:t>Återkoppling 1:6. </a:t>
            </a:r>
            <a:r>
              <a:rPr lang="sv-SE" sz="1600" i="1" dirty="0">
                <a:solidFill>
                  <a:srgbClr val="0070C0"/>
                </a:solidFill>
              </a:rPr>
              <a:t>Du kontrollerar ett </a:t>
            </a:r>
            <a:r>
              <a:rPr lang="sv-SE" sz="1600" i="1" dirty="0" err="1">
                <a:solidFill>
                  <a:srgbClr val="0070C0"/>
                </a:solidFill>
              </a:rPr>
              <a:t>kreatinin</a:t>
            </a:r>
            <a:r>
              <a:rPr lang="sv-SE" sz="1600" i="1" dirty="0">
                <a:solidFill>
                  <a:srgbClr val="0070C0"/>
                </a:solidFill>
              </a:rPr>
              <a:t> som är 110 </a:t>
            </a:r>
            <a:r>
              <a:rPr lang="sv-SE" sz="1600" i="1" dirty="0" err="1">
                <a:solidFill>
                  <a:srgbClr val="0070C0"/>
                </a:solidFill>
              </a:rPr>
              <a:t>umol</a:t>
            </a:r>
            <a:r>
              <a:rPr lang="sv-SE" sz="1600" i="1" dirty="0">
                <a:solidFill>
                  <a:srgbClr val="0070C0"/>
                </a:solidFill>
              </a:rPr>
              <a:t>/L med </a:t>
            </a:r>
            <a:r>
              <a:rPr lang="sv-SE" sz="1600" i="1" dirty="0" err="1">
                <a:solidFill>
                  <a:srgbClr val="0070C0"/>
                </a:solidFill>
              </a:rPr>
              <a:t>eGFR</a:t>
            </a:r>
            <a:r>
              <a:rPr lang="sv-SE" sz="1600" i="1" dirty="0">
                <a:solidFill>
                  <a:srgbClr val="0070C0"/>
                </a:solidFill>
              </a:rPr>
              <a:t> på 35 ml/min/1,73 m2 kroppsyta, innan du startar behandling. Detta då morfin (och de flesta andra </a:t>
            </a:r>
            <a:r>
              <a:rPr lang="sv-SE" sz="1600" i="1" dirty="0" err="1">
                <a:solidFill>
                  <a:srgbClr val="0070C0"/>
                </a:solidFill>
              </a:rPr>
              <a:t>opioider</a:t>
            </a:r>
            <a:r>
              <a:rPr lang="sv-SE" sz="1600" i="1" dirty="0">
                <a:solidFill>
                  <a:srgbClr val="0070C0"/>
                </a:solidFill>
              </a:rPr>
              <a:t>) utsöndras via njurarna efter </a:t>
            </a:r>
            <a:r>
              <a:rPr lang="sv-SE" sz="1600" i="1" dirty="0" err="1">
                <a:solidFill>
                  <a:srgbClr val="0070C0"/>
                </a:solidFill>
              </a:rPr>
              <a:t>glukoronidering</a:t>
            </a:r>
            <a:r>
              <a:rPr lang="sv-SE" sz="1600" i="1" dirty="0">
                <a:solidFill>
                  <a:srgbClr val="0070C0"/>
                </a:solidFill>
              </a:rPr>
              <a:t>. I Nils fall bidrar sänkt njurfunktion till högre plasmakoncentrationer av morfin och behov av att börja med låg dos. (Lärandemål: A3).</a:t>
            </a:r>
          </a:p>
        </p:txBody>
      </p:sp>
    </p:spTree>
    <p:extLst>
      <p:ext uri="{BB962C8B-B14F-4D97-AF65-F5344CB8AC3E}">
        <p14:creationId xmlns:p14="http://schemas.microsoft.com/office/powerpoint/2010/main" val="30720198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p:txBody>
          <a:bodyPr>
            <a:normAutofit/>
          </a:bodyPr>
          <a:lstStyle/>
          <a:p>
            <a:r>
              <a:rPr lang="sv-SE" sz="2800" b="1" dirty="0"/>
              <a:t>Fall 1: Nils, 70 år (Ord HT21)</a:t>
            </a:r>
            <a:br>
              <a:rPr lang="sv-SE" sz="2800" b="1" dirty="0"/>
            </a:br>
            <a:endParaRPr lang="sv-SE" sz="28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171977"/>
            <a:ext cx="11423561" cy="5686023"/>
          </a:xfrm>
        </p:spPr>
        <p:txBody>
          <a:bodyPr>
            <a:normAutofit/>
          </a:bodyPr>
          <a:lstStyle/>
          <a:p>
            <a:pPr marL="0" indent="0">
              <a:buNone/>
            </a:pPr>
            <a:r>
              <a:rPr lang="sv-SE" sz="1200" i="1" dirty="0">
                <a:solidFill>
                  <a:schemeClr val="bg2">
                    <a:lumMod val="90000"/>
                  </a:schemeClr>
                </a:solidFill>
              </a:rPr>
              <a:t>(…)</a:t>
            </a:r>
            <a:br>
              <a:rPr lang="sv-SE" sz="1200" i="1" dirty="0">
                <a:solidFill>
                  <a:schemeClr val="bg2">
                    <a:lumMod val="90000"/>
                  </a:schemeClr>
                </a:solidFill>
              </a:rPr>
            </a:br>
            <a:r>
              <a:rPr lang="sv-SE" sz="1200" i="1" dirty="0">
                <a:solidFill>
                  <a:schemeClr val="bg2">
                    <a:lumMod val="90000"/>
                  </a:schemeClr>
                </a:solidFill>
              </a:rPr>
              <a:t>Nils utreds via urologen som bekräftar diagnos </a:t>
            </a:r>
            <a:r>
              <a:rPr lang="sv-SE" sz="1200" i="1" dirty="0" err="1">
                <a:solidFill>
                  <a:schemeClr val="bg2">
                    <a:lumMod val="90000"/>
                  </a:schemeClr>
                </a:solidFill>
              </a:rPr>
              <a:t>metastaserad</a:t>
            </a:r>
            <a:r>
              <a:rPr lang="sv-SE" sz="1200" i="1" dirty="0">
                <a:solidFill>
                  <a:schemeClr val="bg2">
                    <a:lumMod val="90000"/>
                  </a:schemeClr>
                </a:solidFill>
              </a:rPr>
              <a:t> prostatacancer. Efter ett halvår berättar Nils att smärtan tilltagit på sistone. Den sitter mest i ländryggen där den är molande och ibland huggande och strålar ibland ut i höger ben. Den är inte brännande eller stickande i karaktären. Den finns där konstant men blir värre när han står och går. Han störs av den nattetid när han vänder sig i sängen. På en 10-gradig skala är det runt 7-8 när det är som sämst, men sällan mindre än 3. (Nils har alltså riktigt ont). Han har testat </a:t>
            </a:r>
            <a:r>
              <a:rPr lang="sv-SE" sz="1200" i="1" dirty="0" err="1">
                <a:solidFill>
                  <a:schemeClr val="bg2">
                    <a:lumMod val="90000"/>
                  </a:schemeClr>
                </a:solidFill>
              </a:rPr>
              <a:t>paracetamol</a:t>
            </a:r>
            <a:r>
              <a:rPr lang="sv-SE" sz="1200" i="1" dirty="0">
                <a:solidFill>
                  <a:schemeClr val="bg2">
                    <a:lumMod val="90000"/>
                  </a:schemeClr>
                </a:solidFill>
              </a:rPr>
              <a:t> utan någon vidare effekt. Hans urolog har nämnt att Nils inte bör ta NSAID vilket han därför undviker, men han minns inte varför. I status noterar du att Nils grinar illa när han reser sig upp. Han är stel i ländryggen men har ingen uttalad palpationsömhet. Han har inga motoriska eller sensoriska bortfall i nedre extremitet. Du misstänker en </a:t>
            </a:r>
            <a:r>
              <a:rPr lang="sv-SE" sz="1200" i="1" dirty="0" err="1">
                <a:solidFill>
                  <a:schemeClr val="bg2">
                    <a:lumMod val="90000"/>
                  </a:schemeClr>
                </a:solidFill>
              </a:rPr>
              <a:t>nociceptiv</a:t>
            </a:r>
            <a:r>
              <a:rPr lang="sv-SE" sz="1200" i="1" dirty="0">
                <a:solidFill>
                  <a:schemeClr val="bg2">
                    <a:lumMod val="90000"/>
                  </a:schemeClr>
                </a:solidFill>
              </a:rPr>
              <a:t> smärta orsakad av skelettmetastaserna. Det kan finnas ett neuropatiskt inslag i höger ben. Du väljer att behandla Nils med morfin 5 mg morgon, lunch och kväll. Du funderar också över att eventuellt sätta in </a:t>
            </a:r>
            <a:r>
              <a:rPr lang="sv-SE" sz="1200" i="1" dirty="0" err="1">
                <a:solidFill>
                  <a:schemeClr val="bg2">
                    <a:lumMod val="90000"/>
                  </a:schemeClr>
                </a:solidFill>
              </a:rPr>
              <a:t>gabapentin</a:t>
            </a:r>
            <a:r>
              <a:rPr lang="sv-SE" sz="1200" i="1" dirty="0">
                <a:solidFill>
                  <a:schemeClr val="bg2">
                    <a:lumMod val="90000"/>
                  </a:schemeClr>
                </a:solidFill>
              </a:rPr>
              <a:t> men avvaktar till effekten och ev. biverkningar av </a:t>
            </a:r>
            <a:r>
              <a:rPr lang="sv-SE" sz="1200" i="1" dirty="0" err="1">
                <a:solidFill>
                  <a:schemeClr val="bg2">
                    <a:lumMod val="90000"/>
                  </a:schemeClr>
                </a:solidFill>
              </a:rPr>
              <a:t>opioiden</a:t>
            </a:r>
            <a:r>
              <a:rPr lang="sv-SE" sz="1200" i="1" dirty="0">
                <a:solidFill>
                  <a:schemeClr val="bg2">
                    <a:lumMod val="90000"/>
                  </a:schemeClr>
                </a:solidFill>
              </a:rPr>
              <a:t> utvärderats. (Lärandemål: A3).</a:t>
            </a:r>
          </a:p>
          <a:p>
            <a:pPr marL="0" indent="0">
              <a:buNone/>
            </a:pPr>
            <a:r>
              <a:rPr lang="sv-SE" sz="1600" dirty="0"/>
              <a:t>Nils har dock fortsatta besvär med smärta och efter kontakt med palliativmedicinska enheten på sjukhuset sätter du in behandling med 30 mg </a:t>
            </a:r>
            <a:r>
              <a:rPr lang="sv-SE" sz="1600" dirty="0" err="1"/>
              <a:t>prednisolon</a:t>
            </a:r>
            <a:r>
              <a:rPr lang="sv-SE" sz="1600" dirty="0"/>
              <a:t> vilket kan minska smärtan av metastaserna.</a:t>
            </a:r>
          </a:p>
          <a:p>
            <a:pPr marL="0" indent="0">
              <a:buNone/>
            </a:pPr>
            <a:r>
              <a:rPr lang="sv-SE" sz="1600" b="1" dirty="0"/>
              <a:t>Fråga 1:7 (2,5p). </a:t>
            </a:r>
            <a:r>
              <a:rPr lang="sv-SE" sz="1600" dirty="0"/>
              <a:t>Vilka risker finns det på kort och lång sikt med </a:t>
            </a:r>
            <a:r>
              <a:rPr lang="sv-SE" sz="1600" dirty="0" err="1"/>
              <a:t>prednisolonbehandling</a:t>
            </a:r>
            <a:r>
              <a:rPr lang="sv-SE" sz="1600" dirty="0"/>
              <a:t> och vilken/vilka åtgärder kan du vidta för att minska dessa risker?</a:t>
            </a:r>
          </a:p>
          <a:p>
            <a:pPr marL="0" indent="0">
              <a:buNone/>
            </a:pPr>
            <a:endParaRPr lang="sv-SE" sz="1600" dirty="0"/>
          </a:p>
        </p:txBody>
      </p:sp>
    </p:spTree>
    <p:extLst>
      <p:ext uri="{BB962C8B-B14F-4D97-AF65-F5344CB8AC3E}">
        <p14:creationId xmlns:p14="http://schemas.microsoft.com/office/powerpoint/2010/main" val="271695451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p:txBody>
          <a:bodyPr>
            <a:normAutofit/>
          </a:bodyPr>
          <a:lstStyle/>
          <a:p>
            <a:r>
              <a:rPr lang="sv-SE" sz="2800" b="1" dirty="0"/>
              <a:t>Fall 1: Nils, 70 år (Ord HT21)</a:t>
            </a:r>
            <a:br>
              <a:rPr lang="sv-SE" sz="2800" b="1" dirty="0"/>
            </a:br>
            <a:endParaRPr lang="sv-SE" sz="28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171977"/>
            <a:ext cx="11423561" cy="5686023"/>
          </a:xfrm>
        </p:spPr>
        <p:txBody>
          <a:bodyPr>
            <a:normAutofit/>
          </a:bodyPr>
          <a:lstStyle/>
          <a:p>
            <a:pPr marL="0" indent="0">
              <a:buNone/>
            </a:pPr>
            <a:r>
              <a:rPr lang="sv-SE" sz="1200" i="1" dirty="0">
                <a:solidFill>
                  <a:schemeClr val="bg2">
                    <a:lumMod val="90000"/>
                  </a:schemeClr>
                </a:solidFill>
              </a:rPr>
              <a:t>(…)</a:t>
            </a:r>
            <a:br>
              <a:rPr lang="sv-SE" sz="1200" i="1" dirty="0">
                <a:solidFill>
                  <a:schemeClr val="bg2">
                    <a:lumMod val="90000"/>
                  </a:schemeClr>
                </a:solidFill>
              </a:rPr>
            </a:br>
            <a:r>
              <a:rPr lang="sv-SE" sz="1200" i="1" dirty="0">
                <a:solidFill>
                  <a:schemeClr val="bg2">
                    <a:lumMod val="90000"/>
                  </a:schemeClr>
                </a:solidFill>
              </a:rPr>
              <a:t>Nils utreds via urologen som bekräftar diagnos </a:t>
            </a:r>
            <a:r>
              <a:rPr lang="sv-SE" sz="1200" i="1" dirty="0" err="1">
                <a:solidFill>
                  <a:schemeClr val="bg2">
                    <a:lumMod val="90000"/>
                  </a:schemeClr>
                </a:solidFill>
              </a:rPr>
              <a:t>metastaserad</a:t>
            </a:r>
            <a:r>
              <a:rPr lang="sv-SE" sz="1200" i="1" dirty="0">
                <a:solidFill>
                  <a:schemeClr val="bg2">
                    <a:lumMod val="90000"/>
                  </a:schemeClr>
                </a:solidFill>
              </a:rPr>
              <a:t> prostatacancer. Efter ett halvår berättar Nils att smärtan tilltagit på sistone. Den sitter mest i ländryggen där den är molande och ibland huggande och strålar ibland ut i höger ben. Den är inte brännande eller stickande i karaktären. Den finns där konstant men blir värre när han står och går. Han störs av den nattetid när han vänder sig i sängen. På en 10-gradig skala är det runt 7-8 när det är som sämst, men sällan mindre än 3. (Nils har alltså riktigt ont). Han har testat </a:t>
            </a:r>
            <a:r>
              <a:rPr lang="sv-SE" sz="1200" i="1" dirty="0" err="1">
                <a:solidFill>
                  <a:schemeClr val="bg2">
                    <a:lumMod val="90000"/>
                  </a:schemeClr>
                </a:solidFill>
              </a:rPr>
              <a:t>paracetamol</a:t>
            </a:r>
            <a:r>
              <a:rPr lang="sv-SE" sz="1200" i="1" dirty="0">
                <a:solidFill>
                  <a:schemeClr val="bg2">
                    <a:lumMod val="90000"/>
                  </a:schemeClr>
                </a:solidFill>
              </a:rPr>
              <a:t> utan någon vidare effekt. Hans urolog har nämnt att Nils inte bör ta NSAID vilket han därför undviker, men han minns inte varför. I status noterar du att Nils grinar illa när han reser sig upp. Han är stel i ländryggen men har ingen uttalad palpationsömhet. Han har inga motoriska eller sensoriska bortfall i nedre extremitet. Du misstänker en </a:t>
            </a:r>
            <a:r>
              <a:rPr lang="sv-SE" sz="1200" i="1" dirty="0" err="1">
                <a:solidFill>
                  <a:schemeClr val="bg2">
                    <a:lumMod val="90000"/>
                  </a:schemeClr>
                </a:solidFill>
              </a:rPr>
              <a:t>nociceptiv</a:t>
            </a:r>
            <a:r>
              <a:rPr lang="sv-SE" sz="1200" i="1" dirty="0">
                <a:solidFill>
                  <a:schemeClr val="bg2">
                    <a:lumMod val="90000"/>
                  </a:schemeClr>
                </a:solidFill>
              </a:rPr>
              <a:t> smärta orsakad av skelettmetastaserna. Det kan finnas ett neuropatiskt inslag i höger ben. Du väljer att behandla Nils med morfin 5 mg morgon, lunch och kväll. Du funderar också över att eventuellt sätta in </a:t>
            </a:r>
            <a:r>
              <a:rPr lang="sv-SE" sz="1200" i="1" dirty="0" err="1">
                <a:solidFill>
                  <a:schemeClr val="bg2">
                    <a:lumMod val="90000"/>
                  </a:schemeClr>
                </a:solidFill>
              </a:rPr>
              <a:t>gabapentin</a:t>
            </a:r>
            <a:r>
              <a:rPr lang="sv-SE" sz="1200" i="1" dirty="0">
                <a:solidFill>
                  <a:schemeClr val="bg2">
                    <a:lumMod val="90000"/>
                  </a:schemeClr>
                </a:solidFill>
              </a:rPr>
              <a:t> men avvaktar till effekten och ev. biverkningar av </a:t>
            </a:r>
            <a:r>
              <a:rPr lang="sv-SE" sz="1200" i="1" dirty="0" err="1">
                <a:solidFill>
                  <a:schemeClr val="bg2">
                    <a:lumMod val="90000"/>
                  </a:schemeClr>
                </a:solidFill>
              </a:rPr>
              <a:t>opioiden</a:t>
            </a:r>
            <a:r>
              <a:rPr lang="sv-SE" sz="1200" i="1" dirty="0">
                <a:solidFill>
                  <a:schemeClr val="bg2">
                    <a:lumMod val="90000"/>
                  </a:schemeClr>
                </a:solidFill>
              </a:rPr>
              <a:t> utvärderats. (Lärandemål: A3).</a:t>
            </a:r>
          </a:p>
          <a:p>
            <a:pPr marL="0" indent="0">
              <a:buNone/>
            </a:pPr>
            <a:r>
              <a:rPr lang="sv-SE" sz="1600" dirty="0"/>
              <a:t>Nils har dock fortsatta besvär med smärta och efter kontakt med palliativmedicinska enheten på sjukhuset sätter du in behandling med 30 mg </a:t>
            </a:r>
            <a:r>
              <a:rPr lang="sv-SE" sz="1600" dirty="0" err="1"/>
              <a:t>prednisolon</a:t>
            </a:r>
            <a:r>
              <a:rPr lang="sv-SE" sz="1600" dirty="0"/>
              <a:t> vilket kan minska smärtan av metastaserna.</a:t>
            </a:r>
          </a:p>
          <a:p>
            <a:pPr marL="0" indent="0">
              <a:buNone/>
            </a:pPr>
            <a:r>
              <a:rPr lang="sv-SE" sz="1600" b="1" dirty="0"/>
              <a:t>Fråga 1:7 (2,5p). </a:t>
            </a:r>
            <a:r>
              <a:rPr lang="sv-SE" sz="1600" dirty="0"/>
              <a:t>Vilka risker finns det på kort och lång sikt med </a:t>
            </a:r>
            <a:r>
              <a:rPr lang="sv-SE" sz="1600" dirty="0" err="1"/>
              <a:t>prednisolonbehandling</a:t>
            </a:r>
            <a:r>
              <a:rPr lang="sv-SE" sz="1600" dirty="0"/>
              <a:t> och vilken/vilka åtgärder kan du vidta för att minska dessa risker?</a:t>
            </a:r>
          </a:p>
          <a:p>
            <a:pPr marL="0" indent="0">
              <a:buNone/>
            </a:pPr>
            <a:r>
              <a:rPr lang="sv-SE" sz="1600" b="1" i="1" dirty="0">
                <a:solidFill>
                  <a:srgbClr val="0070C0"/>
                </a:solidFill>
              </a:rPr>
              <a:t>Återkoppling 1:7. </a:t>
            </a:r>
            <a:r>
              <a:rPr lang="sv-SE" sz="1600" i="1" dirty="0">
                <a:solidFill>
                  <a:srgbClr val="0070C0"/>
                </a:solidFill>
              </a:rPr>
              <a:t>Vanligt förekommande risker med peroral kortisonbehandling är på kort sikt hyperglykemi och </a:t>
            </a:r>
            <a:r>
              <a:rPr lang="sv-SE" sz="1600" i="1" dirty="0" err="1">
                <a:solidFill>
                  <a:srgbClr val="0070C0"/>
                </a:solidFill>
              </a:rPr>
              <a:t>immunsuppression</a:t>
            </a:r>
            <a:r>
              <a:rPr lang="sv-SE" sz="1600" i="1" dirty="0">
                <a:solidFill>
                  <a:srgbClr val="0070C0"/>
                </a:solidFill>
              </a:rPr>
              <a:t>. På lång sikt är osteoporos en vanlig komplikation men även utveckling av </a:t>
            </a:r>
            <a:r>
              <a:rPr lang="sv-SE" sz="1600" i="1" dirty="0" err="1">
                <a:solidFill>
                  <a:srgbClr val="0070C0"/>
                </a:solidFill>
              </a:rPr>
              <a:t>iatrogen</a:t>
            </a:r>
            <a:r>
              <a:rPr lang="sv-SE" sz="1600" i="1" dirty="0">
                <a:solidFill>
                  <a:srgbClr val="0070C0"/>
                </a:solidFill>
              </a:rPr>
              <a:t> binjurebarkssvikt kan förekomma. Då Nils har typ 2 diabetes ser du till att han följer sitt blodsocker aktivt. Detta då det finns en uppenbar risk att hans blodsocker stiger av </a:t>
            </a:r>
            <a:r>
              <a:rPr lang="sv-SE" sz="1600" i="1" dirty="0" err="1">
                <a:solidFill>
                  <a:srgbClr val="0070C0"/>
                </a:solidFill>
              </a:rPr>
              <a:t>prednisolonbehandlingen</a:t>
            </a:r>
            <a:r>
              <a:rPr lang="sv-SE" sz="1600" i="1" dirty="0">
                <a:solidFill>
                  <a:srgbClr val="0070C0"/>
                </a:solidFill>
              </a:rPr>
              <a:t> och därmed kräver justerad behandling. (Lärandemål: B2).</a:t>
            </a:r>
          </a:p>
          <a:p>
            <a:pPr marL="0" indent="0">
              <a:buNone/>
            </a:pPr>
            <a:endParaRPr lang="sv-SE" sz="1600" dirty="0"/>
          </a:p>
        </p:txBody>
      </p:sp>
    </p:spTree>
    <p:extLst>
      <p:ext uri="{BB962C8B-B14F-4D97-AF65-F5344CB8AC3E}">
        <p14:creationId xmlns:p14="http://schemas.microsoft.com/office/powerpoint/2010/main" val="144076316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p:txBody>
          <a:bodyPr>
            <a:normAutofit/>
          </a:bodyPr>
          <a:lstStyle/>
          <a:p>
            <a:r>
              <a:rPr lang="sv-SE" sz="2800" b="1" dirty="0"/>
              <a:t>Fall 1: Nils, 70 år (Ord HT21)</a:t>
            </a:r>
            <a:br>
              <a:rPr lang="sv-SE" sz="2800" b="1" dirty="0"/>
            </a:br>
            <a:endParaRPr lang="sv-SE" sz="28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171977"/>
            <a:ext cx="11423561" cy="5686023"/>
          </a:xfrm>
        </p:spPr>
        <p:txBody>
          <a:bodyPr>
            <a:normAutofit/>
          </a:bodyPr>
          <a:lstStyle/>
          <a:p>
            <a:pPr marL="0" indent="0">
              <a:buNone/>
            </a:pPr>
            <a:r>
              <a:rPr lang="sv-SE" sz="1200" i="1" dirty="0">
                <a:solidFill>
                  <a:schemeClr val="bg2">
                    <a:lumMod val="90000"/>
                  </a:schemeClr>
                </a:solidFill>
              </a:rPr>
              <a:t>(…)</a:t>
            </a:r>
            <a:br>
              <a:rPr lang="sv-SE" sz="1200" i="1" dirty="0">
                <a:solidFill>
                  <a:schemeClr val="bg2">
                    <a:lumMod val="90000"/>
                  </a:schemeClr>
                </a:solidFill>
              </a:rPr>
            </a:br>
            <a:r>
              <a:rPr lang="sv-SE" sz="1200" i="1" dirty="0">
                <a:solidFill>
                  <a:schemeClr val="bg2">
                    <a:lumMod val="90000"/>
                  </a:schemeClr>
                </a:solidFill>
              </a:rPr>
              <a:t>Nils utreds via urologen som bekräftar diagnos </a:t>
            </a:r>
            <a:r>
              <a:rPr lang="sv-SE" sz="1200" i="1" dirty="0" err="1">
                <a:solidFill>
                  <a:schemeClr val="bg2">
                    <a:lumMod val="90000"/>
                  </a:schemeClr>
                </a:solidFill>
              </a:rPr>
              <a:t>metastaserad</a:t>
            </a:r>
            <a:r>
              <a:rPr lang="sv-SE" sz="1200" i="1" dirty="0">
                <a:solidFill>
                  <a:schemeClr val="bg2">
                    <a:lumMod val="90000"/>
                  </a:schemeClr>
                </a:solidFill>
              </a:rPr>
              <a:t> prostatacancer. Efter ett halvår berättar Nils att smärtan tilltagit på sistone. Den sitter mest i ländryggen där den är molande och ibland huggande och strålar ibland ut i höger ben. Den är inte brännande eller stickande i karaktären. Den finns där konstant men blir värre när han står och går. Han störs av den nattetid när han vänder sig i sängen. På en 10-gradig skala är det runt 7-8 när det är som sämst, men sällan mindre än 3. (Nils har alltså riktigt ont). Han har testat </a:t>
            </a:r>
            <a:r>
              <a:rPr lang="sv-SE" sz="1200" i="1" dirty="0" err="1">
                <a:solidFill>
                  <a:schemeClr val="bg2">
                    <a:lumMod val="90000"/>
                  </a:schemeClr>
                </a:solidFill>
              </a:rPr>
              <a:t>paracetamol</a:t>
            </a:r>
            <a:r>
              <a:rPr lang="sv-SE" sz="1200" i="1" dirty="0">
                <a:solidFill>
                  <a:schemeClr val="bg2">
                    <a:lumMod val="90000"/>
                  </a:schemeClr>
                </a:solidFill>
              </a:rPr>
              <a:t> utan någon vidare effekt. Hans urolog har nämnt att Nils inte bör ta NSAID vilket han därför undviker, men han minns inte varför. I status noterar du att Nils grinar illa när han reser sig upp. Han är stel i ländryggen men har ingen uttalad palpationsömhet. Han har inga motoriska eller sensoriska bortfall i nedre extremitet. Du misstänker en </a:t>
            </a:r>
            <a:r>
              <a:rPr lang="sv-SE" sz="1200" i="1" dirty="0" err="1">
                <a:solidFill>
                  <a:schemeClr val="bg2">
                    <a:lumMod val="90000"/>
                  </a:schemeClr>
                </a:solidFill>
              </a:rPr>
              <a:t>nociceptiv</a:t>
            </a:r>
            <a:r>
              <a:rPr lang="sv-SE" sz="1200" i="1" dirty="0">
                <a:solidFill>
                  <a:schemeClr val="bg2">
                    <a:lumMod val="90000"/>
                  </a:schemeClr>
                </a:solidFill>
              </a:rPr>
              <a:t> smärta orsakad av skelettmetastaserna. Det kan finnas ett neuropatiskt inslag i höger ben. Du väljer att behandla Nils med morfin 5 mg morgon, lunch och kväll. Du funderar också över att eventuellt sätta in </a:t>
            </a:r>
            <a:r>
              <a:rPr lang="sv-SE" sz="1200" i="1" dirty="0" err="1">
                <a:solidFill>
                  <a:schemeClr val="bg2">
                    <a:lumMod val="90000"/>
                  </a:schemeClr>
                </a:solidFill>
              </a:rPr>
              <a:t>gabapentin</a:t>
            </a:r>
            <a:r>
              <a:rPr lang="sv-SE" sz="1200" i="1" dirty="0">
                <a:solidFill>
                  <a:schemeClr val="bg2">
                    <a:lumMod val="90000"/>
                  </a:schemeClr>
                </a:solidFill>
              </a:rPr>
              <a:t> men avvaktar till effekten och ev. biverkningar av </a:t>
            </a:r>
            <a:r>
              <a:rPr lang="sv-SE" sz="1200" i="1" dirty="0" err="1">
                <a:solidFill>
                  <a:schemeClr val="bg2">
                    <a:lumMod val="90000"/>
                  </a:schemeClr>
                </a:solidFill>
              </a:rPr>
              <a:t>opioiden</a:t>
            </a:r>
            <a:r>
              <a:rPr lang="sv-SE" sz="1200" i="1" dirty="0">
                <a:solidFill>
                  <a:schemeClr val="bg2">
                    <a:lumMod val="90000"/>
                  </a:schemeClr>
                </a:solidFill>
              </a:rPr>
              <a:t> utvärderats. Nils har dock fortsatta besvär med smärta och efter kontakt med palliativmedicinska enheten på sjukhuset sätter du in behandling med 30 mg </a:t>
            </a:r>
            <a:r>
              <a:rPr lang="sv-SE" sz="1200" i="1" dirty="0" err="1">
                <a:solidFill>
                  <a:schemeClr val="bg2">
                    <a:lumMod val="90000"/>
                  </a:schemeClr>
                </a:solidFill>
              </a:rPr>
              <a:t>prednisolon</a:t>
            </a:r>
            <a:r>
              <a:rPr lang="sv-SE" sz="1200" i="1" dirty="0">
                <a:solidFill>
                  <a:schemeClr val="bg2">
                    <a:lumMod val="90000"/>
                  </a:schemeClr>
                </a:solidFill>
              </a:rPr>
              <a:t> vilket kan minska smärtan av metastaserna.</a:t>
            </a:r>
          </a:p>
          <a:p>
            <a:pPr marL="0" indent="0">
              <a:buNone/>
            </a:pPr>
            <a:r>
              <a:rPr lang="sv-SE" sz="1600" dirty="0"/>
              <a:t>Nils </a:t>
            </a:r>
            <a:r>
              <a:rPr lang="sv-SE" sz="1600" dirty="0" err="1"/>
              <a:t>fP</a:t>
            </a:r>
            <a:r>
              <a:rPr lang="sv-SE" sz="1600" dirty="0"/>
              <a:t>-glukos har stigit till mellan 10-12 </a:t>
            </a:r>
            <a:r>
              <a:rPr lang="sv-SE" sz="1600" dirty="0" err="1"/>
              <a:t>mmol</a:t>
            </a:r>
            <a:r>
              <a:rPr lang="sv-SE" sz="1600" dirty="0"/>
              <a:t>/L när han tagit 30 mg </a:t>
            </a:r>
            <a:r>
              <a:rPr lang="sv-SE" sz="1600" dirty="0" err="1"/>
              <a:t>prednisolon</a:t>
            </a:r>
            <a:r>
              <a:rPr lang="sv-SE" sz="1600" dirty="0"/>
              <a:t> dagligen i två veckor. </a:t>
            </a:r>
            <a:r>
              <a:rPr lang="sv-SE" sz="1600" dirty="0" err="1"/>
              <a:t>Prednisolon</a:t>
            </a:r>
            <a:r>
              <a:rPr lang="sv-SE" sz="1600" dirty="0"/>
              <a:t> har dock god effekt på smärtan och det allmänna måendet och du beslutar därför att fortsätta behandlingen tills vidare men trappa ner dosen till 10 mg </a:t>
            </a:r>
            <a:r>
              <a:rPr lang="sv-SE" sz="1600" dirty="0" err="1"/>
              <a:t>prednisolon</a:t>
            </a:r>
            <a:r>
              <a:rPr lang="sv-SE" sz="1600" dirty="0"/>
              <a:t> dagligen. Efter två månader är HbA1c 75 </a:t>
            </a:r>
            <a:r>
              <a:rPr lang="sv-SE" sz="1600" dirty="0" err="1"/>
              <a:t>mmol</a:t>
            </a:r>
            <a:r>
              <a:rPr lang="sv-SE" sz="1600" dirty="0"/>
              <a:t>/mol.</a:t>
            </a:r>
          </a:p>
          <a:p>
            <a:pPr marL="0" indent="0">
              <a:buNone/>
            </a:pPr>
            <a:r>
              <a:rPr lang="sv-SE" sz="1600" b="1" dirty="0"/>
              <a:t>Fråga 1:8a (1p). </a:t>
            </a:r>
            <a:r>
              <a:rPr lang="sv-SE" sz="1600" dirty="0"/>
              <a:t>Hur skulle du justera Nils blodsockerbehandling om han fortsätter ha fastande socker på 10 </a:t>
            </a:r>
            <a:r>
              <a:rPr lang="sv-SE" sz="1600" dirty="0" err="1"/>
              <a:t>mmol</a:t>
            </a:r>
            <a:r>
              <a:rPr lang="sv-SE" sz="1600" dirty="0"/>
              <a:t>/L och mellan 18- 25 </a:t>
            </a:r>
            <a:r>
              <a:rPr lang="sv-SE" sz="1600" dirty="0" err="1"/>
              <a:t>mmol</a:t>
            </a:r>
            <a:r>
              <a:rPr lang="sv-SE" sz="1600" dirty="0"/>
              <a:t>/L efter måltid?</a:t>
            </a:r>
          </a:p>
          <a:p>
            <a:pPr marL="0" indent="0">
              <a:buNone/>
            </a:pPr>
            <a:r>
              <a:rPr lang="sv-SE" sz="1600" b="1" dirty="0"/>
              <a:t>Fråga 1:8b (3p). </a:t>
            </a:r>
            <a:r>
              <a:rPr lang="sv-SE" sz="1600" dirty="0"/>
              <a:t>Vad är dina målsättningar för Nils blodsockerkontroll? Vilka nivåer på HbA1c och P-glukos tycker du är rimliga? Motivera!</a:t>
            </a:r>
          </a:p>
          <a:p>
            <a:pPr marL="0" indent="0">
              <a:buNone/>
            </a:pPr>
            <a:endParaRPr lang="sv-SE" sz="1600" dirty="0"/>
          </a:p>
        </p:txBody>
      </p:sp>
    </p:spTree>
    <p:extLst>
      <p:ext uri="{BB962C8B-B14F-4D97-AF65-F5344CB8AC3E}">
        <p14:creationId xmlns:p14="http://schemas.microsoft.com/office/powerpoint/2010/main" val="365759147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p:txBody>
          <a:bodyPr>
            <a:normAutofit/>
          </a:bodyPr>
          <a:lstStyle/>
          <a:p>
            <a:r>
              <a:rPr lang="sv-SE" sz="2800" b="1" dirty="0"/>
              <a:t>Fall 1: Nils, 70 år (Ord HT21)</a:t>
            </a:r>
            <a:br>
              <a:rPr lang="sv-SE" sz="2800" b="1" dirty="0"/>
            </a:br>
            <a:endParaRPr lang="sv-SE" sz="28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171977"/>
            <a:ext cx="11423561" cy="5686023"/>
          </a:xfrm>
        </p:spPr>
        <p:txBody>
          <a:bodyPr>
            <a:normAutofit/>
          </a:bodyPr>
          <a:lstStyle/>
          <a:p>
            <a:pPr marL="0" indent="0">
              <a:buNone/>
            </a:pPr>
            <a:r>
              <a:rPr lang="sv-SE" sz="1200" i="1" dirty="0">
                <a:solidFill>
                  <a:schemeClr val="bg2">
                    <a:lumMod val="90000"/>
                  </a:schemeClr>
                </a:solidFill>
              </a:rPr>
              <a:t>(…)</a:t>
            </a:r>
            <a:br>
              <a:rPr lang="sv-SE" sz="1200" i="1" dirty="0">
                <a:solidFill>
                  <a:schemeClr val="bg2">
                    <a:lumMod val="90000"/>
                  </a:schemeClr>
                </a:solidFill>
              </a:rPr>
            </a:br>
            <a:r>
              <a:rPr lang="sv-SE" sz="1200" i="1" dirty="0">
                <a:solidFill>
                  <a:schemeClr val="bg2">
                    <a:lumMod val="90000"/>
                  </a:schemeClr>
                </a:solidFill>
              </a:rPr>
              <a:t>Nils utreds via urologen som bekräftar diagnos </a:t>
            </a:r>
            <a:r>
              <a:rPr lang="sv-SE" sz="1200" i="1" dirty="0" err="1">
                <a:solidFill>
                  <a:schemeClr val="bg2">
                    <a:lumMod val="90000"/>
                  </a:schemeClr>
                </a:solidFill>
              </a:rPr>
              <a:t>metastaserad</a:t>
            </a:r>
            <a:r>
              <a:rPr lang="sv-SE" sz="1200" i="1" dirty="0">
                <a:solidFill>
                  <a:schemeClr val="bg2">
                    <a:lumMod val="90000"/>
                  </a:schemeClr>
                </a:solidFill>
              </a:rPr>
              <a:t> prostatacancer. Efter ett halvår berättar Nils att smärtan tilltagit på sistone. Den sitter mest i ländryggen där den är molande och ibland huggande och strålar ibland ut i höger ben. Den är inte brännande eller stickande i karaktären. Den finns där konstant men blir värre när han står och går. Han störs av den nattetid när han vänder sig i sängen. På en 10-gradig skala är det runt 7-8 när det är som sämst, men sällan mindre än 3. (Nils har alltså riktigt ont). Han har testat </a:t>
            </a:r>
            <a:r>
              <a:rPr lang="sv-SE" sz="1200" i="1" dirty="0" err="1">
                <a:solidFill>
                  <a:schemeClr val="bg2">
                    <a:lumMod val="90000"/>
                  </a:schemeClr>
                </a:solidFill>
              </a:rPr>
              <a:t>paracetamol</a:t>
            </a:r>
            <a:r>
              <a:rPr lang="sv-SE" sz="1200" i="1" dirty="0">
                <a:solidFill>
                  <a:schemeClr val="bg2">
                    <a:lumMod val="90000"/>
                  </a:schemeClr>
                </a:solidFill>
              </a:rPr>
              <a:t> utan någon vidare effekt. Hans urolog har nämnt att Nils inte bör ta NSAID vilket han därför undviker, men han minns inte varför. I status noterar du att Nils grinar illa när han reser sig upp. Han är stel i ländryggen men har ingen uttalad palpationsömhet. Han har inga motoriska eller sensoriska bortfall i nedre extremitet. Du misstänker en </a:t>
            </a:r>
            <a:r>
              <a:rPr lang="sv-SE" sz="1200" i="1" dirty="0" err="1">
                <a:solidFill>
                  <a:schemeClr val="bg2">
                    <a:lumMod val="90000"/>
                  </a:schemeClr>
                </a:solidFill>
              </a:rPr>
              <a:t>nociceptiv</a:t>
            </a:r>
            <a:r>
              <a:rPr lang="sv-SE" sz="1200" i="1" dirty="0">
                <a:solidFill>
                  <a:schemeClr val="bg2">
                    <a:lumMod val="90000"/>
                  </a:schemeClr>
                </a:solidFill>
              </a:rPr>
              <a:t> smärta orsakad av skelettmetastaserna. Det kan finnas ett neuropatiskt inslag i höger ben. Du väljer att behandla Nils med morfin 5 mg morgon, lunch och kväll. Du funderar också över att eventuellt sätta in </a:t>
            </a:r>
            <a:r>
              <a:rPr lang="sv-SE" sz="1200" i="1" dirty="0" err="1">
                <a:solidFill>
                  <a:schemeClr val="bg2">
                    <a:lumMod val="90000"/>
                  </a:schemeClr>
                </a:solidFill>
              </a:rPr>
              <a:t>gabapentin</a:t>
            </a:r>
            <a:r>
              <a:rPr lang="sv-SE" sz="1200" i="1" dirty="0">
                <a:solidFill>
                  <a:schemeClr val="bg2">
                    <a:lumMod val="90000"/>
                  </a:schemeClr>
                </a:solidFill>
              </a:rPr>
              <a:t> men avvaktar till effekten och ev. biverkningar av </a:t>
            </a:r>
            <a:r>
              <a:rPr lang="sv-SE" sz="1200" i="1" dirty="0" err="1">
                <a:solidFill>
                  <a:schemeClr val="bg2">
                    <a:lumMod val="90000"/>
                  </a:schemeClr>
                </a:solidFill>
              </a:rPr>
              <a:t>opioiden</a:t>
            </a:r>
            <a:r>
              <a:rPr lang="sv-SE" sz="1200" i="1" dirty="0">
                <a:solidFill>
                  <a:schemeClr val="bg2">
                    <a:lumMod val="90000"/>
                  </a:schemeClr>
                </a:solidFill>
              </a:rPr>
              <a:t> utvärderats. Nils har dock fortsatta besvär med smärta och efter kontakt med palliativmedicinska enheten på sjukhuset sätter du in behandling med 30 mg </a:t>
            </a:r>
            <a:r>
              <a:rPr lang="sv-SE" sz="1200" i="1" dirty="0" err="1">
                <a:solidFill>
                  <a:schemeClr val="bg2">
                    <a:lumMod val="90000"/>
                  </a:schemeClr>
                </a:solidFill>
              </a:rPr>
              <a:t>prednisolon</a:t>
            </a:r>
            <a:r>
              <a:rPr lang="sv-SE" sz="1200" i="1" dirty="0">
                <a:solidFill>
                  <a:schemeClr val="bg2">
                    <a:lumMod val="90000"/>
                  </a:schemeClr>
                </a:solidFill>
              </a:rPr>
              <a:t> vilket kan minska smärtan av metastaserna.</a:t>
            </a:r>
          </a:p>
          <a:p>
            <a:pPr marL="0" indent="0">
              <a:buNone/>
            </a:pPr>
            <a:r>
              <a:rPr lang="sv-SE" sz="1600" dirty="0"/>
              <a:t>Nils </a:t>
            </a:r>
            <a:r>
              <a:rPr lang="sv-SE" sz="1600" dirty="0" err="1"/>
              <a:t>fP</a:t>
            </a:r>
            <a:r>
              <a:rPr lang="sv-SE" sz="1600" dirty="0"/>
              <a:t>-glukos har stigit till mellan 10-12 </a:t>
            </a:r>
            <a:r>
              <a:rPr lang="sv-SE" sz="1600" dirty="0" err="1"/>
              <a:t>mmol</a:t>
            </a:r>
            <a:r>
              <a:rPr lang="sv-SE" sz="1600" dirty="0"/>
              <a:t>/L när han tagit 30 mg </a:t>
            </a:r>
            <a:r>
              <a:rPr lang="sv-SE" sz="1600" dirty="0" err="1"/>
              <a:t>prednisolon</a:t>
            </a:r>
            <a:r>
              <a:rPr lang="sv-SE" sz="1600" dirty="0"/>
              <a:t> dagligen i två veckor. </a:t>
            </a:r>
            <a:r>
              <a:rPr lang="sv-SE" sz="1600" dirty="0" err="1"/>
              <a:t>Prednisolon</a:t>
            </a:r>
            <a:r>
              <a:rPr lang="sv-SE" sz="1600" dirty="0"/>
              <a:t> har dock god effekt på smärtan och det allmänna måendet och du beslutar därför att fortsätta behandlingen tills vidare men trappa ner dosen till 10 mg </a:t>
            </a:r>
            <a:r>
              <a:rPr lang="sv-SE" sz="1600" dirty="0" err="1"/>
              <a:t>prednisolon</a:t>
            </a:r>
            <a:r>
              <a:rPr lang="sv-SE" sz="1600" dirty="0"/>
              <a:t> dagligen. Efter två månader är HbA1c 75 </a:t>
            </a:r>
            <a:r>
              <a:rPr lang="sv-SE" sz="1600" dirty="0" err="1"/>
              <a:t>mmol</a:t>
            </a:r>
            <a:r>
              <a:rPr lang="sv-SE" sz="1600" dirty="0"/>
              <a:t>/mol.</a:t>
            </a:r>
          </a:p>
          <a:p>
            <a:pPr marL="0" indent="0">
              <a:buNone/>
            </a:pPr>
            <a:r>
              <a:rPr lang="sv-SE" sz="1600" b="1" dirty="0"/>
              <a:t>Fråga 1:8a (1p). </a:t>
            </a:r>
            <a:r>
              <a:rPr lang="sv-SE" sz="1600" dirty="0"/>
              <a:t>Hur skulle du justera Nils blodsockerbehandling om han fortsätter ha fastande socker på 10 </a:t>
            </a:r>
            <a:r>
              <a:rPr lang="sv-SE" sz="1600" dirty="0" err="1"/>
              <a:t>mmol</a:t>
            </a:r>
            <a:r>
              <a:rPr lang="sv-SE" sz="1600" dirty="0"/>
              <a:t>/L och mellan 18- 25 </a:t>
            </a:r>
            <a:r>
              <a:rPr lang="sv-SE" sz="1600" dirty="0" err="1"/>
              <a:t>mmol</a:t>
            </a:r>
            <a:r>
              <a:rPr lang="sv-SE" sz="1600" dirty="0"/>
              <a:t>/L efter måltid?</a:t>
            </a:r>
          </a:p>
          <a:p>
            <a:pPr marL="0" indent="0">
              <a:buNone/>
            </a:pPr>
            <a:r>
              <a:rPr lang="sv-SE" sz="1600" b="1" dirty="0"/>
              <a:t>Fråga 1:8b (3p). </a:t>
            </a:r>
            <a:r>
              <a:rPr lang="sv-SE" sz="1600" dirty="0"/>
              <a:t>Vad är dina målsättningar för Nils blodsockerkontroll? Vilka nivåer på HbA1c och P-glukos tycker du är rimliga? Motivera!</a:t>
            </a:r>
          </a:p>
          <a:p>
            <a:pPr marL="0" indent="0">
              <a:buNone/>
            </a:pPr>
            <a:r>
              <a:rPr lang="sv-SE" sz="1600" b="1" i="1" dirty="0">
                <a:solidFill>
                  <a:srgbClr val="0070C0"/>
                </a:solidFill>
              </a:rPr>
              <a:t>Återkoppling 1:8. </a:t>
            </a:r>
            <a:r>
              <a:rPr lang="sv-SE" sz="1600" i="1" dirty="0">
                <a:solidFill>
                  <a:srgbClr val="0070C0"/>
                </a:solidFill>
              </a:rPr>
              <a:t>Du startar behandling med långtidsverkande insulin till natten. Ditt mål är att Nils ska undvika symtom på hyperglykemi och inte få </a:t>
            </a:r>
            <a:r>
              <a:rPr lang="sv-SE" sz="1600" i="1" dirty="0" err="1">
                <a:solidFill>
                  <a:srgbClr val="0070C0"/>
                </a:solidFill>
              </a:rPr>
              <a:t>hypoglykemier</a:t>
            </a:r>
            <a:r>
              <a:rPr lang="sv-SE" sz="1600" i="1" dirty="0">
                <a:solidFill>
                  <a:srgbClr val="0070C0"/>
                </a:solidFill>
              </a:rPr>
              <a:t>. Därför anser du att ett målvärde för P-glukos bör vara &lt; 20 </a:t>
            </a:r>
            <a:r>
              <a:rPr lang="sv-SE" sz="1600" i="1" dirty="0" err="1">
                <a:solidFill>
                  <a:srgbClr val="0070C0"/>
                </a:solidFill>
              </a:rPr>
              <a:t>mmol</a:t>
            </a:r>
            <a:r>
              <a:rPr lang="sv-SE" sz="1600" i="1" dirty="0">
                <a:solidFill>
                  <a:srgbClr val="0070C0"/>
                </a:solidFill>
              </a:rPr>
              <a:t>/L och att HbA1c är ≤ 65-75 </a:t>
            </a:r>
            <a:r>
              <a:rPr lang="sv-SE" sz="1600" i="1" dirty="0" err="1">
                <a:solidFill>
                  <a:srgbClr val="0070C0"/>
                </a:solidFill>
              </a:rPr>
              <a:t>mmol</a:t>
            </a:r>
            <a:r>
              <a:rPr lang="sv-SE" sz="1600" i="1" dirty="0">
                <a:solidFill>
                  <a:srgbClr val="0070C0"/>
                </a:solidFill>
              </a:rPr>
              <a:t>/mol. (Lärandemål: B4).</a:t>
            </a:r>
          </a:p>
          <a:p>
            <a:pPr marL="0" indent="0">
              <a:buNone/>
            </a:pPr>
            <a:endParaRPr lang="sv-SE" sz="1600" dirty="0"/>
          </a:p>
        </p:txBody>
      </p:sp>
    </p:spTree>
    <p:extLst>
      <p:ext uri="{BB962C8B-B14F-4D97-AF65-F5344CB8AC3E}">
        <p14:creationId xmlns:p14="http://schemas.microsoft.com/office/powerpoint/2010/main" val="398283029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p:txBody>
          <a:bodyPr>
            <a:normAutofit/>
          </a:bodyPr>
          <a:lstStyle/>
          <a:p>
            <a:r>
              <a:rPr lang="sv-SE" sz="2800" b="1" dirty="0"/>
              <a:t>Fall 1: Nils, 70 år (Ord HT21)</a:t>
            </a:r>
            <a:br>
              <a:rPr lang="sv-SE" sz="2800" b="1" dirty="0"/>
            </a:br>
            <a:endParaRPr lang="sv-SE" sz="28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171977"/>
            <a:ext cx="11423561" cy="5686023"/>
          </a:xfrm>
        </p:spPr>
        <p:txBody>
          <a:bodyPr>
            <a:normAutofit/>
          </a:bodyPr>
          <a:lstStyle/>
          <a:p>
            <a:pPr marL="0" indent="0">
              <a:buNone/>
            </a:pPr>
            <a:r>
              <a:rPr lang="sv-SE" sz="1200" i="1" dirty="0">
                <a:solidFill>
                  <a:schemeClr val="bg2">
                    <a:lumMod val="90000"/>
                  </a:schemeClr>
                </a:solidFill>
              </a:rPr>
              <a:t>(…)</a:t>
            </a:r>
            <a:br>
              <a:rPr lang="sv-SE" sz="1200" i="1" dirty="0">
                <a:solidFill>
                  <a:schemeClr val="bg2">
                    <a:lumMod val="90000"/>
                  </a:schemeClr>
                </a:solidFill>
              </a:rPr>
            </a:br>
            <a:r>
              <a:rPr lang="sv-SE" sz="1200" i="1" dirty="0">
                <a:solidFill>
                  <a:schemeClr val="bg2">
                    <a:lumMod val="90000"/>
                  </a:schemeClr>
                </a:solidFill>
              </a:rPr>
              <a:t>Nils utreds via urologen som bekräftar diagnos </a:t>
            </a:r>
            <a:r>
              <a:rPr lang="sv-SE" sz="1200" i="1" dirty="0" err="1">
                <a:solidFill>
                  <a:schemeClr val="bg2">
                    <a:lumMod val="90000"/>
                  </a:schemeClr>
                </a:solidFill>
              </a:rPr>
              <a:t>metastaserad</a:t>
            </a:r>
            <a:r>
              <a:rPr lang="sv-SE" sz="1200" i="1" dirty="0">
                <a:solidFill>
                  <a:schemeClr val="bg2">
                    <a:lumMod val="90000"/>
                  </a:schemeClr>
                </a:solidFill>
              </a:rPr>
              <a:t> prostatacancer. Efter ett halvår berättar Nils att smärtan tilltagit på sistone. Den sitter mest i ländryggen där den är molande och ibland huggande och strålar ibland ut i höger ben. Den är inte brännande eller stickande i karaktären. Den finns där konstant men blir värre när han står och går. Han störs av den nattetid när han vänder sig i sängen. På en 10-gradig skala är det runt 7-8 när det är som sämst, men sällan mindre än 3. (Nils har alltså riktigt ont). Han har testat </a:t>
            </a:r>
            <a:r>
              <a:rPr lang="sv-SE" sz="1200" i="1" dirty="0" err="1">
                <a:solidFill>
                  <a:schemeClr val="bg2">
                    <a:lumMod val="90000"/>
                  </a:schemeClr>
                </a:solidFill>
              </a:rPr>
              <a:t>paracetamol</a:t>
            </a:r>
            <a:r>
              <a:rPr lang="sv-SE" sz="1200" i="1" dirty="0">
                <a:solidFill>
                  <a:schemeClr val="bg2">
                    <a:lumMod val="90000"/>
                  </a:schemeClr>
                </a:solidFill>
              </a:rPr>
              <a:t> utan någon vidare effekt. Hans urolog har nämnt att Nils inte bör ta NSAID vilket han därför undviker, men han minns inte varför. I status noterar du att Nils grinar illa när han reser sig upp. Han är stel i ländryggen men har ingen uttalad palpationsömhet. Han har inga motoriska eller sensoriska bortfall i nedre extremitet. Du misstänker en </a:t>
            </a:r>
            <a:r>
              <a:rPr lang="sv-SE" sz="1200" i="1" dirty="0" err="1">
                <a:solidFill>
                  <a:schemeClr val="bg2">
                    <a:lumMod val="90000"/>
                  </a:schemeClr>
                </a:solidFill>
              </a:rPr>
              <a:t>nociceptiv</a:t>
            </a:r>
            <a:r>
              <a:rPr lang="sv-SE" sz="1200" i="1" dirty="0">
                <a:solidFill>
                  <a:schemeClr val="bg2">
                    <a:lumMod val="90000"/>
                  </a:schemeClr>
                </a:solidFill>
              </a:rPr>
              <a:t> smärta orsakad av skelettmetastaserna. Det kan finnas ett neuropatiskt inslag i höger ben. Du väljer att behandla Nils med morfin 5 mg morgon, lunch och kväll. Du funderar också över att eventuellt sätta in </a:t>
            </a:r>
            <a:r>
              <a:rPr lang="sv-SE" sz="1200" i="1" dirty="0" err="1">
                <a:solidFill>
                  <a:schemeClr val="bg2">
                    <a:lumMod val="90000"/>
                  </a:schemeClr>
                </a:solidFill>
              </a:rPr>
              <a:t>gabapentin</a:t>
            </a:r>
            <a:r>
              <a:rPr lang="sv-SE" sz="1200" i="1" dirty="0">
                <a:solidFill>
                  <a:schemeClr val="bg2">
                    <a:lumMod val="90000"/>
                  </a:schemeClr>
                </a:solidFill>
              </a:rPr>
              <a:t> men avvaktar till effekten och ev. biverkningar av </a:t>
            </a:r>
            <a:r>
              <a:rPr lang="sv-SE" sz="1200" i="1" dirty="0" err="1">
                <a:solidFill>
                  <a:schemeClr val="bg2">
                    <a:lumMod val="90000"/>
                  </a:schemeClr>
                </a:solidFill>
              </a:rPr>
              <a:t>opioiden</a:t>
            </a:r>
            <a:r>
              <a:rPr lang="sv-SE" sz="1200" i="1" dirty="0">
                <a:solidFill>
                  <a:schemeClr val="bg2">
                    <a:lumMod val="90000"/>
                  </a:schemeClr>
                </a:solidFill>
              </a:rPr>
              <a:t> utvärderats. Nils har dock fortsatta besvär med smärta och efter kontakt med palliativmedicinska enheten på sjukhuset sätter du in behandling med 30 mg </a:t>
            </a:r>
            <a:r>
              <a:rPr lang="sv-SE" sz="1200" i="1" dirty="0" err="1">
                <a:solidFill>
                  <a:schemeClr val="bg2">
                    <a:lumMod val="90000"/>
                  </a:schemeClr>
                </a:solidFill>
              </a:rPr>
              <a:t>prednisolon</a:t>
            </a:r>
            <a:r>
              <a:rPr lang="sv-SE" sz="1200" i="1" dirty="0">
                <a:solidFill>
                  <a:schemeClr val="bg2">
                    <a:lumMod val="90000"/>
                  </a:schemeClr>
                </a:solidFill>
              </a:rPr>
              <a:t> vilket kan minska smärtan av metastaserna.</a:t>
            </a:r>
          </a:p>
          <a:p>
            <a:pPr marL="0" indent="0">
              <a:buNone/>
            </a:pPr>
            <a:r>
              <a:rPr lang="sv-SE" sz="1200" i="1" dirty="0">
                <a:solidFill>
                  <a:schemeClr val="bg2">
                    <a:lumMod val="90000"/>
                  </a:schemeClr>
                </a:solidFill>
              </a:rPr>
              <a:t>Nils </a:t>
            </a:r>
            <a:r>
              <a:rPr lang="sv-SE" sz="1200" i="1" dirty="0" err="1">
                <a:solidFill>
                  <a:schemeClr val="bg2">
                    <a:lumMod val="90000"/>
                  </a:schemeClr>
                </a:solidFill>
              </a:rPr>
              <a:t>fP</a:t>
            </a:r>
            <a:r>
              <a:rPr lang="sv-SE" sz="1200" i="1" dirty="0">
                <a:solidFill>
                  <a:schemeClr val="bg2">
                    <a:lumMod val="90000"/>
                  </a:schemeClr>
                </a:solidFill>
              </a:rPr>
              <a:t>-glukos har stigit till mellan 10-12 </a:t>
            </a:r>
            <a:r>
              <a:rPr lang="sv-SE" sz="1200" i="1" dirty="0" err="1">
                <a:solidFill>
                  <a:schemeClr val="bg2">
                    <a:lumMod val="90000"/>
                  </a:schemeClr>
                </a:solidFill>
              </a:rPr>
              <a:t>mmol</a:t>
            </a:r>
            <a:r>
              <a:rPr lang="sv-SE" sz="1200" i="1" dirty="0">
                <a:solidFill>
                  <a:schemeClr val="bg2">
                    <a:lumMod val="90000"/>
                  </a:schemeClr>
                </a:solidFill>
              </a:rPr>
              <a:t>/L när han tagit 30 mg </a:t>
            </a:r>
            <a:r>
              <a:rPr lang="sv-SE" sz="1200" i="1" dirty="0" err="1">
                <a:solidFill>
                  <a:schemeClr val="bg2">
                    <a:lumMod val="90000"/>
                  </a:schemeClr>
                </a:solidFill>
              </a:rPr>
              <a:t>prednisolon</a:t>
            </a:r>
            <a:r>
              <a:rPr lang="sv-SE" sz="1200" i="1" dirty="0">
                <a:solidFill>
                  <a:schemeClr val="bg2">
                    <a:lumMod val="90000"/>
                  </a:schemeClr>
                </a:solidFill>
              </a:rPr>
              <a:t> dagligen i två veckor. </a:t>
            </a:r>
            <a:r>
              <a:rPr lang="sv-SE" sz="1200" i="1" dirty="0" err="1">
                <a:solidFill>
                  <a:schemeClr val="bg2">
                    <a:lumMod val="90000"/>
                  </a:schemeClr>
                </a:solidFill>
              </a:rPr>
              <a:t>Prednisolon</a:t>
            </a:r>
            <a:r>
              <a:rPr lang="sv-SE" sz="1200" i="1" dirty="0">
                <a:solidFill>
                  <a:schemeClr val="bg2">
                    <a:lumMod val="90000"/>
                  </a:schemeClr>
                </a:solidFill>
              </a:rPr>
              <a:t> har dock god effekt på smärtan och det allmänna måendet och du beslutar därför att fortsätta behandlingen tills vidare men trappa ner dosen till 10 mg </a:t>
            </a:r>
            <a:r>
              <a:rPr lang="sv-SE" sz="1200" i="1" dirty="0" err="1">
                <a:solidFill>
                  <a:schemeClr val="bg2">
                    <a:lumMod val="90000"/>
                  </a:schemeClr>
                </a:solidFill>
              </a:rPr>
              <a:t>prednisolon</a:t>
            </a:r>
            <a:r>
              <a:rPr lang="sv-SE" sz="1200" i="1" dirty="0">
                <a:solidFill>
                  <a:schemeClr val="bg2">
                    <a:lumMod val="90000"/>
                  </a:schemeClr>
                </a:solidFill>
              </a:rPr>
              <a:t> dagligen. Efter två månader är HbA1c 75 </a:t>
            </a:r>
            <a:r>
              <a:rPr lang="sv-SE" sz="1200" i="1" dirty="0" err="1">
                <a:solidFill>
                  <a:schemeClr val="bg2">
                    <a:lumMod val="90000"/>
                  </a:schemeClr>
                </a:solidFill>
              </a:rPr>
              <a:t>mmol</a:t>
            </a:r>
            <a:r>
              <a:rPr lang="sv-SE" sz="1200" i="1" dirty="0">
                <a:solidFill>
                  <a:schemeClr val="bg2">
                    <a:lumMod val="90000"/>
                  </a:schemeClr>
                </a:solidFill>
              </a:rPr>
              <a:t>/mol.</a:t>
            </a:r>
            <a:r>
              <a:rPr lang="sv-SE" sz="1200" b="1" i="1" dirty="0">
                <a:solidFill>
                  <a:schemeClr val="bg2">
                    <a:lumMod val="90000"/>
                  </a:schemeClr>
                </a:solidFill>
              </a:rPr>
              <a:t> </a:t>
            </a:r>
            <a:r>
              <a:rPr lang="sv-SE" sz="1200" i="1" dirty="0">
                <a:solidFill>
                  <a:schemeClr val="bg2">
                    <a:lumMod val="90000"/>
                  </a:schemeClr>
                </a:solidFill>
              </a:rPr>
              <a:t>Du startar behandling med långtidsverkande insulin till natten. Ditt mål är att Nils ska undvika symtom på hyperglykemi och inte få </a:t>
            </a:r>
            <a:r>
              <a:rPr lang="sv-SE" sz="1200" i="1" dirty="0" err="1">
                <a:solidFill>
                  <a:schemeClr val="bg2">
                    <a:lumMod val="90000"/>
                  </a:schemeClr>
                </a:solidFill>
              </a:rPr>
              <a:t>hypoglykemier</a:t>
            </a:r>
            <a:r>
              <a:rPr lang="sv-SE" sz="1200" i="1" dirty="0">
                <a:solidFill>
                  <a:schemeClr val="bg2">
                    <a:lumMod val="90000"/>
                  </a:schemeClr>
                </a:solidFill>
              </a:rPr>
              <a:t>. Därför anser du att ett målvärde för P-glukos bör vara &lt; 20 </a:t>
            </a:r>
            <a:r>
              <a:rPr lang="sv-SE" sz="1200" i="1" dirty="0" err="1">
                <a:solidFill>
                  <a:schemeClr val="bg2">
                    <a:lumMod val="90000"/>
                  </a:schemeClr>
                </a:solidFill>
              </a:rPr>
              <a:t>mmol</a:t>
            </a:r>
            <a:r>
              <a:rPr lang="sv-SE" sz="1200" i="1" dirty="0">
                <a:solidFill>
                  <a:schemeClr val="bg2">
                    <a:lumMod val="90000"/>
                  </a:schemeClr>
                </a:solidFill>
              </a:rPr>
              <a:t>/L och att HbA1c är ≤ 65-75 </a:t>
            </a:r>
            <a:r>
              <a:rPr lang="sv-SE" sz="1200" i="1" dirty="0" err="1">
                <a:solidFill>
                  <a:schemeClr val="bg2">
                    <a:lumMod val="90000"/>
                  </a:schemeClr>
                </a:solidFill>
              </a:rPr>
              <a:t>mmol</a:t>
            </a:r>
            <a:r>
              <a:rPr lang="sv-SE" sz="1200" i="1" dirty="0">
                <a:solidFill>
                  <a:schemeClr val="bg2">
                    <a:lumMod val="90000"/>
                  </a:schemeClr>
                </a:solidFill>
              </a:rPr>
              <a:t>/mol.</a:t>
            </a:r>
          </a:p>
          <a:p>
            <a:pPr marL="0" indent="0">
              <a:buNone/>
            </a:pPr>
            <a:r>
              <a:rPr lang="sv-SE" sz="1600" dirty="0"/>
              <a:t>Nils sattes in på en dos medellångverkande NPH insulin på morgonen för att motverka den kortisoninducerade hyperglykemin under dagen. Hans </a:t>
            </a:r>
            <a:r>
              <a:rPr lang="sv-SE" sz="1600" dirty="0" err="1"/>
              <a:t>fP</a:t>
            </a:r>
            <a:r>
              <a:rPr lang="sv-SE" sz="1600" dirty="0"/>
              <a:t>-glukos låg efter detta på runt 8 på morgonen och HbA1c stabiliserades mellan 65-70 </a:t>
            </a:r>
            <a:r>
              <a:rPr lang="sv-SE" sz="1600" dirty="0" err="1"/>
              <a:t>mmol</a:t>
            </a:r>
            <a:r>
              <a:rPr lang="sv-SE" sz="1600" dirty="0"/>
              <a:t>/mol. Det har nu gått ytterligare sex månader. Nils har inga besvär av vare sig hyper- eller </a:t>
            </a:r>
            <a:r>
              <a:rPr lang="sv-SE" sz="1600" dirty="0" err="1"/>
              <a:t>hypoglykemier</a:t>
            </a:r>
            <a:r>
              <a:rPr lang="sv-SE" sz="1600" dirty="0"/>
              <a:t>.</a:t>
            </a:r>
          </a:p>
          <a:p>
            <a:pPr marL="0" indent="0">
              <a:buNone/>
            </a:pPr>
            <a:r>
              <a:rPr lang="sv-SE" sz="1600" dirty="0"/>
              <a:t>Tyvärr har Nils blivit allt sämre i sitt allmäntillstånd och bor nu i särskilt boende. Ansvarig sjuksköterska ringer till dig en dag på vårdcentralen då hon uppfattar att Nils är ansträngd i andningen och har feber. Besvären började i helgen PCR för Sars CoV-2 togs då och var negativt.</a:t>
            </a:r>
          </a:p>
          <a:p>
            <a:pPr marL="0" indent="0">
              <a:buNone/>
            </a:pPr>
            <a:r>
              <a:rPr lang="sv-SE" sz="1600" b="1" dirty="0"/>
              <a:t>Fråga 1:9 (2p). </a:t>
            </a:r>
            <a:r>
              <a:rPr lang="sv-SE" sz="1600" dirty="0"/>
              <a:t>Vad gör du i denna situation?</a:t>
            </a:r>
          </a:p>
        </p:txBody>
      </p:sp>
    </p:spTree>
    <p:extLst>
      <p:ext uri="{BB962C8B-B14F-4D97-AF65-F5344CB8AC3E}">
        <p14:creationId xmlns:p14="http://schemas.microsoft.com/office/powerpoint/2010/main" val="230479833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p:txBody>
          <a:bodyPr>
            <a:normAutofit/>
          </a:bodyPr>
          <a:lstStyle/>
          <a:p>
            <a:r>
              <a:rPr lang="sv-SE" sz="2800" b="1" dirty="0"/>
              <a:t>Fall 1: Nils, 70 år (Ord HT21)</a:t>
            </a:r>
            <a:br>
              <a:rPr lang="sv-SE" sz="2800" b="1" dirty="0"/>
            </a:br>
            <a:endParaRPr lang="sv-SE" sz="28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171977"/>
            <a:ext cx="11423561" cy="5686023"/>
          </a:xfrm>
        </p:spPr>
        <p:txBody>
          <a:bodyPr>
            <a:normAutofit/>
          </a:bodyPr>
          <a:lstStyle/>
          <a:p>
            <a:pPr marL="0" indent="0">
              <a:buNone/>
            </a:pPr>
            <a:r>
              <a:rPr lang="sv-SE" sz="1200" i="1" dirty="0">
                <a:solidFill>
                  <a:schemeClr val="bg2">
                    <a:lumMod val="90000"/>
                  </a:schemeClr>
                </a:solidFill>
              </a:rPr>
              <a:t>(…)</a:t>
            </a:r>
            <a:br>
              <a:rPr lang="sv-SE" sz="1200" i="1" dirty="0">
                <a:solidFill>
                  <a:schemeClr val="bg2">
                    <a:lumMod val="90000"/>
                  </a:schemeClr>
                </a:solidFill>
              </a:rPr>
            </a:br>
            <a:r>
              <a:rPr lang="sv-SE" sz="1200" i="1" dirty="0">
                <a:solidFill>
                  <a:schemeClr val="bg2">
                    <a:lumMod val="90000"/>
                  </a:schemeClr>
                </a:solidFill>
              </a:rPr>
              <a:t>Nils utreds via urologen som bekräftar diagnos </a:t>
            </a:r>
            <a:r>
              <a:rPr lang="sv-SE" sz="1200" i="1" dirty="0" err="1">
                <a:solidFill>
                  <a:schemeClr val="bg2">
                    <a:lumMod val="90000"/>
                  </a:schemeClr>
                </a:solidFill>
              </a:rPr>
              <a:t>metastaserad</a:t>
            </a:r>
            <a:r>
              <a:rPr lang="sv-SE" sz="1200" i="1" dirty="0">
                <a:solidFill>
                  <a:schemeClr val="bg2">
                    <a:lumMod val="90000"/>
                  </a:schemeClr>
                </a:solidFill>
              </a:rPr>
              <a:t> prostatacancer. Efter ett halvår berättar Nils att smärtan tilltagit på sistone. Den sitter mest i ländryggen där den är molande och ibland huggande och strålar ibland ut i höger ben. Den är inte brännande eller stickande i karaktären. Den finns där konstant men blir värre när han står och går. Han störs av den nattetid när han vänder sig i sängen. På en 10-gradig skala är det runt 7-8 när det är som sämst, men sällan mindre än 3. (Nils har alltså riktigt ont). Han har testat </a:t>
            </a:r>
            <a:r>
              <a:rPr lang="sv-SE" sz="1200" i="1" dirty="0" err="1">
                <a:solidFill>
                  <a:schemeClr val="bg2">
                    <a:lumMod val="90000"/>
                  </a:schemeClr>
                </a:solidFill>
              </a:rPr>
              <a:t>paracetamol</a:t>
            </a:r>
            <a:r>
              <a:rPr lang="sv-SE" sz="1200" i="1" dirty="0">
                <a:solidFill>
                  <a:schemeClr val="bg2">
                    <a:lumMod val="90000"/>
                  </a:schemeClr>
                </a:solidFill>
              </a:rPr>
              <a:t> utan någon vidare effekt. Hans urolog har nämnt att Nils inte bör ta NSAID vilket han därför undviker, men han minns inte varför. I status noterar du att Nils grinar illa när han reser sig upp. Han är stel i ländryggen men har ingen uttalad palpationsömhet. Han har inga motoriska eller sensoriska bortfall i nedre extremitet. Du misstänker en </a:t>
            </a:r>
            <a:r>
              <a:rPr lang="sv-SE" sz="1200" i="1" dirty="0" err="1">
                <a:solidFill>
                  <a:schemeClr val="bg2">
                    <a:lumMod val="90000"/>
                  </a:schemeClr>
                </a:solidFill>
              </a:rPr>
              <a:t>nociceptiv</a:t>
            </a:r>
            <a:r>
              <a:rPr lang="sv-SE" sz="1200" i="1" dirty="0">
                <a:solidFill>
                  <a:schemeClr val="bg2">
                    <a:lumMod val="90000"/>
                  </a:schemeClr>
                </a:solidFill>
              </a:rPr>
              <a:t> smärta orsakad av skelettmetastaserna. Det kan finnas ett neuropatiskt inslag i höger ben. Du väljer att behandla Nils med morfin 5 mg morgon, lunch och kväll. Du funderar också över att eventuellt sätta in </a:t>
            </a:r>
            <a:r>
              <a:rPr lang="sv-SE" sz="1200" i="1" dirty="0" err="1">
                <a:solidFill>
                  <a:schemeClr val="bg2">
                    <a:lumMod val="90000"/>
                  </a:schemeClr>
                </a:solidFill>
              </a:rPr>
              <a:t>gabapentin</a:t>
            </a:r>
            <a:r>
              <a:rPr lang="sv-SE" sz="1200" i="1" dirty="0">
                <a:solidFill>
                  <a:schemeClr val="bg2">
                    <a:lumMod val="90000"/>
                  </a:schemeClr>
                </a:solidFill>
              </a:rPr>
              <a:t> men avvaktar till effekten och ev. biverkningar av </a:t>
            </a:r>
            <a:r>
              <a:rPr lang="sv-SE" sz="1200" i="1" dirty="0" err="1">
                <a:solidFill>
                  <a:schemeClr val="bg2">
                    <a:lumMod val="90000"/>
                  </a:schemeClr>
                </a:solidFill>
              </a:rPr>
              <a:t>opioiden</a:t>
            </a:r>
            <a:r>
              <a:rPr lang="sv-SE" sz="1200" i="1" dirty="0">
                <a:solidFill>
                  <a:schemeClr val="bg2">
                    <a:lumMod val="90000"/>
                  </a:schemeClr>
                </a:solidFill>
              </a:rPr>
              <a:t> utvärderats. Nils har dock fortsatta besvär med smärta och efter kontakt med palliativmedicinska enheten på sjukhuset sätter du in behandling med 30 mg </a:t>
            </a:r>
            <a:r>
              <a:rPr lang="sv-SE" sz="1200" i="1" dirty="0" err="1">
                <a:solidFill>
                  <a:schemeClr val="bg2">
                    <a:lumMod val="90000"/>
                  </a:schemeClr>
                </a:solidFill>
              </a:rPr>
              <a:t>prednisolon</a:t>
            </a:r>
            <a:r>
              <a:rPr lang="sv-SE" sz="1200" i="1" dirty="0">
                <a:solidFill>
                  <a:schemeClr val="bg2">
                    <a:lumMod val="90000"/>
                  </a:schemeClr>
                </a:solidFill>
              </a:rPr>
              <a:t> vilket kan minska smärtan av metastaserna.</a:t>
            </a:r>
          </a:p>
          <a:p>
            <a:pPr marL="0" indent="0">
              <a:buNone/>
            </a:pPr>
            <a:r>
              <a:rPr lang="sv-SE" sz="1200" i="1" dirty="0">
                <a:solidFill>
                  <a:schemeClr val="bg2">
                    <a:lumMod val="90000"/>
                  </a:schemeClr>
                </a:solidFill>
              </a:rPr>
              <a:t>Nils </a:t>
            </a:r>
            <a:r>
              <a:rPr lang="sv-SE" sz="1200" i="1" dirty="0" err="1">
                <a:solidFill>
                  <a:schemeClr val="bg2">
                    <a:lumMod val="90000"/>
                  </a:schemeClr>
                </a:solidFill>
              </a:rPr>
              <a:t>fP</a:t>
            </a:r>
            <a:r>
              <a:rPr lang="sv-SE" sz="1200" i="1" dirty="0">
                <a:solidFill>
                  <a:schemeClr val="bg2">
                    <a:lumMod val="90000"/>
                  </a:schemeClr>
                </a:solidFill>
              </a:rPr>
              <a:t>-glukos har stigit till mellan 10-12 </a:t>
            </a:r>
            <a:r>
              <a:rPr lang="sv-SE" sz="1200" i="1" dirty="0" err="1">
                <a:solidFill>
                  <a:schemeClr val="bg2">
                    <a:lumMod val="90000"/>
                  </a:schemeClr>
                </a:solidFill>
              </a:rPr>
              <a:t>mmol</a:t>
            </a:r>
            <a:r>
              <a:rPr lang="sv-SE" sz="1200" i="1" dirty="0">
                <a:solidFill>
                  <a:schemeClr val="bg2">
                    <a:lumMod val="90000"/>
                  </a:schemeClr>
                </a:solidFill>
              </a:rPr>
              <a:t>/L när han tagit 30 mg </a:t>
            </a:r>
            <a:r>
              <a:rPr lang="sv-SE" sz="1200" i="1" dirty="0" err="1">
                <a:solidFill>
                  <a:schemeClr val="bg2">
                    <a:lumMod val="90000"/>
                  </a:schemeClr>
                </a:solidFill>
              </a:rPr>
              <a:t>prednisolon</a:t>
            </a:r>
            <a:r>
              <a:rPr lang="sv-SE" sz="1200" i="1" dirty="0">
                <a:solidFill>
                  <a:schemeClr val="bg2">
                    <a:lumMod val="90000"/>
                  </a:schemeClr>
                </a:solidFill>
              </a:rPr>
              <a:t> dagligen i två veckor. </a:t>
            </a:r>
            <a:r>
              <a:rPr lang="sv-SE" sz="1200" i="1" dirty="0" err="1">
                <a:solidFill>
                  <a:schemeClr val="bg2">
                    <a:lumMod val="90000"/>
                  </a:schemeClr>
                </a:solidFill>
              </a:rPr>
              <a:t>Prednisolon</a:t>
            </a:r>
            <a:r>
              <a:rPr lang="sv-SE" sz="1200" i="1" dirty="0">
                <a:solidFill>
                  <a:schemeClr val="bg2">
                    <a:lumMod val="90000"/>
                  </a:schemeClr>
                </a:solidFill>
              </a:rPr>
              <a:t> har dock god effekt på smärtan och det allmänna måendet och du beslutar därför att fortsätta behandlingen tills vidare men trappa ner dosen till 10 mg </a:t>
            </a:r>
            <a:r>
              <a:rPr lang="sv-SE" sz="1200" i="1" dirty="0" err="1">
                <a:solidFill>
                  <a:schemeClr val="bg2">
                    <a:lumMod val="90000"/>
                  </a:schemeClr>
                </a:solidFill>
              </a:rPr>
              <a:t>prednisolon</a:t>
            </a:r>
            <a:r>
              <a:rPr lang="sv-SE" sz="1200" i="1" dirty="0">
                <a:solidFill>
                  <a:schemeClr val="bg2">
                    <a:lumMod val="90000"/>
                  </a:schemeClr>
                </a:solidFill>
              </a:rPr>
              <a:t> dagligen. Efter två månader är HbA1c 75 </a:t>
            </a:r>
            <a:r>
              <a:rPr lang="sv-SE" sz="1200" i="1" dirty="0" err="1">
                <a:solidFill>
                  <a:schemeClr val="bg2">
                    <a:lumMod val="90000"/>
                  </a:schemeClr>
                </a:solidFill>
              </a:rPr>
              <a:t>mmol</a:t>
            </a:r>
            <a:r>
              <a:rPr lang="sv-SE" sz="1200" i="1" dirty="0">
                <a:solidFill>
                  <a:schemeClr val="bg2">
                    <a:lumMod val="90000"/>
                  </a:schemeClr>
                </a:solidFill>
              </a:rPr>
              <a:t>/mol.</a:t>
            </a:r>
            <a:r>
              <a:rPr lang="sv-SE" sz="1200" b="1" i="1" dirty="0">
                <a:solidFill>
                  <a:schemeClr val="bg2">
                    <a:lumMod val="90000"/>
                  </a:schemeClr>
                </a:solidFill>
              </a:rPr>
              <a:t> </a:t>
            </a:r>
            <a:r>
              <a:rPr lang="sv-SE" sz="1200" i="1" dirty="0">
                <a:solidFill>
                  <a:schemeClr val="bg2">
                    <a:lumMod val="90000"/>
                  </a:schemeClr>
                </a:solidFill>
              </a:rPr>
              <a:t>Du startar behandling med långtidsverkande insulin till natten. Ditt mål är att Nils ska undvika symtom på hyperglykemi och inte få </a:t>
            </a:r>
            <a:r>
              <a:rPr lang="sv-SE" sz="1200" i="1" dirty="0" err="1">
                <a:solidFill>
                  <a:schemeClr val="bg2">
                    <a:lumMod val="90000"/>
                  </a:schemeClr>
                </a:solidFill>
              </a:rPr>
              <a:t>hypoglykemier</a:t>
            </a:r>
            <a:r>
              <a:rPr lang="sv-SE" sz="1200" i="1" dirty="0">
                <a:solidFill>
                  <a:schemeClr val="bg2">
                    <a:lumMod val="90000"/>
                  </a:schemeClr>
                </a:solidFill>
              </a:rPr>
              <a:t>. Därför anser du att ett målvärde för P-glukos bör vara &lt; 20 </a:t>
            </a:r>
            <a:r>
              <a:rPr lang="sv-SE" sz="1200" i="1" dirty="0" err="1">
                <a:solidFill>
                  <a:schemeClr val="bg2">
                    <a:lumMod val="90000"/>
                  </a:schemeClr>
                </a:solidFill>
              </a:rPr>
              <a:t>mmol</a:t>
            </a:r>
            <a:r>
              <a:rPr lang="sv-SE" sz="1200" i="1" dirty="0">
                <a:solidFill>
                  <a:schemeClr val="bg2">
                    <a:lumMod val="90000"/>
                  </a:schemeClr>
                </a:solidFill>
              </a:rPr>
              <a:t>/L och att HbA1c är ≤ 65-75 </a:t>
            </a:r>
            <a:r>
              <a:rPr lang="sv-SE" sz="1200" i="1" dirty="0" err="1">
                <a:solidFill>
                  <a:schemeClr val="bg2">
                    <a:lumMod val="90000"/>
                  </a:schemeClr>
                </a:solidFill>
              </a:rPr>
              <a:t>mmol</a:t>
            </a:r>
            <a:r>
              <a:rPr lang="sv-SE" sz="1200" i="1" dirty="0">
                <a:solidFill>
                  <a:schemeClr val="bg2">
                    <a:lumMod val="90000"/>
                  </a:schemeClr>
                </a:solidFill>
              </a:rPr>
              <a:t>/mol.</a:t>
            </a:r>
          </a:p>
          <a:p>
            <a:pPr marL="0" indent="0">
              <a:buNone/>
            </a:pPr>
            <a:r>
              <a:rPr lang="sv-SE" sz="1600" dirty="0"/>
              <a:t>Nils sattes in på en dos medellångverkande NPH insulin på morgonen för att motverka den kortisoninducerade hyperglykemin under dagen. Hans </a:t>
            </a:r>
            <a:r>
              <a:rPr lang="sv-SE" sz="1600" dirty="0" err="1"/>
              <a:t>fP</a:t>
            </a:r>
            <a:r>
              <a:rPr lang="sv-SE" sz="1600" dirty="0"/>
              <a:t>-glukos låg efter detta på runt 8 på morgonen och HbA1c stabiliserades mellan 65-70 </a:t>
            </a:r>
            <a:r>
              <a:rPr lang="sv-SE" sz="1600" dirty="0" err="1"/>
              <a:t>mmol</a:t>
            </a:r>
            <a:r>
              <a:rPr lang="sv-SE" sz="1600" dirty="0"/>
              <a:t>/mol. Det har nu gått ytterligare sex månader. Nils har inga besvär av vare sig hyper- eller </a:t>
            </a:r>
            <a:r>
              <a:rPr lang="sv-SE" sz="1600" dirty="0" err="1"/>
              <a:t>hypoglykemier</a:t>
            </a:r>
            <a:r>
              <a:rPr lang="sv-SE" sz="1600" dirty="0"/>
              <a:t>.</a:t>
            </a:r>
          </a:p>
          <a:p>
            <a:pPr marL="0" indent="0">
              <a:buNone/>
            </a:pPr>
            <a:r>
              <a:rPr lang="sv-SE" sz="1600" dirty="0"/>
              <a:t>Tyvärr har Nils blivit allt sämre i sitt allmäntillstånd och bor nu i särskilt boende. Ansvarig sjuksköterska ringer till dig en dag på vårdcentralen då hon uppfattar att Nils är ansträngd i andningen och har feber. Besvären började i helgen PCR för Sars CoV-2 togs då och var negativt.</a:t>
            </a:r>
          </a:p>
          <a:p>
            <a:pPr marL="0" indent="0">
              <a:buNone/>
            </a:pPr>
            <a:r>
              <a:rPr lang="sv-SE" sz="1600" b="1" dirty="0"/>
              <a:t>Fråga 1:9 (2p). </a:t>
            </a:r>
            <a:r>
              <a:rPr lang="sv-SE" sz="1600" dirty="0"/>
              <a:t>Vad gör du i denna situation?</a:t>
            </a:r>
          </a:p>
          <a:p>
            <a:pPr marL="0" indent="0">
              <a:buNone/>
            </a:pPr>
            <a:r>
              <a:rPr lang="sv-SE" sz="1600" b="1" i="1" dirty="0">
                <a:solidFill>
                  <a:srgbClr val="0070C0"/>
                </a:solidFill>
              </a:rPr>
              <a:t>Återkoppling 1:9. </a:t>
            </a:r>
            <a:r>
              <a:rPr lang="sv-SE" sz="1600" i="1" dirty="0">
                <a:solidFill>
                  <a:srgbClr val="0070C0"/>
                </a:solidFill>
              </a:rPr>
              <a:t>Du frigör tid för att göra ett hembesök hos Nils på boende för att värdera hans mående och ge eventuell behandling i den akuta situationen. Du tar dig också tid att upprätta en vårdplan som kan användas framöver. (Lärandemål: B4).</a:t>
            </a:r>
          </a:p>
        </p:txBody>
      </p:sp>
    </p:spTree>
    <p:extLst>
      <p:ext uri="{BB962C8B-B14F-4D97-AF65-F5344CB8AC3E}">
        <p14:creationId xmlns:p14="http://schemas.microsoft.com/office/powerpoint/2010/main" val="146649713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p:txBody>
          <a:bodyPr>
            <a:normAutofit/>
          </a:bodyPr>
          <a:lstStyle/>
          <a:p>
            <a:r>
              <a:rPr lang="sv-SE" sz="2800" b="1" dirty="0"/>
              <a:t>Fall 1: Nils, 70 år (Ord HT21)</a:t>
            </a:r>
            <a:br>
              <a:rPr lang="sv-SE" sz="2800" b="1" dirty="0"/>
            </a:br>
            <a:endParaRPr lang="sv-SE" sz="28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171977"/>
            <a:ext cx="11423561" cy="5686023"/>
          </a:xfrm>
        </p:spPr>
        <p:txBody>
          <a:bodyPr>
            <a:normAutofit/>
          </a:bodyPr>
          <a:lstStyle/>
          <a:p>
            <a:pPr marL="0" indent="0">
              <a:buNone/>
            </a:pPr>
            <a:r>
              <a:rPr lang="sv-SE" sz="1200" i="1" dirty="0">
                <a:solidFill>
                  <a:schemeClr val="bg2">
                    <a:lumMod val="90000"/>
                  </a:schemeClr>
                </a:solidFill>
              </a:rPr>
              <a:t>(…)</a:t>
            </a:r>
            <a:br>
              <a:rPr lang="sv-SE" sz="1200" i="1" dirty="0">
                <a:solidFill>
                  <a:schemeClr val="bg2">
                    <a:lumMod val="90000"/>
                  </a:schemeClr>
                </a:solidFill>
              </a:rPr>
            </a:br>
            <a:r>
              <a:rPr lang="sv-SE" sz="1200" i="1" dirty="0">
                <a:solidFill>
                  <a:schemeClr val="bg2">
                    <a:lumMod val="90000"/>
                  </a:schemeClr>
                </a:solidFill>
              </a:rPr>
              <a:t>Nils utreds via urologen som bekräftar diagnos </a:t>
            </a:r>
            <a:r>
              <a:rPr lang="sv-SE" sz="1200" i="1" dirty="0" err="1">
                <a:solidFill>
                  <a:schemeClr val="bg2">
                    <a:lumMod val="90000"/>
                  </a:schemeClr>
                </a:solidFill>
              </a:rPr>
              <a:t>metastaserad</a:t>
            </a:r>
            <a:r>
              <a:rPr lang="sv-SE" sz="1200" i="1" dirty="0">
                <a:solidFill>
                  <a:schemeClr val="bg2">
                    <a:lumMod val="90000"/>
                  </a:schemeClr>
                </a:solidFill>
              </a:rPr>
              <a:t> prostatacancer. Efter ett halvår berättar Nils att smärtan tilltagit på sistone. Den sitter mest i ländryggen där den är molande och ibland huggande och strålar ibland ut i höger ben. Den är inte brännande eller stickande i karaktären. Den finns där konstant men blir värre när han står och går. Han störs av den nattetid när han vänder sig i sängen. På en 10-gradig skala är det runt 7-8 när det är som sämst, men sällan mindre än 3. (Nils har alltså riktigt ont). Han har testat </a:t>
            </a:r>
            <a:r>
              <a:rPr lang="sv-SE" sz="1200" i="1" dirty="0" err="1">
                <a:solidFill>
                  <a:schemeClr val="bg2">
                    <a:lumMod val="90000"/>
                  </a:schemeClr>
                </a:solidFill>
              </a:rPr>
              <a:t>paracetamol</a:t>
            </a:r>
            <a:r>
              <a:rPr lang="sv-SE" sz="1200" i="1" dirty="0">
                <a:solidFill>
                  <a:schemeClr val="bg2">
                    <a:lumMod val="90000"/>
                  </a:schemeClr>
                </a:solidFill>
              </a:rPr>
              <a:t> utan någon vidare effekt. Hans urolog har nämnt att Nils inte bör ta NSAID vilket han därför undviker, men han minns inte varför. I status noterar du att Nils grinar illa när han reser sig upp. Han är stel i ländryggen men har ingen uttalad palpationsömhet. Han har inga motoriska eller sensoriska bortfall i nedre extremitet. Du misstänker en </a:t>
            </a:r>
            <a:r>
              <a:rPr lang="sv-SE" sz="1200" i="1" dirty="0" err="1">
                <a:solidFill>
                  <a:schemeClr val="bg2">
                    <a:lumMod val="90000"/>
                  </a:schemeClr>
                </a:solidFill>
              </a:rPr>
              <a:t>nociceptiv</a:t>
            </a:r>
            <a:r>
              <a:rPr lang="sv-SE" sz="1200" i="1" dirty="0">
                <a:solidFill>
                  <a:schemeClr val="bg2">
                    <a:lumMod val="90000"/>
                  </a:schemeClr>
                </a:solidFill>
              </a:rPr>
              <a:t> smärta orsakad av skelettmetastaserna. Det kan finnas ett neuropatiskt inslag i höger ben. Du väljer att behandla Nils med morfin 5 mg morgon, lunch och kväll. Du funderar också över att eventuellt sätta in </a:t>
            </a:r>
            <a:r>
              <a:rPr lang="sv-SE" sz="1200" i="1" dirty="0" err="1">
                <a:solidFill>
                  <a:schemeClr val="bg2">
                    <a:lumMod val="90000"/>
                  </a:schemeClr>
                </a:solidFill>
              </a:rPr>
              <a:t>gabapentin</a:t>
            </a:r>
            <a:r>
              <a:rPr lang="sv-SE" sz="1200" i="1" dirty="0">
                <a:solidFill>
                  <a:schemeClr val="bg2">
                    <a:lumMod val="90000"/>
                  </a:schemeClr>
                </a:solidFill>
              </a:rPr>
              <a:t> men avvaktar till effekten och ev. biverkningar av </a:t>
            </a:r>
            <a:r>
              <a:rPr lang="sv-SE" sz="1200" i="1" dirty="0" err="1">
                <a:solidFill>
                  <a:schemeClr val="bg2">
                    <a:lumMod val="90000"/>
                  </a:schemeClr>
                </a:solidFill>
              </a:rPr>
              <a:t>opioiden</a:t>
            </a:r>
            <a:r>
              <a:rPr lang="sv-SE" sz="1200" i="1" dirty="0">
                <a:solidFill>
                  <a:schemeClr val="bg2">
                    <a:lumMod val="90000"/>
                  </a:schemeClr>
                </a:solidFill>
              </a:rPr>
              <a:t> utvärderats. Nils har dock fortsatta besvär med smärta och efter kontakt med palliativmedicinska enheten på sjukhuset sätter du in behandling med 30 mg </a:t>
            </a:r>
            <a:r>
              <a:rPr lang="sv-SE" sz="1200" i="1" dirty="0" err="1">
                <a:solidFill>
                  <a:schemeClr val="bg2">
                    <a:lumMod val="90000"/>
                  </a:schemeClr>
                </a:solidFill>
              </a:rPr>
              <a:t>prednisolon</a:t>
            </a:r>
            <a:r>
              <a:rPr lang="sv-SE" sz="1200" i="1" dirty="0">
                <a:solidFill>
                  <a:schemeClr val="bg2">
                    <a:lumMod val="90000"/>
                  </a:schemeClr>
                </a:solidFill>
              </a:rPr>
              <a:t> vilket kan minska smärtan av metastaserna.</a:t>
            </a:r>
          </a:p>
          <a:p>
            <a:pPr marL="0" indent="0">
              <a:buNone/>
            </a:pPr>
            <a:r>
              <a:rPr lang="sv-SE" sz="1200" i="1" dirty="0">
                <a:solidFill>
                  <a:schemeClr val="bg2">
                    <a:lumMod val="90000"/>
                  </a:schemeClr>
                </a:solidFill>
              </a:rPr>
              <a:t>Nils </a:t>
            </a:r>
            <a:r>
              <a:rPr lang="sv-SE" sz="1200" i="1" dirty="0" err="1">
                <a:solidFill>
                  <a:schemeClr val="bg2">
                    <a:lumMod val="90000"/>
                  </a:schemeClr>
                </a:solidFill>
              </a:rPr>
              <a:t>fP</a:t>
            </a:r>
            <a:r>
              <a:rPr lang="sv-SE" sz="1200" i="1" dirty="0">
                <a:solidFill>
                  <a:schemeClr val="bg2">
                    <a:lumMod val="90000"/>
                  </a:schemeClr>
                </a:solidFill>
              </a:rPr>
              <a:t>-glukos har stigit till mellan 10-12 </a:t>
            </a:r>
            <a:r>
              <a:rPr lang="sv-SE" sz="1200" i="1" dirty="0" err="1">
                <a:solidFill>
                  <a:schemeClr val="bg2">
                    <a:lumMod val="90000"/>
                  </a:schemeClr>
                </a:solidFill>
              </a:rPr>
              <a:t>mmol</a:t>
            </a:r>
            <a:r>
              <a:rPr lang="sv-SE" sz="1200" i="1" dirty="0">
                <a:solidFill>
                  <a:schemeClr val="bg2">
                    <a:lumMod val="90000"/>
                  </a:schemeClr>
                </a:solidFill>
              </a:rPr>
              <a:t>/L när han tagit 30 mg </a:t>
            </a:r>
            <a:r>
              <a:rPr lang="sv-SE" sz="1200" i="1" dirty="0" err="1">
                <a:solidFill>
                  <a:schemeClr val="bg2">
                    <a:lumMod val="90000"/>
                  </a:schemeClr>
                </a:solidFill>
              </a:rPr>
              <a:t>prednisolon</a:t>
            </a:r>
            <a:r>
              <a:rPr lang="sv-SE" sz="1200" i="1" dirty="0">
                <a:solidFill>
                  <a:schemeClr val="bg2">
                    <a:lumMod val="90000"/>
                  </a:schemeClr>
                </a:solidFill>
              </a:rPr>
              <a:t> dagligen i två veckor. </a:t>
            </a:r>
            <a:r>
              <a:rPr lang="sv-SE" sz="1200" i="1" dirty="0" err="1">
                <a:solidFill>
                  <a:schemeClr val="bg2">
                    <a:lumMod val="90000"/>
                  </a:schemeClr>
                </a:solidFill>
              </a:rPr>
              <a:t>Prednisolon</a:t>
            </a:r>
            <a:r>
              <a:rPr lang="sv-SE" sz="1200" i="1" dirty="0">
                <a:solidFill>
                  <a:schemeClr val="bg2">
                    <a:lumMod val="90000"/>
                  </a:schemeClr>
                </a:solidFill>
              </a:rPr>
              <a:t> har dock god effekt på smärtan och det allmänna måendet och du beslutar därför att fortsätta behandlingen tills vidare men trappa ner dosen till 10 mg </a:t>
            </a:r>
            <a:r>
              <a:rPr lang="sv-SE" sz="1200" i="1" dirty="0" err="1">
                <a:solidFill>
                  <a:schemeClr val="bg2">
                    <a:lumMod val="90000"/>
                  </a:schemeClr>
                </a:solidFill>
              </a:rPr>
              <a:t>prednisolon</a:t>
            </a:r>
            <a:r>
              <a:rPr lang="sv-SE" sz="1200" i="1" dirty="0">
                <a:solidFill>
                  <a:schemeClr val="bg2">
                    <a:lumMod val="90000"/>
                  </a:schemeClr>
                </a:solidFill>
              </a:rPr>
              <a:t> dagligen. Efter två månader är HbA1c 75 </a:t>
            </a:r>
            <a:r>
              <a:rPr lang="sv-SE" sz="1200" i="1" dirty="0" err="1">
                <a:solidFill>
                  <a:schemeClr val="bg2">
                    <a:lumMod val="90000"/>
                  </a:schemeClr>
                </a:solidFill>
              </a:rPr>
              <a:t>mmol</a:t>
            </a:r>
            <a:r>
              <a:rPr lang="sv-SE" sz="1200" i="1" dirty="0">
                <a:solidFill>
                  <a:schemeClr val="bg2">
                    <a:lumMod val="90000"/>
                  </a:schemeClr>
                </a:solidFill>
              </a:rPr>
              <a:t>/mol.</a:t>
            </a:r>
            <a:r>
              <a:rPr lang="sv-SE" sz="1200" b="1" i="1" dirty="0">
                <a:solidFill>
                  <a:schemeClr val="bg2">
                    <a:lumMod val="90000"/>
                  </a:schemeClr>
                </a:solidFill>
              </a:rPr>
              <a:t> </a:t>
            </a:r>
            <a:r>
              <a:rPr lang="sv-SE" sz="1200" i="1" dirty="0">
                <a:solidFill>
                  <a:schemeClr val="bg2">
                    <a:lumMod val="90000"/>
                  </a:schemeClr>
                </a:solidFill>
              </a:rPr>
              <a:t>Du startar behandling med långtidsverkande insulin till natten. Ditt mål är att Nils ska undvika symtom på hyperglykemi och inte få </a:t>
            </a:r>
            <a:r>
              <a:rPr lang="sv-SE" sz="1200" i="1" dirty="0" err="1">
                <a:solidFill>
                  <a:schemeClr val="bg2">
                    <a:lumMod val="90000"/>
                  </a:schemeClr>
                </a:solidFill>
              </a:rPr>
              <a:t>hypoglykemier</a:t>
            </a:r>
            <a:r>
              <a:rPr lang="sv-SE" sz="1200" i="1" dirty="0">
                <a:solidFill>
                  <a:schemeClr val="bg2">
                    <a:lumMod val="90000"/>
                  </a:schemeClr>
                </a:solidFill>
              </a:rPr>
              <a:t>. Därför anser du att ett målvärde för P-glukos bör vara &lt; 20 </a:t>
            </a:r>
            <a:r>
              <a:rPr lang="sv-SE" sz="1200" i="1" dirty="0" err="1">
                <a:solidFill>
                  <a:schemeClr val="bg2">
                    <a:lumMod val="90000"/>
                  </a:schemeClr>
                </a:solidFill>
              </a:rPr>
              <a:t>mmol</a:t>
            </a:r>
            <a:r>
              <a:rPr lang="sv-SE" sz="1200" i="1" dirty="0">
                <a:solidFill>
                  <a:schemeClr val="bg2">
                    <a:lumMod val="90000"/>
                  </a:schemeClr>
                </a:solidFill>
              </a:rPr>
              <a:t>/L och att HbA1c är ≤ 65-75 </a:t>
            </a:r>
            <a:r>
              <a:rPr lang="sv-SE" sz="1200" i="1" dirty="0" err="1">
                <a:solidFill>
                  <a:schemeClr val="bg2">
                    <a:lumMod val="90000"/>
                  </a:schemeClr>
                </a:solidFill>
              </a:rPr>
              <a:t>mmol</a:t>
            </a:r>
            <a:r>
              <a:rPr lang="sv-SE" sz="1200" i="1" dirty="0">
                <a:solidFill>
                  <a:schemeClr val="bg2">
                    <a:lumMod val="90000"/>
                  </a:schemeClr>
                </a:solidFill>
              </a:rPr>
              <a:t>/mol.</a:t>
            </a:r>
          </a:p>
          <a:p>
            <a:pPr marL="0" indent="0">
              <a:buNone/>
            </a:pPr>
            <a:r>
              <a:rPr lang="sv-SE" sz="1200" i="1" dirty="0">
                <a:solidFill>
                  <a:schemeClr val="bg2">
                    <a:lumMod val="90000"/>
                  </a:schemeClr>
                </a:solidFill>
              </a:rPr>
              <a:t>Nils sattes in på en dos medellångverkande NPH insulin på morgonen för att motverka den kortisoninducerade hyperglykemin under dagen. Hans </a:t>
            </a:r>
            <a:r>
              <a:rPr lang="sv-SE" sz="1200" i="1" dirty="0" err="1">
                <a:solidFill>
                  <a:schemeClr val="bg2">
                    <a:lumMod val="90000"/>
                  </a:schemeClr>
                </a:solidFill>
              </a:rPr>
              <a:t>fP</a:t>
            </a:r>
            <a:r>
              <a:rPr lang="sv-SE" sz="1200" i="1" dirty="0">
                <a:solidFill>
                  <a:schemeClr val="bg2">
                    <a:lumMod val="90000"/>
                  </a:schemeClr>
                </a:solidFill>
              </a:rPr>
              <a:t>-glukos låg efter detta på runt 8 på morgonen och HbA1c stabiliserades mellan 65-70 </a:t>
            </a:r>
            <a:r>
              <a:rPr lang="sv-SE" sz="1200" i="1" dirty="0" err="1">
                <a:solidFill>
                  <a:schemeClr val="bg2">
                    <a:lumMod val="90000"/>
                  </a:schemeClr>
                </a:solidFill>
              </a:rPr>
              <a:t>mmol</a:t>
            </a:r>
            <a:r>
              <a:rPr lang="sv-SE" sz="1200" i="1" dirty="0">
                <a:solidFill>
                  <a:schemeClr val="bg2">
                    <a:lumMod val="90000"/>
                  </a:schemeClr>
                </a:solidFill>
              </a:rPr>
              <a:t>/mol. Det har nu gått ytterligare sex månader. Nils har inga besvär av vare sig hyper- eller </a:t>
            </a:r>
            <a:r>
              <a:rPr lang="sv-SE" sz="1200" i="1" dirty="0" err="1">
                <a:solidFill>
                  <a:schemeClr val="bg2">
                    <a:lumMod val="90000"/>
                  </a:schemeClr>
                </a:solidFill>
              </a:rPr>
              <a:t>hypoglykemier</a:t>
            </a:r>
            <a:r>
              <a:rPr lang="sv-SE" sz="1200" i="1" dirty="0">
                <a:solidFill>
                  <a:schemeClr val="bg2">
                    <a:lumMod val="90000"/>
                  </a:schemeClr>
                </a:solidFill>
              </a:rPr>
              <a:t>. Tyvärr har Nils blivit allt sämre i sitt allmäntillstånd och bor nu i särskilt boende. Ansvarig sjuksköterska ringer till dig en dag på vårdcentralen då hon uppfattar att Nils är ansträngd i andningen och har feber. Besvären började i helgen PCR för Sars CoV-2 togs då och var negativt. Du frigör tid för att göra ett hembesök hos Nils på boende för att värdera hans mående och ge eventuell behandling i den akuta situationen. Du tar dig också tid att upprätta en vårdplan som kan användas framöver.</a:t>
            </a:r>
          </a:p>
          <a:p>
            <a:pPr marL="0" indent="0">
              <a:buNone/>
            </a:pPr>
            <a:r>
              <a:rPr lang="sv-SE" sz="1600" b="1" dirty="0"/>
              <a:t>Fråga 1:10 (4p). </a:t>
            </a:r>
            <a:r>
              <a:rPr lang="sv-SE" sz="1600" dirty="0"/>
              <a:t>Vad tycker du är viktigast att ha med i Nils vårdplan?</a:t>
            </a:r>
          </a:p>
        </p:txBody>
      </p:sp>
    </p:spTree>
    <p:extLst>
      <p:ext uri="{BB962C8B-B14F-4D97-AF65-F5344CB8AC3E}">
        <p14:creationId xmlns:p14="http://schemas.microsoft.com/office/powerpoint/2010/main" val="21917636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p:txBody>
          <a:bodyPr>
            <a:normAutofit/>
          </a:bodyPr>
          <a:lstStyle/>
          <a:p>
            <a:r>
              <a:rPr lang="sv-SE" sz="2800" b="1" dirty="0"/>
              <a:t>Fall 1: Nils, 70 år (Ord HT21)</a:t>
            </a:r>
            <a:br>
              <a:rPr lang="sv-SE" sz="2800" b="1" dirty="0"/>
            </a:br>
            <a:endParaRPr lang="sv-SE" sz="28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171977"/>
            <a:ext cx="11423561" cy="5686023"/>
          </a:xfrm>
        </p:spPr>
        <p:txBody>
          <a:bodyPr>
            <a:normAutofit/>
          </a:bodyPr>
          <a:lstStyle/>
          <a:p>
            <a:pPr marL="0" indent="0">
              <a:buNone/>
            </a:pPr>
            <a:r>
              <a:rPr lang="sv-SE" sz="1200" i="1" dirty="0">
                <a:solidFill>
                  <a:schemeClr val="bg2">
                    <a:lumMod val="90000"/>
                  </a:schemeClr>
                </a:solidFill>
              </a:rPr>
              <a:t>(…)</a:t>
            </a:r>
            <a:br>
              <a:rPr lang="sv-SE" sz="1200" i="1" dirty="0">
                <a:solidFill>
                  <a:schemeClr val="bg2">
                    <a:lumMod val="90000"/>
                  </a:schemeClr>
                </a:solidFill>
              </a:rPr>
            </a:br>
            <a:r>
              <a:rPr lang="sv-SE" sz="1200" i="1" dirty="0">
                <a:solidFill>
                  <a:schemeClr val="bg2">
                    <a:lumMod val="90000"/>
                  </a:schemeClr>
                </a:solidFill>
              </a:rPr>
              <a:t>Nils utreds via urologen som bekräftar diagnos </a:t>
            </a:r>
            <a:r>
              <a:rPr lang="sv-SE" sz="1200" i="1" dirty="0" err="1">
                <a:solidFill>
                  <a:schemeClr val="bg2">
                    <a:lumMod val="90000"/>
                  </a:schemeClr>
                </a:solidFill>
              </a:rPr>
              <a:t>metastaserad</a:t>
            </a:r>
            <a:r>
              <a:rPr lang="sv-SE" sz="1200" i="1" dirty="0">
                <a:solidFill>
                  <a:schemeClr val="bg2">
                    <a:lumMod val="90000"/>
                  </a:schemeClr>
                </a:solidFill>
              </a:rPr>
              <a:t> prostatacancer. Efter ett halvår berättar Nils att smärtan tilltagit på sistone. Den sitter mest i ländryggen där den är molande och ibland huggande och strålar ibland ut i höger ben. Den är inte brännande eller stickande i karaktären. Den finns där konstant men blir värre när han står och går. Han störs av den nattetid när han vänder sig i sängen. På en 10-gradig skala är det runt 7-8 när det är som sämst, men sällan mindre än 3. (Nils har alltså riktigt ont). Han har testat </a:t>
            </a:r>
            <a:r>
              <a:rPr lang="sv-SE" sz="1200" i="1" dirty="0" err="1">
                <a:solidFill>
                  <a:schemeClr val="bg2">
                    <a:lumMod val="90000"/>
                  </a:schemeClr>
                </a:solidFill>
              </a:rPr>
              <a:t>paracetamol</a:t>
            </a:r>
            <a:r>
              <a:rPr lang="sv-SE" sz="1200" i="1" dirty="0">
                <a:solidFill>
                  <a:schemeClr val="bg2">
                    <a:lumMod val="90000"/>
                  </a:schemeClr>
                </a:solidFill>
              </a:rPr>
              <a:t> utan någon vidare effekt. Hans urolog har nämnt att Nils inte bör ta NSAID vilket han därför undviker, men han minns inte varför. I status noterar du att Nils grinar illa när han reser sig upp. Han är stel i ländryggen men har ingen uttalad palpationsömhet. Han har inga motoriska eller sensoriska bortfall i nedre extremitet. Du misstänker en </a:t>
            </a:r>
            <a:r>
              <a:rPr lang="sv-SE" sz="1200" i="1" dirty="0" err="1">
                <a:solidFill>
                  <a:schemeClr val="bg2">
                    <a:lumMod val="90000"/>
                  </a:schemeClr>
                </a:solidFill>
              </a:rPr>
              <a:t>nociceptiv</a:t>
            </a:r>
            <a:r>
              <a:rPr lang="sv-SE" sz="1200" i="1" dirty="0">
                <a:solidFill>
                  <a:schemeClr val="bg2">
                    <a:lumMod val="90000"/>
                  </a:schemeClr>
                </a:solidFill>
              </a:rPr>
              <a:t> smärta orsakad av skelettmetastaserna. Det kan finnas ett neuropatiskt inslag i höger ben. Du väljer att behandla Nils med morfin 5 mg morgon, lunch och kväll. Du funderar också över att eventuellt sätta in </a:t>
            </a:r>
            <a:r>
              <a:rPr lang="sv-SE" sz="1200" i="1" dirty="0" err="1">
                <a:solidFill>
                  <a:schemeClr val="bg2">
                    <a:lumMod val="90000"/>
                  </a:schemeClr>
                </a:solidFill>
              </a:rPr>
              <a:t>gabapentin</a:t>
            </a:r>
            <a:r>
              <a:rPr lang="sv-SE" sz="1200" i="1" dirty="0">
                <a:solidFill>
                  <a:schemeClr val="bg2">
                    <a:lumMod val="90000"/>
                  </a:schemeClr>
                </a:solidFill>
              </a:rPr>
              <a:t> men avvaktar till effekten och ev. biverkningar av </a:t>
            </a:r>
            <a:r>
              <a:rPr lang="sv-SE" sz="1200" i="1" dirty="0" err="1">
                <a:solidFill>
                  <a:schemeClr val="bg2">
                    <a:lumMod val="90000"/>
                  </a:schemeClr>
                </a:solidFill>
              </a:rPr>
              <a:t>opioiden</a:t>
            </a:r>
            <a:r>
              <a:rPr lang="sv-SE" sz="1200" i="1" dirty="0">
                <a:solidFill>
                  <a:schemeClr val="bg2">
                    <a:lumMod val="90000"/>
                  </a:schemeClr>
                </a:solidFill>
              </a:rPr>
              <a:t> utvärderats. Nils har dock fortsatta besvär med smärta och efter kontakt med palliativmedicinska enheten på sjukhuset sätter du in behandling med 30 mg </a:t>
            </a:r>
            <a:r>
              <a:rPr lang="sv-SE" sz="1200" i="1" dirty="0" err="1">
                <a:solidFill>
                  <a:schemeClr val="bg2">
                    <a:lumMod val="90000"/>
                  </a:schemeClr>
                </a:solidFill>
              </a:rPr>
              <a:t>prednisolon</a:t>
            </a:r>
            <a:r>
              <a:rPr lang="sv-SE" sz="1200" i="1" dirty="0">
                <a:solidFill>
                  <a:schemeClr val="bg2">
                    <a:lumMod val="90000"/>
                  </a:schemeClr>
                </a:solidFill>
              </a:rPr>
              <a:t> vilket kan minska smärtan av metastaserna.</a:t>
            </a:r>
          </a:p>
          <a:p>
            <a:pPr marL="0" indent="0">
              <a:buNone/>
            </a:pPr>
            <a:r>
              <a:rPr lang="sv-SE" sz="1200" i="1" dirty="0">
                <a:solidFill>
                  <a:schemeClr val="bg2">
                    <a:lumMod val="90000"/>
                  </a:schemeClr>
                </a:solidFill>
              </a:rPr>
              <a:t>Nils </a:t>
            </a:r>
            <a:r>
              <a:rPr lang="sv-SE" sz="1200" i="1" dirty="0" err="1">
                <a:solidFill>
                  <a:schemeClr val="bg2">
                    <a:lumMod val="90000"/>
                  </a:schemeClr>
                </a:solidFill>
              </a:rPr>
              <a:t>fP</a:t>
            </a:r>
            <a:r>
              <a:rPr lang="sv-SE" sz="1200" i="1" dirty="0">
                <a:solidFill>
                  <a:schemeClr val="bg2">
                    <a:lumMod val="90000"/>
                  </a:schemeClr>
                </a:solidFill>
              </a:rPr>
              <a:t>-glukos har stigit till mellan 10-12 </a:t>
            </a:r>
            <a:r>
              <a:rPr lang="sv-SE" sz="1200" i="1" dirty="0" err="1">
                <a:solidFill>
                  <a:schemeClr val="bg2">
                    <a:lumMod val="90000"/>
                  </a:schemeClr>
                </a:solidFill>
              </a:rPr>
              <a:t>mmol</a:t>
            </a:r>
            <a:r>
              <a:rPr lang="sv-SE" sz="1200" i="1" dirty="0">
                <a:solidFill>
                  <a:schemeClr val="bg2">
                    <a:lumMod val="90000"/>
                  </a:schemeClr>
                </a:solidFill>
              </a:rPr>
              <a:t>/L när han tagit 30 mg </a:t>
            </a:r>
            <a:r>
              <a:rPr lang="sv-SE" sz="1200" i="1" dirty="0" err="1">
                <a:solidFill>
                  <a:schemeClr val="bg2">
                    <a:lumMod val="90000"/>
                  </a:schemeClr>
                </a:solidFill>
              </a:rPr>
              <a:t>prednisolon</a:t>
            </a:r>
            <a:r>
              <a:rPr lang="sv-SE" sz="1200" i="1" dirty="0">
                <a:solidFill>
                  <a:schemeClr val="bg2">
                    <a:lumMod val="90000"/>
                  </a:schemeClr>
                </a:solidFill>
              </a:rPr>
              <a:t> dagligen i två veckor. </a:t>
            </a:r>
            <a:r>
              <a:rPr lang="sv-SE" sz="1200" i="1" dirty="0" err="1">
                <a:solidFill>
                  <a:schemeClr val="bg2">
                    <a:lumMod val="90000"/>
                  </a:schemeClr>
                </a:solidFill>
              </a:rPr>
              <a:t>Prednisolon</a:t>
            </a:r>
            <a:r>
              <a:rPr lang="sv-SE" sz="1200" i="1" dirty="0">
                <a:solidFill>
                  <a:schemeClr val="bg2">
                    <a:lumMod val="90000"/>
                  </a:schemeClr>
                </a:solidFill>
              </a:rPr>
              <a:t> har dock god effekt på smärtan och det allmänna måendet och du beslutar därför att fortsätta behandlingen tills vidare men trappa ner dosen till 10 mg </a:t>
            </a:r>
            <a:r>
              <a:rPr lang="sv-SE" sz="1200" i="1" dirty="0" err="1">
                <a:solidFill>
                  <a:schemeClr val="bg2">
                    <a:lumMod val="90000"/>
                  </a:schemeClr>
                </a:solidFill>
              </a:rPr>
              <a:t>prednisolon</a:t>
            </a:r>
            <a:r>
              <a:rPr lang="sv-SE" sz="1200" i="1" dirty="0">
                <a:solidFill>
                  <a:schemeClr val="bg2">
                    <a:lumMod val="90000"/>
                  </a:schemeClr>
                </a:solidFill>
              </a:rPr>
              <a:t> dagligen. Efter två månader är HbA1c 75 </a:t>
            </a:r>
            <a:r>
              <a:rPr lang="sv-SE" sz="1200" i="1" dirty="0" err="1">
                <a:solidFill>
                  <a:schemeClr val="bg2">
                    <a:lumMod val="90000"/>
                  </a:schemeClr>
                </a:solidFill>
              </a:rPr>
              <a:t>mmol</a:t>
            </a:r>
            <a:r>
              <a:rPr lang="sv-SE" sz="1200" i="1" dirty="0">
                <a:solidFill>
                  <a:schemeClr val="bg2">
                    <a:lumMod val="90000"/>
                  </a:schemeClr>
                </a:solidFill>
              </a:rPr>
              <a:t>/mol.</a:t>
            </a:r>
            <a:r>
              <a:rPr lang="sv-SE" sz="1200" b="1" i="1" dirty="0">
                <a:solidFill>
                  <a:schemeClr val="bg2">
                    <a:lumMod val="90000"/>
                  </a:schemeClr>
                </a:solidFill>
              </a:rPr>
              <a:t> </a:t>
            </a:r>
            <a:r>
              <a:rPr lang="sv-SE" sz="1200" i="1" dirty="0">
                <a:solidFill>
                  <a:schemeClr val="bg2">
                    <a:lumMod val="90000"/>
                  </a:schemeClr>
                </a:solidFill>
              </a:rPr>
              <a:t>Du startar behandling med långtidsverkande insulin till natten. Ditt mål är att Nils ska undvika symtom på hyperglykemi och inte få </a:t>
            </a:r>
            <a:r>
              <a:rPr lang="sv-SE" sz="1200" i="1" dirty="0" err="1">
                <a:solidFill>
                  <a:schemeClr val="bg2">
                    <a:lumMod val="90000"/>
                  </a:schemeClr>
                </a:solidFill>
              </a:rPr>
              <a:t>hypoglykemier</a:t>
            </a:r>
            <a:r>
              <a:rPr lang="sv-SE" sz="1200" i="1" dirty="0">
                <a:solidFill>
                  <a:schemeClr val="bg2">
                    <a:lumMod val="90000"/>
                  </a:schemeClr>
                </a:solidFill>
              </a:rPr>
              <a:t>. Därför anser du att ett målvärde för P-glukos bör vara &lt; 20 </a:t>
            </a:r>
            <a:r>
              <a:rPr lang="sv-SE" sz="1200" i="1" dirty="0" err="1">
                <a:solidFill>
                  <a:schemeClr val="bg2">
                    <a:lumMod val="90000"/>
                  </a:schemeClr>
                </a:solidFill>
              </a:rPr>
              <a:t>mmol</a:t>
            </a:r>
            <a:r>
              <a:rPr lang="sv-SE" sz="1200" i="1" dirty="0">
                <a:solidFill>
                  <a:schemeClr val="bg2">
                    <a:lumMod val="90000"/>
                  </a:schemeClr>
                </a:solidFill>
              </a:rPr>
              <a:t>/L och att HbA1c är ≤ 65-75 </a:t>
            </a:r>
            <a:r>
              <a:rPr lang="sv-SE" sz="1200" i="1" dirty="0" err="1">
                <a:solidFill>
                  <a:schemeClr val="bg2">
                    <a:lumMod val="90000"/>
                  </a:schemeClr>
                </a:solidFill>
              </a:rPr>
              <a:t>mmol</a:t>
            </a:r>
            <a:r>
              <a:rPr lang="sv-SE" sz="1200" i="1" dirty="0">
                <a:solidFill>
                  <a:schemeClr val="bg2">
                    <a:lumMod val="90000"/>
                  </a:schemeClr>
                </a:solidFill>
              </a:rPr>
              <a:t>/mol.</a:t>
            </a:r>
          </a:p>
          <a:p>
            <a:pPr marL="0" indent="0">
              <a:buNone/>
            </a:pPr>
            <a:r>
              <a:rPr lang="sv-SE" sz="1200" i="1" dirty="0">
                <a:solidFill>
                  <a:schemeClr val="bg2">
                    <a:lumMod val="90000"/>
                  </a:schemeClr>
                </a:solidFill>
              </a:rPr>
              <a:t>Nils sattes in på en dos medellångverkande NPH insulin på morgonen för att motverka den kortisoninducerade hyperglykemin under dagen. Hans </a:t>
            </a:r>
            <a:r>
              <a:rPr lang="sv-SE" sz="1200" i="1" dirty="0" err="1">
                <a:solidFill>
                  <a:schemeClr val="bg2">
                    <a:lumMod val="90000"/>
                  </a:schemeClr>
                </a:solidFill>
              </a:rPr>
              <a:t>fP</a:t>
            </a:r>
            <a:r>
              <a:rPr lang="sv-SE" sz="1200" i="1" dirty="0">
                <a:solidFill>
                  <a:schemeClr val="bg2">
                    <a:lumMod val="90000"/>
                  </a:schemeClr>
                </a:solidFill>
              </a:rPr>
              <a:t>-glukos låg efter detta på runt 8 på morgonen och HbA1c stabiliserades mellan 65-70 </a:t>
            </a:r>
            <a:r>
              <a:rPr lang="sv-SE" sz="1200" i="1" dirty="0" err="1">
                <a:solidFill>
                  <a:schemeClr val="bg2">
                    <a:lumMod val="90000"/>
                  </a:schemeClr>
                </a:solidFill>
              </a:rPr>
              <a:t>mmol</a:t>
            </a:r>
            <a:r>
              <a:rPr lang="sv-SE" sz="1200" i="1" dirty="0">
                <a:solidFill>
                  <a:schemeClr val="bg2">
                    <a:lumMod val="90000"/>
                  </a:schemeClr>
                </a:solidFill>
              </a:rPr>
              <a:t>/mol. Det har nu gått ytterligare sex månader. Nils har inga besvär av vare sig hyper- eller </a:t>
            </a:r>
            <a:r>
              <a:rPr lang="sv-SE" sz="1200" i="1" dirty="0" err="1">
                <a:solidFill>
                  <a:schemeClr val="bg2">
                    <a:lumMod val="90000"/>
                  </a:schemeClr>
                </a:solidFill>
              </a:rPr>
              <a:t>hypoglykemier</a:t>
            </a:r>
            <a:r>
              <a:rPr lang="sv-SE" sz="1200" i="1" dirty="0">
                <a:solidFill>
                  <a:schemeClr val="bg2">
                    <a:lumMod val="90000"/>
                  </a:schemeClr>
                </a:solidFill>
              </a:rPr>
              <a:t>. Tyvärr har Nils blivit allt sämre i sitt allmäntillstånd och bor nu i särskilt boende. Ansvarig sjuksköterska ringer till dig en dag på vårdcentralen då hon uppfattar att Nils är ansträngd i andningen och har feber. Besvären började i helgen PCR för Sars CoV-2 togs då och var negativt. Du frigör tid för att göra ett hembesök hos Nils på boende för att värdera hans mående och ge eventuell behandling i den akuta situationen. Du tar dig också tid att upprätta en vårdplan som kan användas framöver.</a:t>
            </a:r>
          </a:p>
          <a:p>
            <a:pPr marL="0" indent="0">
              <a:buNone/>
            </a:pPr>
            <a:r>
              <a:rPr lang="sv-SE" sz="1600" b="1" dirty="0"/>
              <a:t>Fråga 1:10 (4p). </a:t>
            </a:r>
            <a:r>
              <a:rPr lang="sv-SE" sz="1600" dirty="0"/>
              <a:t>Vad tycker du är viktigast att ha med i Nils vårdplan?</a:t>
            </a:r>
          </a:p>
          <a:p>
            <a:pPr marL="0" indent="0">
              <a:buNone/>
            </a:pPr>
            <a:r>
              <a:rPr lang="sv-SE" sz="1600" b="1" i="1" dirty="0">
                <a:solidFill>
                  <a:srgbClr val="0070C0"/>
                </a:solidFill>
              </a:rPr>
              <a:t>Återkoppling 1:10. </a:t>
            </a:r>
            <a:r>
              <a:rPr lang="sv-SE" sz="1600" i="1" dirty="0">
                <a:solidFill>
                  <a:srgbClr val="0070C0"/>
                </a:solidFill>
              </a:rPr>
              <a:t>Du gör en vårdplan dvs en proaktiv/framåtsyftande plan för vården och vårdens inriktning samt ställningstagande till eventuella behandlingsbegränsningar (t ex att avstå från HLR, IVA-vård </a:t>
            </a:r>
            <a:r>
              <a:rPr lang="sv-SE" sz="1600" i="1" dirty="0" err="1">
                <a:solidFill>
                  <a:srgbClr val="0070C0"/>
                </a:solidFill>
              </a:rPr>
              <a:t>etc</a:t>
            </a:r>
            <a:r>
              <a:rPr lang="sv-SE" sz="1600" i="1" dirty="0">
                <a:solidFill>
                  <a:srgbClr val="0070C0"/>
                </a:solidFill>
              </a:rPr>
              <a:t>), dvs formulera vad som ska/bör avstås från, men också vad som bör erbjudas i händelse av vissa situationer. Du funderar över vad som skulle kunna inträffa och hur detta då ska hanteras, tex urinstämma, ökad smärta, oro, högt blodsocker/hypoglykemi, infektion? Du hör vad Nils vill själv, dvs patientens egen inställning till vård i händelse av specifika situationer och du undersöker möjligheten för anhöriga att vara delaktiga. (Lärandemål: B4).</a:t>
            </a:r>
          </a:p>
          <a:p>
            <a:pPr marL="0" indent="0">
              <a:buNone/>
            </a:pPr>
            <a:r>
              <a:rPr lang="sv-SE" sz="1600" dirty="0"/>
              <a:t>Nils blir successivt sämre och avlider lugnt och stilla efter en månad. </a:t>
            </a:r>
            <a:r>
              <a:rPr lang="sv-SE" sz="1600" b="1" i="1" dirty="0"/>
              <a:t>Slut på fall!</a:t>
            </a:r>
          </a:p>
        </p:txBody>
      </p:sp>
    </p:spTree>
    <p:extLst>
      <p:ext uri="{BB962C8B-B14F-4D97-AF65-F5344CB8AC3E}">
        <p14:creationId xmlns:p14="http://schemas.microsoft.com/office/powerpoint/2010/main" val="343452122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325563"/>
          </a:xfrm>
        </p:spPr>
        <p:txBody>
          <a:bodyPr>
            <a:normAutofit/>
          </a:bodyPr>
          <a:lstStyle/>
          <a:p>
            <a:r>
              <a:rPr lang="sv-SE" sz="2400" b="1" dirty="0"/>
              <a:t>Fall 1: Anna, 28 år. (29p) (Ord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171977"/>
            <a:ext cx="11423561" cy="5686023"/>
          </a:xfrm>
        </p:spPr>
        <p:txBody>
          <a:bodyPr>
            <a:normAutofit/>
          </a:bodyPr>
          <a:lstStyle/>
          <a:p>
            <a:pPr marL="0" indent="0">
              <a:buNone/>
            </a:pPr>
            <a:r>
              <a:rPr lang="sv-SE" sz="1400" dirty="0"/>
              <a:t>Anna är 28 år gammal. Hon har en sambo, som är snickare och de har en hund. Anna är utbildad lärare men då hon tyckte att det var stressigt att arbeta i skolan har hon de senaste åren arbetat i livsmedelsbutik. Anna har det senaste halvåret börjat få mer och mer ont i huvudet. I början hjälpte det med Ipren men nu tycker hon knappt att det hjälper längre. Hon har dock inte provat eller behövt ta det varje dag. Anna använder inga andra mediciner. Anna har nu ringt vårdcentralen eftersom hon känner att hon inte mår bra. Idag är hon bokad på en planerad 30-minuters tid till dig.</a:t>
            </a:r>
          </a:p>
          <a:p>
            <a:pPr marL="0" indent="0">
              <a:buNone/>
            </a:pPr>
            <a:r>
              <a:rPr lang="sv-SE" sz="1400" b="1" dirty="0"/>
              <a:t>Fråga 1:1 (3p). </a:t>
            </a:r>
            <a:r>
              <a:rPr lang="sv-SE" sz="1400" dirty="0"/>
              <a:t>Vad bör du ställa för frågor till Anna om huvudvärken. Motivera utifrån ett differentialdiagnostiskt perspektiv.</a:t>
            </a:r>
          </a:p>
        </p:txBody>
      </p:sp>
    </p:spTree>
    <p:extLst>
      <p:ext uri="{BB962C8B-B14F-4D97-AF65-F5344CB8AC3E}">
        <p14:creationId xmlns:p14="http://schemas.microsoft.com/office/powerpoint/2010/main" val="1113970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Anders, 67 </a:t>
            </a:r>
            <a:r>
              <a:rPr lang="sv-SE" sz="2400" dirty="0" err="1">
                <a:effectLst/>
                <a:latin typeface="Signika"/>
              </a:rPr>
              <a:t>år</a:t>
            </a:r>
            <a:r>
              <a:rPr lang="sv-SE" sz="2400" dirty="0">
                <a:effectLst/>
                <a:latin typeface="Signika"/>
              </a:rPr>
              <a:t>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Anders är 67 år och arbetade i höstas sin sista termin som gymnasielärare i matematik och kemi. Han har alltid trivts med sitt yrke, men i samband med hans hustrus bortgång för ett par år sedan tappade han gnistan en del och tappade samtidigt även glädjen i arbetet. Under den gångna hösten noterade han tilltagande problem med närminnet och vid ett par tillfällen glömde han lektioner, vilket han aldrig tidigare gjort under sin yrkeskarriär. När han nu söker dig på vårdcentralen knappt ett år senare i augusti är det för att hans dotter som bor i en annan stad mer eller mindre tvingat honom till en läkartid för hans dåliga minne.</a:t>
            </a:r>
          </a:p>
          <a:p>
            <a:pPr marL="0" indent="0">
              <a:buNone/>
            </a:pPr>
            <a:r>
              <a:rPr lang="sv-SE" sz="1200" i="1" dirty="0">
                <a:solidFill>
                  <a:schemeClr val="bg2">
                    <a:lumMod val="90000"/>
                  </a:schemeClr>
                </a:solidFill>
              </a:rPr>
              <a:t>Du bedömer att det utifrån den kortfattade anamnesen finns en del som talar för en depression, men funderar även över möjligheten av en demenssjukdom. I en ”basal demensutredning” på primärvårdsnivå bör ingå noggrann anamnes, </a:t>
            </a:r>
            <a:r>
              <a:rPr lang="sv-SE" sz="1200" i="1" dirty="0" err="1">
                <a:solidFill>
                  <a:schemeClr val="bg2">
                    <a:lumMod val="90000"/>
                  </a:schemeClr>
                </a:solidFill>
              </a:rPr>
              <a:t>inkl</a:t>
            </a:r>
            <a:r>
              <a:rPr lang="sv-SE" sz="1200" i="1" dirty="0">
                <a:solidFill>
                  <a:schemeClr val="bg2">
                    <a:lumMod val="90000"/>
                  </a:schemeClr>
                </a:solidFill>
              </a:rPr>
              <a:t> t ex andra sjukdomar, hereditet, substansmissbruk, somatiskt och psykiskt status inkluderande bedömning av </a:t>
            </a:r>
            <a:r>
              <a:rPr lang="sv-SE" sz="1200" i="1" dirty="0" err="1">
                <a:solidFill>
                  <a:schemeClr val="bg2">
                    <a:lumMod val="90000"/>
                  </a:schemeClr>
                </a:solidFill>
              </a:rPr>
              <a:t>ev</a:t>
            </a:r>
            <a:r>
              <a:rPr lang="sv-SE" sz="1200" i="1" dirty="0">
                <a:solidFill>
                  <a:schemeClr val="bg2">
                    <a:lumMod val="90000"/>
                  </a:schemeClr>
                </a:solidFill>
              </a:rPr>
              <a:t> depression, kognitiv testning (MMSE + </a:t>
            </a:r>
            <a:r>
              <a:rPr lang="sv-SE" sz="1200" i="1" dirty="0" err="1">
                <a:solidFill>
                  <a:schemeClr val="bg2">
                    <a:lumMod val="90000"/>
                  </a:schemeClr>
                </a:solidFill>
              </a:rPr>
              <a:t>Klocktest</a:t>
            </a:r>
            <a:r>
              <a:rPr lang="sv-SE" sz="1200" i="1" dirty="0">
                <a:solidFill>
                  <a:schemeClr val="bg2">
                    <a:lumMod val="90000"/>
                  </a:schemeClr>
                </a:solidFill>
              </a:rPr>
              <a:t> alternativt </a:t>
            </a:r>
            <a:r>
              <a:rPr lang="sv-SE" sz="1200" i="1" dirty="0" err="1">
                <a:solidFill>
                  <a:schemeClr val="bg2">
                    <a:lumMod val="90000"/>
                  </a:schemeClr>
                </a:solidFill>
              </a:rPr>
              <a:t>MoCA</a:t>
            </a:r>
            <a:r>
              <a:rPr lang="sv-SE" sz="1200" i="1" dirty="0">
                <a:solidFill>
                  <a:schemeClr val="bg2">
                    <a:lumMod val="90000"/>
                  </a:schemeClr>
                </a:solidFill>
              </a:rPr>
              <a:t>), Hjärnavbildning med CT eller MR hjärna och </a:t>
            </a:r>
            <a:r>
              <a:rPr lang="sv-SE" sz="1200" i="1" dirty="0" err="1">
                <a:solidFill>
                  <a:schemeClr val="bg2">
                    <a:lumMod val="90000"/>
                  </a:schemeClr>
                </a:solidFill>
              </a:rPr>
              <a:t>lab</a:t>
            </a:r>
            <a:r>
              <a:rPr lang="sv-SE" sz="1200" i="1" dirty="0">
                <a:solidFill>
                  <a:schemeClr val="bg2">
                    <a:lumMod val="90000"/>
                  </a:schemeClr>
                </a:solidFill>
              </a:rPr>
              <a:t>-prover (blodstatus, calcium, </a:t>
            </a:r>
            <a:r>
              <a:rPr lang="sv-SE" sz="1200" i="1" dirty="0" err="1">
                <a:solidFill>
                  <a:schemeClr val="bg2">
                    <a:lumMod val="90000"/>
                  </a:schemeClr>
                </a:solidFill>
              </a:rPr>
              <a:t>tyroideafunktion</a:t>
            </a:r>
            <a:r>
              <a:rPr lang="sv-SE" sz="1200" i="1" dirty="0">
                <a:solidFill>
                  <a:schemeClr val="bg2">
                    <a:lumMod val="90000"/>
                  </a:schemeClr>
                </a:solidFill>
              </a:rPr>
              <a:t>, B-vitaminstatus i någon form) och en bedömning av den kognitiva nedsättningens praktiska konsekvenser. Under besöket ansluter även dottern. Hon ger uttryck för en mycket stark oro för att pappan ska ha en uppseglande demenssjukdom. Hon berättar att hennes farfar insjuknade i Alzheimers sjukdom kring pensionsåldern. Vid besöket framkommer det även att hon tycker att Anders aldrig riktigt återhämtat sig efter hustruns bortgång. Anders bejakar dels att livet inte känts så meningsfullt sedan han blev änkling. Han känner sig nere. Är absolutist. Han har känt sig frisk i övrigt. Du gör en somatisk undersökning och noterar att Anders dels inte kunde finger-näs-testet och också misslyckades att utföra instruktionen tumme-örsnibb. Därtill tycker du att han har en tydlig positiv </a:t>
            </a:r>
            <a:r>
              <a:rPr lang="sv-SE" sz="1200" i="1" dirty="0" err="1">
                <a:solidFill>
                  <a:schemeClr val="bg2">
                    <a:lumMod val="90000"/>
                  </a:schemeClr>
                </a:solidFill>
              </a:rPr>
              <a:t>palmo</a:t>
            </a:r>
            <a:r>
              <a:rPr lang="sv-SE" sz="1200" i="1" dirty="0">
                <a:solidFill>
                  <a:schemeClr val="bg2">
                    <a:lumMod val="90000"/>
                  </a:schemeClr>
                </a:solidFill>
              </a:rPr>
              <a:t>-mental reflex bilateralt. I övrigt inget patologiskt i neurologiskt status. I psykiatriskt status noterar du en tydligt sänkt grundstämning, bejakande av nedstämdhet, men förnekande av dödstankar och suicidtankar.</a:t>
            </a:r>
          </a:p>
          <a:p>
            <a:pPr marL="0" indent="0">
              <a:buNone/>
            </a:pPr>
            <a:r>
              <a:rPr lang="sv-SE" sz="1200" i="1" dirty="0">
                <a:solidFill>
                  <a:schemeClr val="bg2">
                    <a:lumMod val="90000"/>
                  </a:schemeClr>
                </a:solidFill>
              </a:rPr>
              <a:t>De två viktigaste riskfaktorerna för Alzheimers sjukdom utöver ärftlighet är ålder och kvinnligt kön. Två ärftliga mekanismer för Alzheimers sjukdom är familjär förekomst genom ärftlig mutation respektive förekomst av sårbarhetsgenen APOE4 som ger 3-4 ggr ökad risk i </a:t>
            </a:r>
            <a:r>
              <a:rPr lang="sv-SE" sz="1200" i="1" dirty="0" err="1">
                <a:solidFill>
                  <a:schemeClr val="bg2">
                    <a:lumMod val="90000"/>
                  </a:schemeClr>
                </a:solidFill>
              </a:rPr>
              <a:t>heterozygota</a:t>
            </a:r>
            <a:r>
              <a:rPr lang="sv-SE" sz="1200" i="1" dirty="0">
                <a:solidFill>
                  <a:schemeClr val="bg2">
                    <a:lumMod val="90000"/>
                  </a:schemeClr>
                </a:solidFill>
              </a:rPr>
              <a:t> fal och 8-10 ggr ökad risk vid homozygot förekomst. </a:t>
            </a:r>
            <a:r>
              <a:rPr lang="sv-SE" sz="1200" dirty="0">
                <a:solidFill>
                  <a:schemeClr val="bg2">
                    <a:lumMod val="90000"/>
                  </a:schemeClr>
                </a:solidFill>
              </a:rPr>
              <a:t>Av praktiska skäl, och eftersom du hade tid för detta, valde du att även göra MMSE och klock-testet själv vid besöket. Anders missade alla 3 poäng på minnesåtergivning, klarade inte av att kopiera femhörningarna, inte att vika papperet, och missade även 1 poäng på tidsorientering (datum), fick därmed 24 p. Han skrev ut siffrorna i klock-testet, men satte aldrig ut visarna. </a:t>
            </a:r>
            <a:r>
              <a:rPr lang="sv-SE" sz="1200" i="1" dirty="0">
                <a:solidFill>
                  <a:schemeClr val="bg2">
                    <a:lumMod val="90000"/>
                  </a:schemeClr>
                </a:solidFill>
              </a:rPr>
              <a:t>Du väljer att sätta in behandling mot depression. Parallellt har du kvar misstanken om demenssjukdom, fullföljer demensutredningen med en CT hjärna och siktar på en förnyad kognitiv bedömning, preliminärt inom några månader.</a:t>
            </a:r>
          </a:p>
          <a:p>
            <a:pPr marL="0" indent="0">
              <a:buNone/>
            </a:pPr>
            <a:r>
              <a:rPr lang="sv-SE" sz="1600" dirty="0"/>
              <a:t>Efter 6 veckor ser du Anders tillsammans med dottern på återbesök. Du har fått svar på CT hjärna som visar ”för åldern normala förhållanden”. Anders är redan ganska tydligt förbättrad psykiskt, men minnesproblemen i vardagen kvarstår oförändrade. Dottern är fortsatt orolig och vädjar om en specialistbedömning och Anders själv motsätter sig inte detta. Vid sjukhusets minnesmottagning ser man sedan Anders några veckor efter att remissen skrivits. Man väljer som en del i en utvidgad utredning att göra en lumbalpunktion för att undersöka demensmarkörer.</a:t>
            </a:r>
          </a:p>
          <a:p>
            <a:pPr marL="0" indent="0">
              <a:buNone/>
            </a:pPr>
            <a:r>
              <a:rPr lang="sv-SE" sz="1600" b="1" dirty="0"/>
              <a:t>Fråga 2:5a (3p). </a:t>
            </a:r>
            <a:r>
              <a:rPr lang="sv-SE" sz="1600" dirty="0"/>
              <a:t>Vilka är de tre viktigaste </a:t>
            </a:r>
            <a:r>
              <a:rPr lang="sv-SE" sz="1600" dirty="0" err="1"/>
              <a:t>likvormarkörerna</a:t>
            </a:r>
            <a:r>
              <a:rPr lang="sv-SE" sz="1600" dirty="0"/>
              <a:t> vid Alzheimers sjukdom och hur förändras dessa typiskt vid sjukdomen?</a:t>
            </a:r>
            <a:br>
              <a:rPr lang="sv-SE" sz="1600" dirty="0"/>
            </a:br>
            <a:r>
              <a:rPr lang="sv-SE" sz="1600" b="1" dirty="0"/>
              <a:t>Fråga 2:5b (3p). </a:t>
            </a:r>
            <a:r>
              <a:rPr lang="sv-SE" sz="1600" dirty="0"/>
              <a:t>Beskriv kort den sannolika sjukdomsmekanismen bakom Alzheimers sjukdom i relation till dessa markörer!</a:t>
            </a:r>
          </a:p>
        </p:txBody>
      </p:sp>
    </p:spTree>
    <p:extLst>
      <p:ext uri="{BB962C8B-B14F-4D97-AF65-F5344CB8AC3E}">
        <p14:creationId xmlns:p14="http://schemas.microsoft.com/office/powerpoint/2010/main" val="344634698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325563"/>
          </a:xfrm>
        </p:spPr>
        <p:txBody>
          <a:bodyPr>
            <a:normAutofit/>
          </a:bodyPr>
          <a:lstStyle/>
          <a:p>
            <a:r>
              <a:rPr lang="sv-SE" sz="2400" b="1" dirty="0"/>
              <a:t>Fall 1: Anna, 28 år. (29p) (Ord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171977"/>
            <a:ext cx="11423561" cy="5686023"/>
          </a:xfrm>
        </p:spPr>
        <p:txBody>
          <a:bodyPr>
            <a:normAutofit/>
          </a:bodyPr>
          <a:lstStyle/>
          <a:p>
            <a:pPr marL="0" indent="0">
              <a:buNone/>
            </a:pPr>
            <a:r>
              <a:rPr lang="sv-SE" sz="1400" dirty="0"/>
              <a:t>Anna är 28 år gammal. Hon har en sambo, som är snickare och de har en hund. Anna är utbildad lärare men då hon tyckte att det var stressigt att arbeta i skolan har hon de senaste åren arbetat i livsmedelsbutik. Anna har det senaste halvåret börjat få mer och mer ont i huvudet. I början hjälpte det med Ipren men nu tycker hon knappt att det hjälper längre. Hon har dock inte provat eller behövt ta det varje dag. Anna använder inga andra mediciner. Anna har nu ringt vårdcentralen eftersom hon känner att hon inte mår bra. Idag är hon bokad på en planerad 30-minuters tid till dig.</a:t>
            </a:r>
          </a:p>
          <a:p>
            <a:pPr marL="0" indent="0">
              <a:buNone/>
            </a:pPr>
            <a:r>
              <a:rPr lang="sv-SE" sz="1400" b="1" dirty="0"/>
              <a:t>Fråga 1:1 (3p). </a:t>
            </a:r>
            <a:r>
              <a:rPr lang="sv-SE" sz="1400" dirty="0"/>
              <a:t>Vad bör du ställa för frågor till Anna om huvudvärken. Motivera utifrån ett differentialdiagnostiskt perspektiv.</a:t>
            </a:r>
          </a:p>
          <a:p>
            <a:pPr marL="0" indent="0">
              <a:buNone/>
            </a:pPr>
            <a:r>
              <a:rPr lang="sv-SE" sz="1400" b="1" i="1" dirty="0">
                <a:solidFill>
                  <a:srgbClr val="0070C0"/>
                </a:solidFill>
              </a:rPr>
              <a:t>Återkoppling 1:1. </a:t>
            </a:r>
            <a:r>
              <a:rPr lang="sv-SE" sz="1400" i="1" dirty="0">
                <a:solidFill>
                  <a:srgbClr val="0070C0"/>
                </a:solidFill>
              </a:rPr>
              <a:t>Du frågar om huvudvärkens karaktär, var den sitter och om den känns varje dag. Du frågar även om neurologiska bortfall såsom domningar, känselbortfall, synfenomen. Du frågar om hon kontrollerat sin syn nyligen och om hon använder hon glasögon eller linser. Du frågar om hon tror hon pressar tänder. Du frågar om andra sjukdomar och andra mediciner. Du frågar om hereditet, sociala faktorer inklusive alkohol och droger. Sedan fångar du Annas tankar, oro och önskan. (Lärandemål A1, A2)</a:t>
            </a:r>
          </a:p>
        </p:txBody>
      </p:sp>
    </p:spTree>
    <p:extLst>
      <p:ext uri="{BB962C8B-B14F-4D97-AF65-F5344CB8AC3E}">
        <p14:creationId xmlns:p14="http://schemas.microsoft.com/office/powerpoint/2010/main" val="89849535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325563"/>
          </a:xfrm>
        </p:spPr>
        <p:txBody>
          <a:bodyPr>
            <a:normAutofit/>
          </a:bodyPr>
          <a:lstStyle/>
          <a:p>
            <a:r>
              <a:rPr lang="sv-SE" sz="2400" b="1" dirty="0"/>
              <a:t>Fall 1: Anna, 28 år. (29p) (Ord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171977"/>
            <a:ext cx="11423561" cy="5686023"/>
          </a:xfrm>
        </p:spPr>
        <p:txBody>
          <a:bodyPr>
            <a:normAutofit/>
          </a:bodyPr>
          <a:lstStyle/>
          <a:p>
            <a:pPr marL="0" indent="0">
              <a:buNone/>
            </a:pPr>
            <a:r>
              <a:rPr lang="sv-SE" sz="1200" i="1" dirty="0">
                <a:solidFill>
                  <a:schemeClr val="bg2">
                    <a:lumMod val="90000"/>
                  </a:schemeClr>
                </a:solidFill>
              </a:rPr>
              <a:t>Anna är 28 år gammal. Hon har en sambo, som är snickare och de har en hund. Anna är utbildad lärare men då hon tyckte att det var stressigt att arbeta i skolan har hon de senaste åren arbetat i livsmedelsbutik. Anna har det senaste halvåret börjat få mer och mer ont i huvudet. I början hjälpte det med Ipren men nu tycker hon knappt att det hjälper längre. Hon har dock inte provat eller behövt ta det varje dag. Anna använder inga andra mediciner. Anna har nu ringt vårdcentralen eftersom hon känner att hon inte mår bra. Idag är hon bokad på en planerad 30-minuters tid till dig. Du frågar om huvudvärkens karaktär, var den sitter och om den känns varje dag. Du frågar även om neurologiska bortfall såsom domningar, känselbortfall, synfenomen. Du frågar om hon kontrollerat sin syn nyligen och om hon använder hon glasögon eller linser. Du frågar om hon tror hon pressar tänder. Du frågar om andra sjukdomar och andra mediciner. Du frågar om hereditet, sociala faktorer inklusive alkohol och droger. Sedan fångar du Annas tankar, oro och önskan.</a:t>
            </a:r>
          </a:p>
          <a:p>
            <a:pPr marL="0" indent="0">
              <a:buNone/>
            </a:pPr>
            <a:r>
              <a:rPr lang="sv-SE" sz="1400" dirty="0"/>
              <a:t>Via anamnesen framkommer det att huvudvärken sitter som ett band runt huvudet och att den ofta är sämre på eftermiddagen. I början hade Anna bara besvär då och då men de senaste veckorna har hon haft huvudvärk nästan dagligen. Hon tycker att hon ser lite dåligt och har tänkt att hon ska kontrollera synen. Båda hennes föräldrar och en äldre syster har glasögon. Systern har nyligen skaffat glasögon och har tidigare haft besvär med huvudvärk. Anna har inte upplevt några domningar eller känselbortfall och hon tror inte att hon pressar tänder. Det är åtminstone inget hon eller tandläkaren, som hon nyligen träffat, tänkt på. Anna tror själv inte att huvudvärken beror på någon farlig åkomma, men visst har hon blivit lite orolig emellanåt. Hon tycker att huvudvärken gjort henne generellt mer orolig. Hon önskar något som hjälper mot huvudvärken. Det framkommer att Anna hade besvär med huvudvärk när hon var tonåring. Det var i en period då hon inte mådde så bra säger hon.</a:t>
            </a:r>
          </a:p>
          <a:p>
            <a:pPr marL="0" indent="0">
              <a:buNone/>
            </a:pPr>
            <a:r>
              <a:rPr lang="sv-SE" sz="1400" dirty="0"/>
              <a:t>Nu tar hon inga mediciner förutom Ipren vid behov för huvudvärken. Hon dricker väldigt sällan alkohol och har aldrig testat droger. Hon har vänner men träffar dem sällan eftersom ”alla har mycket med sitt”. Hon tycker inte det är roligt att gå till jobbet men tvingar sig ändå dit. Tidigare tränade hon på gym, men senaste året har hon inte kommit iväg. Hon försöker ta promenader men det har också blivit mer sällan på sistone då hon har svårt att motivera sig till att komma ut. Hon berättar att hon har börjat sova oroligt. Hon har ofta svårt att somna och när hon väl somnat vaknar hon flera gånger per natt. På sistone har hon inte haft lika bra aptit som tidigare. Tidigare gillade hon att laga mat men nuförtiden orkar hon inte det. Nu äter hon mackor till lunch och på kvällen lagar sambon något enkelt eller köper med mat hem. Anna sitter under samtalet med huvudet böjt och tittar ner i knät. Hon tittar endast upp kort när hon svarar på frågor. Hon är ganska fåordig. Hon ler eller skrattar inte alls under samtalet och har nära till gråt några gånger. Du uppfattar henne som orolig och du börjar fundera på om Anna enbart lider av huvudvärk.</a:t>
            </a:r>
          </a:p>
          <a:p>
            <a:pPr marL="0" indent="0">
              <a:buNone/>
            </a:pPr>
            <a:r>
              <a:rPr lang="sv-SE" sz="1400" b="1" dirty="0"/>
              <a:t>Fråga 1:2a (1p). </a:t>
            </a:r>
            <a:r>
              <a:rPr lang="sv-SE" sz="1400" dirty="0"/>
              <a:t>Vad misstänker du att Anna har för ytterligare problem? Resonera ur ett differentialdiagnostiskt perspektiv.</a:t>
            </a:r>
            <a:br>
              <a:rPr lang="sv-SE" sz="1400" dirty="0"/>
            </a:br>
            <a:r>
              <a:rPr lang="sv-SE" sz="1400" b="1" dirty="0"/>
              <a:t>Fråga 1:2b (2p). </a:t>
            </a:r>
            <a:r>
              <a:rPr lang="sv-SE" sz="1400" dirty="0"/>
              <a:t>Vilka ytterligare frågor ställer du?</a:t>
            </a:r>
            <a:br>
              <a:rPr lang="sv-SE" sz="1400" dirty="0"/>
            </a:br>
            <a:r>
              <a:rPr lang="sv-SE" sz="1400" b="1" dirty="0"/>
              <a:t>Fråga 1:2c (2p). </a:t>
            </a:r>
            <a:r>
              <a:rPr lang="sv-SE" sz="1400" dirty="0"/>
              <a:t>Bör du göra någon ytterligare undersökning eller provtagning?</a:t>
            </a:r>
          </a:p>
        </p:txBody>
      </p:sp>
    </p:spTree>
    <p:extLst>
      <p:ext uri="{BB962C8B-B14F-4D97-AF65-F5344CB8AC3E}">
        <p14:creationId xmlns:p14="http://schemas.microsoft.com/office/powerpoint/2010/main" val="9261564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325563"/>
          </a:xfrm>
        </p:spPr>
        <p:txBody>
          <a:bodyPr>
            <a:normAutofit/>
          </a:bodyPr>
          <a:lstStyle/>
          <a:p>
            <a:r>
              <a:rPr lang="sv-SE" sz="2400" b="1" dirty="0"/>
              <a:t>Fall 1: Anna, 28 år. (29p) (Ord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171977"/>
            <a:ext cx="11423561" cy="5686023"/>
          </a:xfrm>
        </p:spPr>
        <p:txBody>
          <a:bodyPr>
            <a:normAutofit/>
          </a:bodyPr>
          <a:lstStyle/>
          <a:p>
            <a:pPr marL="0" indent="0">
              <a:buNone/>
            </a:pPr>
            <a:r>
              <a:rPr lang="sv-SE" sz="1200" i="1" dirty="0">
                <a:solidFill>
                  <a:schemeClr val="bg2">
                    <a:lumMod val="90000"/>
                  </a:schemeClr>
                </a:solidFill>
              </a:rPr>
              <a:t>Anna är 28 år gammal. Hon har en sambo, som är snickare och de har en hund. Anna är utbildad lärare men då hon tyckte att det var stressigt att arbeta i skolan har hon de senaste åren arbetat i livsmedelsbutik. Anna har det senaste halvåret börjat få mer och mer ont i huvudet. I början hjälpte det med Ipren men nu tycker hon knappt att det hjälper längre. Hon har dock inte provat eller behövt ta det varje dag. Anna använder inga andra mediciner. Anna har nu ringt vårdcentralen eftersom hon känner att hon inte mår bra. Idag är hon bokad på en planerad 30-minuters tid till dig. Du frågar om huvudvärkens karaktär, var den sitter och om den känns varje dag. Du frågar även om neurologiska bortfall såsom domningar, känselbortfall, synfenomen. Du frågar om hon kontrollerat sin syn nyligen och om hon använder hon glasögon eller linser. Du frågar om hon tror hon pressar tänder. Du frågar om andra sjukdomar och andra mediciner. Du frågar om hereditet, sociala faktorer inklusive alkohol och droger. Sedan fångar du Annas tankar, oro och önskan.</a:t>
            </a:r>
          </a:p>
          <a:p>
            <a:pPr marL="0" indent="0">
              <a:buNone/>
            </a:pPr>
            <a:r>
              <a:rPr lang="sv-SE" sz="1200" i="1" dirty="0">
                <a:solidFill>
                  <a:schemeClr val="bg2">
                    <a:lumMod val="90000"/>
                  </a:schemeClr>
                </a:solidFill>
              </a:rPr>
              <a:t>Via anamnesen framkommer det att huvudvärken sitter som ett band runt huvudet och att den ofta är sämre på eftermiddagen. I början hade Anna bara besvär då och då men de senaste veckorna har hon haft huvudvärk nästan dagligen. Hon tycker att hon ser lite dåligt och har tänkt att hon ska kontrollera synen. Båda hennes föräldrar och en äldre syster har glasögon. Systern har nyligen skaffat glasögon och har tidigare haft besvär med huvudvärk. Anna har inte upplevt några domningar eller känselbortfall och hon tror inte att hon pressar tänder. Det är åtminstone inget hon eller tandläkaren, som hon nyligen träffat, tänkt på. Anna tror själv inte att huvudvärken beror på någon farlig åkomma, men visst har hon blivit lite orolig emellanåt. Hon tycker att huvudvärken gjort henne generellt mer orolig. Hon önskar något som hjälper mot huvudvärken. Det framkommer att Anna hade besvär med huvudvärk när hon var tonåring. Det var i en period då hon inte mådde så bra säger hon.</a:t>
            </a:r>
          </a:p>
          <a:p>
            <a:pPr marL="0" indent="0">
              <a:buNone/>
            </a:pPr>
            <a:r>
              <a:rPr lang="sv-SE" sz="1200" i="1" dirty="0">
                <a:solidFill>
                  <a:schemeClr val="bg2">
                    <a:lumMod val="90000"/>
                  </a:schemeClr>
                </a:solidFill>
              </a:rPr>
              <a:t>Nu tar hon inga mediciner förutom Ipren vid behov för huvudvärken. Hon dricker väldigt sällan alkohol och har aldrig testat droger. Hon har vänner men träffar dem sällan eftersom ”alla har mycket med sitt”. Hon tycker inte det är roligt att gå till jobbet men tvingar sig ändå dit. Tidigare tränade hon på gym, men senaste året har hon inte kommit iväg. Hon försöker ta promenader men det har också blivit mer sällan på sistone då hon har svårt att motivera sig till att komma ut. Hon berättar att hon har börjat sova oroligt. Hon har ofta svårt att somna och när hon väl somnat vaknar hon flera gånger per natt. På sistone har hon inte haft lika bra aptit som tidigare. Tidigare gillade hon att laga mat men nuförtiden orkar hon inte det. Nu äter hon mackor till lunch och på kvällen lagar sambon något enkelt eller köper med mat hem. Anna sitter under samtalet med huvudet böjt och tittar ner i knät. Hon tittar endast upp kort när hon svarar på frågor. Hon är ganska fåordig. Hon ler eller skrattar inte alls under samtalet och har nära till gråt några gånger. Du uppfattar henne som orolig och du börjar fundera på om Anna enbart lider av huvudvärk.</a:t>
            </a:r>
          </a:p>
          <a:p>
            <a:pPr marL="0" indent="0">
              <a:buNone/>
            </a:pPr>
            <a:r>
              <a:rPr lang="sv-SE" sz="1400" b="1" dirty="0"/>
              <a:t>Fråga 1:2a (1p). </a:t>
            </a:r>
            <a:r>
              <a:rPr lang="sv-SE" sz="1400" dirty="0"/>
              <a:t>Vad misstänker du att Anna har för ytterligare problem? Resonera ur ett differentialdiagnostiskt perspektiv.</a:t>
            </a:r>
            <a:br>
              <a:rPr lang="sv-SE" sz="1400" dirty="0"/>
            </a:br>
            <a:r>
              <a:rPr lang="sv-SE" sz="1400" b="1" dirty="0"/>
              <a:t>Fråga 1:2b (2p). </a:t>
            </a:r>
            <a:r>
              <a:rPr lang="sv-SE" sz="1400" dirty="0"/>
              <a:t>Vilka ytterligare frågor ställer du?</a:t>
            </a:r>
            <a:br>
              <a:rPr lang="sv-SE" sz="1400" dirty="0"/>
            </a:br>
            <a:r>
              <a:rPr lang="sv-SE" sz="1400" b="1" dirty="0"/>
              <a:t>Fråga 1:2c (2p). </a:t>
            </a:r>
            <a:r>
              <a:rPr lang="sv-SE" sz="1400" dirty="0"/>
              <a:t>Bör du göra någon ytterligare undersökning eller provtagning?</a:t>
            </a:r>
          </a:p>
          <a:p>
            <a:pPr marL="0" indent="0">
              <a:buNone/>
            </a:pPr>
            <a:r>
              <a:rPr lang="sv-SE" sz="1400" b="1" i="1" dirty="0">
                <a:solidFill>
                  <a:srgbClr val="0070C0"/>
                </a:solidFill>
              </a:rPr>
              <a:t>Återkoppling 1:2. </a:t>
            </a:r>
            <a:r>
              <a:rPr lang="sv-SE" sz="1400" i="1" dirty="0">
                <a:solidFill>
                  <a:srgbClr val="0070C0"/>
                </a:solidFill>
              </a:rPr>
              <a:t>Du misstänker att Anna lider av en depression och ställer ytterligare frågor kring det samt om tidigare psykisk ohälsa och hereditet för det. Du frågar om hon någon gång haft tankar på döden, om tidigare självmordstankar eller självmordsförsök, samt om hon har några aktuella självmordstankar eller planer (suicidstegen). För att utesluta somatisk orsak gör du en noggrann somatisk undersökning och finner normalt status för hjärta, lungor, blodtryck, </a:t>
            </a:r>
            <a:r>
              <a:rPr lang="sv-SE" sz="1400" i="1" dirty="0" err="1">
                <a:solidFill>
                  <a:srgbClr val="0070C0"/>
                </a:solidFill>
              </a:rPr>
              <a:t>thyreoidea</a:t>
            </a:r>
            <a:r>
              <a:rPr lang="sv-SE" sz="1400" i="1" dirty="0">
                <a:solidFill>
                  <a:srgbClr val="0070C0"/>
                </a:solidFill>
              </a:rPr>
              <a:t> samt neurologstatus. Du tittar i munnen och ser inga tecken till tandpressning samt känner på tuggmuskulaturen som inte är öm. Du ber Anna lämna prover efter besöket och kontrollerar blodstatus, TSH, glukos, </a:t>
            </a:r>
            <a:r>
              <a:rPr lang="sv-SE" sz="1400" i="1" dirty="0" err="1">
                <a:solidFill>
                  <a:srgbClr val="0070C0"/>
                </a:solidFill>
              </a:rPr>
              <a:t>homocystein</a:t>
            </a:r>
            <a:r>
              <a:rPr lang="sv-SE" sz="1400" i="1" dirty="0">
                <a:solidFill>
                  <a:srgbClr val="0070C0"/>
                </a:solidFill>
              </a:rPr>
              <a:t>, och calcium. (Lärandemål B1,B2).</a:t>
            </a:r>
          </a:p>
        </p:txBody>
      </p:sp>
    </p:spTree>
    <p:extLst>
      <p:ext uri="{BB962C8B-B14F-4D97-AF65-F5344CB8AC3E}">
        <p14:creationId xmlns:p14="http://schemas.microsoft.com/office/powerpoint/2010/main" val="205343660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325563"/>
          </a:xfrm>
        </p:spPr>
        <p:txBody>
          <a:bodyPr>
            <a:normAutofit/>
          </a:bodyPr>
          <a:lstStyle/>
          <a:p>
            <a:r>
              <a:rPr lang="sv-SE" sz="2400" b="1" dirty="0"/>
              <a:t>Fall 1: Anna, 28 år. (29p) (Ord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171977"/>
            <a:ext cx="11423561" cy="5686023"/>
          </a:xfrm>
        </p:spPr>
        <p:txBody>
          <a:bodyPr>
            <a:normAutofit/>
          </a:bodyPr>
          <a:lstStyle/>
          <a:p>
            <a:pPr marL="0" indent="0">
              <a:buNone/>
            </a:pPr>
            <a:r>
              <a:rPr lang="sv-SE" sz="1200" i="1" dirty="0">
                <a:solidFill>
                  <a:schemeClr val="bg2">
                    <a:lumMod val="90000"/>
                  </a:schemeClr>
                </a:solidFill>
              </a:rPr>
              <a:t>Anna är 28 år gammal. Hon har en sambo, som är snickare och de har en hund. Anna är utbildad lärare men då hon tyckte att det var stressigt att arbeta i skolan har hon de senaste åren arbetat i livsmedelsbutik. Anna har det senaste halvåret börjat få mer och mer ont i huvudet. I början hjälpte det med Ipren men nu tycker hon knappt att det hjälper längre. Hon har dock inte provat eller behövt ta det varje dag. Anna använder inga andra mediciner. Anna har nu ringt vårdcentralen eftersom hon känner att hon inte mår bra. Idag är hon bokad på en planerad 30-minuters tid till dig. Du frågar om huvudvärkens karaktär, var den sitter och om den känns varje dag. Du frågar även om neurologiska bortfall såsom domningar, känselbortfall, synfenomen. Du frågar om hon kontrollerat sin syn nyligen och om hon använder hon glasögon eller linser. Du frågar om hon tror hon pressar tänder. Du frågar om andra sjukdomar och andra mediciner. Du frågar om hereditet, sociala faktorer inklusive alkohol och droger. Sedan fångar du Annas tankar, oro och önskan.</a:t>
            </a:r>
          </a:p>
          <a:p>
            <a:pPr marL="0" indent="0">
              <a:buNone/>
            </a:pPr>
            <a:r>
              <a:rPr lang="sv-SE" sz="1200" i="1" dirty="0">
                <a:solidFill>
                  <a:schemeClr val="bg2">
                    <a:lumMod val="90000"/>
                  </a:schemeClr>
                </a:solidFill>
              </a:rPr>
              <a:t>Via anamnesen framkommer det att huvudvärken sitter som ett band runt huvudet och att den ofta är sämre på eftermiddagen. I början hade Anna bara besvär då och då men de senaste veckorna har hon haft huvudvärk nästan dagligen. Hon tycker att hon ser lite dåligt och har tänkt att hon ska kontrollera synen. Båda hennes föräldrar och en äldre syster har glasögon. Systern har nyligen skaffat glasögon och har tidigare haft besvär med huvudvärk. Anna har inte upplevt några domningar eller känselbortfall och hon tror inte att hon pressar tänder. Det är åtminstone inget hon eller tandläkaren, som hon nyligen träffat, tänkt på. Anna tror själv inte att huvudvärken beror på någon farlig åkomma, men visst har hon blivit lite orolig emellanåt. Hon tycker att huvudvärken gjort henne generellt mer orolig. Hon önskar något som hjälper mot huvudvärken. Det framkommer att Anna hade besvär med huvudvärk när hon var tonåring. Det var i en period då hon inte mådde så bra säger hon.</a:t>
            </a:r>
          </a:p>
          <a:p>
            <a:pPr marL="0" indent="0">
              <a:buNone/>
            </a:pPr>
            <a:r>
              <a:rPr lang="sv-SE" sz="1200" i="1" dirty="0">
                <a:solidFill>
                  <a:schemeClr val="bg2">
                    <a:lumMod val="90000"/>
                  </a:schemeClr>
                </a:solidFill>
              </a:rPr>
              <a:t>Nu tar hon inga mediciner förutom Ipren vid behov för huvudvärken. Hon dricker väldigt sällan alkohol och har aldrig testat droger. Hon har vänner men träffar dem sällan eftersom ”alla har mycket med sitt”. Hon tycker inte det är roligt att gå till jobbet men tvingar sig ändå dit. Tidigare tränade hon på gym, men senaste året har hon inte kommit iväg. Hon försöker ta promenader men det har också blivit mer sällan på sistone då hon har svårt att motivera sig till att komma ut. Hon berättar att hon har börjat sova oroligt. Hon har ofta svårt att somna och när hon väl somnat vaknar hon flera gånger per natt. På sistone har hon inte haft lika bra aptit som tidigare. Tidigare gillade hon att laga mat men nuförtiden orkar hon inte det. Nu äter hon mackor till lunch och på kvällen lagar sambon något enkelt eller köper med mat hem. Anna sitter under samtalet med huvudet böjt och tittar ner i knät. Hon tittar endast upp kort när hon svarar på frågor. Hon är ganska fåordig. Hon ler eller skrattar inte alls under samtalet och har nära till gråt några gånger. Du uppfattar henne som orolig och du börjar fundera på om Anna enbart lider av huvudvärk. Du misstänker att Anna lider av en depression och ställer ytterligare frågor kring det samt om tidigare psykisk ohälsa och hereditet för det. Du frågar om hon någon gång haft tankar på döden, om tidigare självmordstankar eller självmordsförsök, samt om hon har några aktuella självmordstankar eller planer (suicidstegen). För att utesluta somatisk orsak gör du en noggrann somatisk undersökning och finner normalt status för hjärta, lungor, blodtryck, </a:t>
            </a:r>
            <a:r>
              <a:rPr lang="sv-SE" sz="1200" i="1" dirty="0" err="1">
                <a:solidFill>
                  <a:schemeClr val="bg2">
                    <a:lumMod val="90000"/>
                  </a:schemeClr>
                </a:solidFill>
              </a:rPr>
              <a:t>thyreoidea</a:t>
            </a:r>
            <a:r>
              <a:rPr lang="sv-SE" sz="1200" i="1" dirty="0">
                <a:solidFill>
                  <a:schemeClr val="bg2">
                    <a:lumMod val="90000"/>
                  </a:schemeClr>
                </a:solidFill>
              </a:rPr>
              <a:t> samt neurologstatus. Du tittar i munnen och ser inga tecken till tandpressning samt känner på tuggmuskulaturen som inte är öm. Du ber Anna lämna prover efter besöket och kontrollerar blodstatus, TSH, glukos, </a:t>
            </a:r>
            <a:r>
              <a:rPr lang="sv-SE" sz="1200" i="1" dirty="0" err="1">
                <a:solidFill>
                  <a:schemeClr val="bg2">
                    <a:lumMod val="90000"/>
                  </a:schemeClr>
                </a:solidFill>
              </a:rPr>
              <a:t>homocystein</a:t>
            </a:r>
            <a:r>
              <a:rPr lang="sv-SE" sz="1200" i="1" dirty="0">
                <a:solidFill>
                  <a:schemeClr val="bg2">
                    <a:lumMod val="90000"/>
                  </a:schemeClr>
                </a:solidFill>
              </a:rPr>
              <a:t>, och calcium.</a:t>
            </a:r>
          </a:p>
          <a:p>
            <a:pPr marL="0" indent="0">
              <a:buNone/>
            </a:pPr>
            <a:r>
              <a:rPr lang="sv-SE" sz="1400" dirty="0"/>
              <a:t>Anna berättar att hon har haft ångest tidigare, när hon gick på högstadiet. Det blev faktiskt så jobbigt att hon hade kontakt med BUP under en tid. Hon behandlades med </a:t>
            </a:r>
            <a:r>
              <a:rPr lang="sv-SE" sz="1400" dirty="0" err="1"/>
              <a:t>fluoxetin</a:t>
            </a:r>
            <a:r>
              <a:rPr lang="sv-SE" sz="1400" dirty="0"/>
              <a:t> under två års tid, men det trappades ut när hon började må bättre. Det visar sig att Annas mamma har behandlats för depression några gånger under livet. Anna vet inte med vad men hon vet att mamman har haft någon medicin samt gått till psykolog. Hennes mamma har också migrän. När du frågar om Anna haft tankar på att skada sig själv svarar hon ”nä, kanske inte, men visst har jag tänkt på döden ibland. Inte så att jag vill dö men ibland känns bara allt så jobbigt”. Anna har aldrig tidigare skadat sig eller gjort något suicidförsök och hon har inga sådana tankar nu.</a:t>
            </a:r>
          </a:p>
          <a:p>
            <a:pPr marL="0" indent="0">
              <a:buNone/>
            </a:pPr>
            <a:r>
              <a:rPr lang="sv-SE" sz="1400" b="1" dirty="0"/>
              <a:t>Fråga 1:3 (2p). </a:t>
            </a:r>
            <a:r>
              <a:rPr lang="sv-SE" sz="1400" dirty="0"/>
              <a:t>Vilken grad av depression bedömer du att Anna har? Motivera hur du bedömer det.</a:t>
            </a:r>
          </a:p>
        </p:txBody>
      </p:sp>
    </p:spTree>
    <p:extLst>
      <p:ext uri="{BB962C8B-B14F-4D97-AF65-F5344CB8AC3E}">
        <p14:creationId xmlns:p14="http://schemas.microsoft.com/office/powerpoint/2010/main" val="421577171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325563"/>
          </a:xfrm>
        </p:spPr>
        <p:txBody>
          <a:bodyPr>
            <a:normAutofit/>
          </a:bodyPr>
          <a:lstStyle/>
          <a:p>
            <a:r>
              <a:rPr lang="sv-SE" sz="2400" b="1" dirty="0"/>
              <a:t>Fall 1: Anna, 28 år. (29p) (Ord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171977"/>
            <a:ext cx="11423561" cy="5686023"/>
          </a:xfrm>
        </p:spPr>
        <p:txBody>
          <a:bodyPr>
            <a:normAutofit/>
          </a:bodyPr>
          <a:lstStyle/>
          <a:p>
            <a:pPr marL="0" indent="0">
              <a:buNone/>
            </a:pPr>
            <a:r>
              <a:rPr lang="sv-SE" sz="1400" b="1" dirty="0"/>
              <a:t>Fråga 1:3 (2p). </a:t>
            </a:r>
            <a:r>
              <a:rPr lang="sv-SE" sz="1400" dirty="0"/>
              <a:t>Vilken grad av depression bedömer du att Anna har? Motivera hur du bedömer det.</a:t>
            </a:r>
          </a:p>
          <a:p>
            <a:pPr marL="0" indent="0">
              <a:buNone/>
            </a:pPr>
            <a:r>
              <a:rPr lang="sv-SE" sz="1400" b="1" i="1" dirty="0">
                <a:solidFill>
                  <a:srgbClr val="0070C0"/>
                </a:solidFill>
              </a:rPr>
              <a:t>Återkoppling 1:3. </a:t>
            </a:r>
            <a:r>
              <a:rPr lang="sv-SE" sz="1400" i="1" dirty="0">
                <a:solidFill>
                  <a:srgbClr val="0070C0"/>
                </a:solidFill>
              </a:rPr>
              <a:t>Graden av depression bedöms enligt ICD10 av antal uppfyllda diagnoskriterier, som också avspeglar sig i kliniken. Skattningsskalor kan användas som stöd för diagnos och bedöma svårighetsgraden. För lindrig depression ska totalt minst fyra kriterier förekomma, varav två från huvudkriterierna (nedsatt stämningsläge, minskat intresse, energiförlust) och resterande från övriga kriterier. Vid lindrig depressiv episod har patienten kvar förmågan att fortsätta med de flesta av sina aktiviteter. För medelsvår depression ska sex kriterier vara uppfyllda, varav minst två från huvudkriterier. Vid medelsvår depressiv episod har patienten oftast svårt att fortsätta med sina vanliga aktiviteter. För svår depression ska samtliga av de tre huvudkriterierna föreligga plus minst ytterligare fem av resterande kriterier. Vid svår depression är individen mycket funktionsnedsatt och kan behöva sjukhusvård. Vid svår depression kan också psykotiska symtom förekomma. (Lärandemål B2, B5).</a:t>
            </a:r>
          </a:p>
        </p:txBody>
      </p:sp>
    </p:spTree>
    <p:extLst>
      <p:ext uri="{BB962C8B-B14F-4D97-AF65-F5344CB8AC3E}">
        <p14:creationId xmlns:p14="http://schemas.microsoft.com/office/powerpoint/2010/main" val="122160719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325563"/>
          </a:xfrm>
        </p:spPr>
        <p:txBody>
          <a:bodyPr>
            <a:normAutofit/>
          </a:bodyPr>
          <a:lstStyle/>
          <a:p>
            <a:r>
              <a:rPr lang="sv-SE" sz="2400" b="1" dirty="0"/>
              <a:t>Fall 1: Anna, 28 år. (29p) (Ord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171977"/>
            <a:ext cx="11423561" cy="5686023"/>
          </a:xfrm>
        </p:spPr>
        <p:txBody>
          <a:bodyPr>
            <a:normAutofit/>
          </a:bodyPr>
          <a:lstStyle/>
          <a:p>
            <a:pPr marL="0" indent="0">
              <a:buNone/>
            </a:pPr>
            <a:r>
              <a:rPr lang="sv-SE" sz="1200" i="1" dirty="0">
                <a:solidFill>
                  <a:schemeClr val="bg2">
                    <a:lumMod val="90000"/>
                  </a:schemeClr>
                </a:solidFill>
              </a:rPr>
              <a:t>(…)Graden av depression bedöms enligt ICD10 av antal uppfyllda diagnoskriterier, som också avspeglar sig i kliniken. Skattningsskalor kan användas som stöd för diagnos och bedöma svårighetsgraden. För lindrig depression ska totalt minst fyra kriterier förekomma, varav två från huvudkriterierna (nedsatt stämningsläge, minskat intresse, energiförlust) och resterande från övriga kriterier. Vid lindrig depressiv episod har patienten kvar förmågan att fortsätta med de flesta av sina aktiviteter. För medelsvår depression ska sex kriterier vara uppfyllda, varav minst två från huvudkriterier. Vid medelsvår depressiv episod har patienten oftast svårt att fortsätta med sina vanliga aktiviteter. För svår depression ska samtliga av de tre huvudkriterierna föreligga plus minst ytterligare fem av resterande kriterier. Vid svår depression är individen mycket funktionsnedsatt och kan behöva sjukhusvård. Vid svår depression kan också psykotiska symtom förekomma.</a:t>
            </a:r>
          </a:p>
          <a:p>
            <a:pPr marL="0" indent="0">
              <a:buNone/>
            </a:pPr>
            <a:r>
              <a:rPr lang="sv-SE" sz="1400" dirty="0"/>
              <a:t>Du bedömer att Anna har en medelsvår depression och låter henne fylla i MADRS-S där hon skattar 22 poäng. Hon vill inte ha medicin eftersom hon generellt är skeptisk till mediciner och hon är rädd för att gå upp i vikt vilket hon har hört att man kan göra av sådana mediciner. Ni kommer överens om att kontakt med psykolog/kurator på vårdcentralen blir bästa hjälpen för Anna, men innan Anna går tänker du att du måste hjälpa Anna med hennes sömnbesvär, eftersom du vet att sömnen är central vid psykisk ohälsa. Anna har sovit dåligt ett tag nu. Hon berättar att det är främst svårt att somna, hon kan ligga och grubbla flera timmar innan hon somnar. När hon väl somnat så sover hon oftast åtminstone 6 timmar.</a:t>
            </a:r>
          </a:p>
          <a:p>
            <a:pPr marL="0" indent="0">
              <a:buNone/>
            </a:pPr>
            <a:r>
              <a:rPr lang="sv-SE" sz="1400" b="1" dirty="0"/>
              <a:t>Fråga 1:4 (2p). </a:t>
            </a:r>
            <a:r>
              <a:rPr lang="sv-SE" sz="1400" dirty="0"/>
              <a:t>Hur bör du hjälpa Anna med hennes sömnbesvär?</a:t>
            </a:r>
          </a:p>
        </p:txBody>
      </p:sp>
    </p:spTree>
    <p:extLst>
      <p:ext uri="{BB962C8B-B14F-4D97-AF65-F5344CB8AC3E}">
        <p14:creationId xmlns:p14="http://schemas.microsoft.com/office/powerpoint/2010/main" val="313153597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325563"/>
          </a:xfrm>
        </p:spPr>
        <p:txBody>
          <a:bodyPr>
            <a:normAutofit/>
          </a:bodyPr>
          <a:lstStyle/>
          <a:p>
            <a:r>
              <a:rPr lang="sv-SE" sz="2400" b="1" dirty="0"/>
              <a:t>Fall 1: Anna, 28 år. (29p) (Ord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171977"/>
            <a:ext cx="11423561" cy="5686023"/>
          </a:xfrm>
        </p:spPr>
        <p:txBody>
          <a:bodyPr>
            <a:normAutofit/>
          </a:bodyPr>
          <a:lstStyle/>
          <a:p>
            <a:pPr marL="0" indent="0">
              <a:buNone/>
            </a:pPr>
            <a:r>
              <a:rPr lang="sv-SE" sz="1200" i="1" dirty="0">
                <a:solidFill>
                  <a:schemeClr val="bg2">
                    <a:lumMod val="90000"/>
                  </a:schemeClr>
                </a:solidFill>
              </a:rPr>
              <a:t>(…)Graden av depression bedöms enligt ICD10 av antal uppfyllda diagnoskriterier, som också avspeglar sig i kliniken. Skattningsskalor kan användas som stöd för diagnos och bedöma svårighetsgraden. För lindrig depression ska totalt minst fyra kriterier förekomma, varav två från huvudkriterierna (nedsatt stämningsläge, minskat intresse, energiförlust) och resterande från övriga kriterier. Vid lindrig depressiv episod har patienten kvar förmågan att fortsätta med de flesta av sina aktiviteter. För medelsvår depression ska sex kriterier vara uppfyllda, varav minst två från huvudkriterier. Vid medelsvår depressiv episod har patienten oftast svårt att fortsätta med sina vanliga aktiviteter. För svår depression ska samtliga av de tre huvudkriterierna föreligga plus minst ytterligare fem av resterande kriterier. Vid svår depression är individen mycket funktionsnedsatt och kan behöva sjukhusvård. Vid svår depression kan också psykotiska symtom förekomma.</a:t>
            </a:r>
          </a:p>
          <a:p>
            <a:pPr marL="0" indent="0">
              <a:buNone/>
            </a:pPr>
            <a:r>
              <a:rPr lang="sv-SE" sz="1400" dirty="0"/>
              <a:t>Du bedömer att Anna har en medelsvår depression och låter henne fylla i MADRS-S där hon skattar 22 poäng. Hon vill inte ha medicin eftersom hon generellt är skeptisk till mediciner och hon är rädd för att gå upp i vikt vilket hon har hört att man kan göra av sådana mediciner. Ni kommer överens om att kontakt med psykolog/kurator på vårdcentralen blir bästa hjälpen för Anna, men innan Anna går tänker du att du måste hjälpa Anna med hennes sömnbesvär, eftersom du vet att sömnen är central vid psykisk ohälsa. Anna har sovit dåligt ett tag nu. Hon berättar att det är främst svårt att somna, hon kan ligga och grubbla flera timmar innan hon somnar. När hon väl somnat så sover hon oftast åtminstone 6 timmar.</a:t>
            </a:r>
          </a:p>
          <a:p>
            <a:pPr marL="0" indent="0">
              <a:buNone/>
            </a:pPr>
            <a:r>
              <a:rPr lang="sv-SE" sz="1400" b="1" dirty="0"/>
              <a:t>Fråga 1:4 (2p). </a:t>
            </a:r>
            <a:r>
              <a:rPr lang="sv-SE" sz="1400" dirty="0"/>
              <a:t>Hur bör du hjälpa Anna med hennes sömnbesvär?</a:t>
            </a:r>
          </a:p>
          <a:p>
            <a:pPr marL="0" indent="0">
              <a:buNone/>
            </a:pPr>
            <a:r>
              <a:rPr lang="sv-SE" sz="1400" b="1" i="1" dirty="0">
                <a:solidFill>
                  <a:srgbClr val="0070C0"/>
                </a:solidFill>
              </a:rPr>
              <a:t>Återkoppling 1:4. </a:t>
            </a:r>
            <a:r>
              <a:rPr lang="sv-SE" sz="1400" i="1" dirty="0">
                <a:solidFill>
                  <a:srgbClr val="0070C0"/>
                </a:solidFill>
              </a:rPr>
              <a:t>Du ger Anna </a:t>
            </a:r>
            <a:r>
              <a:rPr lang="sv-SE" sz="1400" i="1" dirty="0" err="1">
                <a:solidFill>
                  <a:srgbClr val="0070C0"/>
                </a:solidFill>
              </a:rPr>
              <a:t>sömnråd</a:t>
            </a:r>
            <a:r>
              <a:rPr lang="sv-SE" sz="1400" i="1" dirty="0">
                <a:solidFill>
                  <a:srgbClr val="0070C0"/>
                </a:solidFill>
              </a:rPr>
              <a:t> om att inte sova på dagen, att lägga sig vid samma tid varje kväll och att rummet bör vara mörkt och svalt. Du ger även råd om att gärna ha någon pulshöjande aktivitet på dagen men inte på kvällen samt att undvika aktivitet vid datorskärmar </a:t>
            </a:r>
            <a:r>
              <a:rPr lang="sv-SE" sz="1400" i="1" dirty="0" err="1">
                <a:solidFill>
                  <a:srgbClr val="0070C0"/>
                </a:solidFill>
              </a:rPr>
              <a:t>etc</a:t>
            </a:r>
            <a:r>
              <a:rPr lang="sv-SE" sz="1400" i="1" dirty="0">
                <a:solidFill>
                  <a:srgbClr val="0070C0"/>
                </a:solidFill>
              </a:rPr>
              <a:t> innan sänggåendet. Du förklarar att det inte är lämpligast att förskriva sömnmedicin därför att det stör kroppens egen rytm och kan skapa ett beroende. Du säger också att man kan få psykologhjälp för sömnbesvär. (Lärandemål A1, B2).</a:t>
            </a:r>
          </a:p>
        </p:txBody>
      </p:sp>
    </p:spTree>
    <p:extLst>
      <p:ext uri="{BB962C8B-B14F-4D97-AF65-F5344CB8AC3E}">
        <p14:creationId xmlns:p14="http://schemas.microsoft.com/office/powerpoint/2010/main" val="88395650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325563"/>
          </a:xfrm>
        </p:spPr>
        <p:txBody>
          <a:bodyPr>
            <a:normAutofit/>
          </a:bodyPr>
          <a:lstStyle/>
          <a:p>
            <a:r>
              <a:rPr lang="sv-SE" sz="2400" b="1" dirty="0"/>
              <a:t>Fall 1: Anna, 28 år. (29p) (Ord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171977"/>
            <a:ext cx="11423561" cy="5686023"/>
          </a:xfrm>
        </p:spPr>
        <p:txBody>
          <a:bodyPr>
            <a:normAutofit/>
          </a:bodyPr>
          <a:lstStyle/>
          <a:p>
            <a:pPr marL="0" indent="0">
              <a:buNone/>
            </a:pPr>
            <a:r>
              <a:rPr lang="sv-SE" sz="1200" i="1" dirty="0">
                <a:solidFill>
                  <a:schemeClr val="bg2">
                    <a:lumMod val="90000"/>
                  </a:schemeClr>
                </a:solidFill>
              </a:rPr>
              <a:t>(…)Graden av depression bedöms enligt ICD10 av antal uppfyllda diagnoskriterier, som också avspeglar sig i kliniken. Skattningsskalor kan användas som stöd för diagnos och bedöma svårighetsgraden. För lindrig depression ska totalt minst fyra kriterier förekomma, varav två från huvudkriterierna (nedsatt stämningsläge, minskat intresse, energiförlust) och resterande från övriga kriterier. Vid lindrig depressiv episod har patienten kvar förmågan att fortsätta med de flesta av sina aktiviteter. För medelsvår depression ska sex kriterier vara uppfyllda, varav minst två från huvudkriterier. Vid medelsvår depressiv episod har patienten oftast svårt att fortsätta med sina vanliga aktiviteter. För svår depression ska samtliga av de tre huvudkriterierna föreligga plus minst ytterligare fem av resterande kriterier. Vid svår depression är individen mycket funktionsnedsatt och kan behöva sjukhusvård. Vid svår depression kan också psykotiska symtom förekomma.</a:t>
            </a:r>
            <a:br>
              <a:rPr lang="sv-SE" sz="1200" i="1" dirty="0">
                <a:solidFill>
                  <a:schemeClr val="bg2">
                    <a:lumMod val="90000"/>
                  </a:schemeClr>
                </a:solidFill>
              </a:rPr>
            </a:br>
            <a:r>
              <a:rPr lang="sv-SE" sz="1200" i="1" dirty="0">
                <a:solidFill>
                  <a:schemeClr val="bg2">
                    <a:lumMod val="90000"/>
                  </a:schemeClr>
                </a:solidFill>
              </a:rPr>
              <a:t>Du bedömer att Anna har en medelsvår depression och låter henne fylla i MADRS-S där hon skattar 22 poäng. Hon vill inte ha medicin eftersom hon generellt är skeptisk till mediciner och hon är rädd för att gå upp i vikt vilket hon har hört att man kan göra av sådana mediciner. Ni kommer överens om att kontakt med psykolog/kurator på vårdcentralen blir bästa hjälpen för Anna, men innan Anna går tänker du att du måste hjälpa Anna med hennes sömnbesvär, eftersom du vet att sömnen är central vid psykisk ohälsa. Anna har sovit dåligt ett tag nu. Hon berättar att det är främst svårt att somna, hon kan ligga och grubbla flera timmar innan hon somnar. När hon väl somnat så sover hon oftast åtminstone 6 timmar. Du ger Anna </a:t>
            </a:r>
            <a:r>
              <a:rPr lang="sv-SE" sz="1200" i="1" dirty="0" err="1">
                <a:solidFill>
                  <a:schemeClr val="bg2">
                    <a:lumMod val="90000"/>
                  </a:schemeClr>
                </a:solidFill>
              </a:rPr>
              <a:t>sömnråd</a:t>
            </a:r>
            <a:r>
              <a:rPr lang="sv-SE" sz="1200" i="1" dirty="0">
                <a:solidFill>
                  <a:schemeClr val="bg2">
                    <a:lumMod val="90000"/>
                  </a:schemeClr>
                </a:solidFill>
              </a:rPr>
              <a:t> om att inte sova på dagen, att lägga sig vid samma tid varje kväll och att rummet bör vara mörkt och svalt. Du ger även råd om att gärna ha någon pulshöjande aktivitet på dagen men inte på kvällen samt att undvika aktivitet vid datorskärmar </a:t>
            </a:r>
            <a:r>
              <a:rPr lang="sv-SE" sz="1200" i="1" dirty="0" err="1">
                <a:solidFill>
                  <a:schemeClr val="bg2">
                    <a:lumMod val="90000"/>
                  </a:schemeClr>
                </a:solidFill>
              </a:rPr>
              <a:t>etc</a:t>
            </a:r>
            <a:r>
              <a:rPr lang="sv-SE" sz="1200" i="1" dirty="0">
                <a:solidFill>
                  <a:schemeClr val="bg2">
                    <a:lumMod val="90000"/>
                  </a:schemeClr>
                </a:solidFill>
              </a:rPr>
              <a:t> innan sänggåendet. Du förklarar att det inte är lämpligast att förskriva sömnmedicin därför att det stör kroppens egen rytm och kan skapa ett beroende. Du säger också att man kan få psykologhjälp för sömnbesvär. </a:t>
            </a:r>
          </a:p>
          <a:p>
            <a:pPr marL="0" indent="0">
              <a:buNone/>
            </a:pPr>
            <a:r>
              <a:rPr lang="sv-SE" sz="1400" dirty="0"/>
              <a:t>Efter några veckor har psykologen bokat Anna på ett besök till dig och i bokningsunderlaget står läkemedel? Sjukskrivning? Psykologen har bedömt att Anna har ett blandat depressions- och ångest tillstånd. Då det stått still i deras behandling tog Anna själv upp tankar kring läkemedel samt att hon har funderat på om hon måste vara sjukskriven. Du och psykologen har bollat detta lite på en kafferast och bestämt att det är bäst med en ny tid till dig för att bedöma detta. Du har fått svar på samtliga prover, vilka alla var normala. Du bedömer att Anna skulle ha nytta av läkemedelsbehandling för sin ångest och depression.</a:t>
            </a:r>
          </a:p>
          <a:p>
            <a:pPr marL="0" indent="0">
              <a:buNone/>
            </a:pPr>
            <a:r>
              <a:rPr lang="sv-SE" sz="1400" b="1" dirty="0"/>
              <a:t>Fråga 1:5a (2p). </a:t>
            </a:r>
            <a:r>
              <a:rPr lang="sv-SE" sz="1400" dirty="0"/>
              <a:t>Det finns olika möjligheter till behandling, motivera ditt val av preparat samt dosering.</a:t>
            </a:r>
            <a:br>
              <a:rPr lang="sv-SE" sz="1400" dirty="0"/>
            </a:br>
            <a:r>
              <a:rPr lang="sv-SE" sz="1400" b="1" dirty="0"/>
              <a:t>Fråga 1:5b (1p). </a:t>
            </a:r>
            <a:r>
              <a:rPr lang="sv-SE" sz="1400" dirty="0"/>
              <a:t>Hur bör du planera uppföljningen med Anna?</a:t>
            </a:r>
            <a:br>
              <a:rPr lang="sv-SE" sz="1400" dirty="0"/>
            </a:br>
            <a:r>
              <a:rPr lang="sv-SE" sz="1400" b="1" dirty="0"/>
              <a:t>Fråga 1:5c (3p). </a:t>
            </a:r>
            <a:r>
              <a:rPr lang="sv-SE" sz="1400" dirty="0"/>
              <a:t>Vilken information bör du ge Anna innan hon börjar med behandlingen?</a:t>
            </a:r>
          </a:p>
        </p:txBody>
      </p:sp>
    </p:spTree>
    <p:extLst>
      <p:ext uri="{BB962C8B-B14F-4D97-AF65-F5344CB8AC3E}">
        <p14:creationId xmlns:p14="http://schemas.microsoft.com/office/powerpoint/2010/main" val="91628788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325563"/>
          </a:xfrm>
        </p:spPr>
        <p:txBody>
          <a:bodyPr>
            <a:normAutofit/>
          </a:bodyPr>
          <a:lstStyle/>
          <a:p>
            <a:r>
              <a:rPr lang="sv-SE" sz="2400" b="1" dirty="0"/>
              <a:t>Fall 1: Anna, 28 år. (29p) (Ord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171977"/>
            <a:ext cx="11423561" cy="5686023"/>
          </a:xfrm>
        </p:spPr>
        <p:txBody>
          <a:bodyPr>
            <a:normAutofit/>
          </a:bodyPr>
          <a:lstStyle/>
          <a:p>
            <a:pPr marL="0" indent="0">
              <a:buNone/>
            </a:pPr>
            <a:r>
              <a:rPr lang="sv-SE" sz="1200" i="1" dirty="0">
                <a:solidFill>
                  <a:schemeClr val="bg2">
                    <a:lumMod val="90000"/>
                  </a:schemeClr>
                </a:solidFill>
              </a:rPr>
              <a:t>(…)Graden av depression bedöms enligt ICD10 av antal uppfyllda diagnoskriterier, som också avspeglar sig i kliniken. Skattningsskalor kan användas som stöd för diagnos och bedöma svårighetsgraden. För lindrig depression ska totalt minst fyra kriterier förekomma, varav två från huvudkriterierna (nedsatt stämningsläge, minskat intresse, energiförlust) och resterande från övriga kriterier. Vid lindrig depressiv episod har patienten kvar förmågan att fortsätta med de flesta av sina aktiviteter. För medelsvår depression ska sex kriterier vara uppfyllda, varav minst två från huvudkriterier. Vid medelsvår depressiv episod har patienten oftast svårt att fortsätta med sina vanliga aktiviteter. För svår depression ska samtliga av de tre huvudkriterierna föreligga plus minst ytterligare fem av resterande kriterier. Vid svår depression är individen mycket funktionsnedsatt och kan behöva sjukhusvård. Vid svår depression kan också psykotiska symtom förekomma.</a:t>
            </a:r>
            <a:br>
              <a:rPr lang="sv-SE" sz="1200" i="1" dirty="0">
                <a:solidFill>
                  <a:schemeClr val="bg2">
                    <a:lumMod val="90000"/>
                  </a:schemeClr>
                </a:solidFill>
              </a:rPr>
            </a:br>
            <a:r>
              <a:rPr lang="sv-SE" sz="1200" i="1" dirty="0">
                <a:solidFill>
                  <a:schemeClr val="bg2">
                    <a:lumMod val="90000"/>
                  </a:schemeClr>
                </a:solidFill>
              </a:rPr>
              <a:t>Du bedömer att Anna har en medelsvår depression och låter henne fylla i MADRS-S där hon skattar 22 poäng. Hon vill inte ha medicin eftersom hon generellt är skeptisk till mediciner och hon är rädd för att gå upp i vikt vilket hon har hört att man kan göra av sådana mediciner. Ni kommer överens om att kontakt med psykolog/kurator på vårdcentralen blir bästa hjälpen för Anna, men innan Anna går tänker du att du måste hjälpa Anna med hennes sömnbesvär, eftersom du vet att sömnen är central vid psykisk ohälsa. Anna har sovit dåligt ett tag nu. Hon berättar att det är främst svårt att somna, hon kan ligga och grubbla flera timmar innan hon somnar. När hon väl somnat så sover hon oftast åtminstone 6 timmar. Du ger Anna </a:t>
            </a:r>
            <a:r>
              <a:rPr lang="sv-SE" sz="1200" i="1" dirty="0" err="1">
                <a:solidFill>
                  <a:schemeClr val="bg2">
                    <a:lumMod val="90000"/>
                  </a:schemeClr>
                </a:solidFill>
              </a:rPr>
              <a:t>sömnråd</a:t>
            </a:r>
            <a:r>
              <a:rPr lang="sv-SE" sz="1200" i="1" dirty="0">
                <a:solidFill>
                  <a:schemeClr val="bg2">
                    <a:lumMod val="90000"/>
                  </a:schemeClr>
                </a:solidFill>
              </a:rPr>
              <a:t> om att inte sova på dagen, att lägga sig vid samma tid varje kväll och att rummet bör vara mörkt och svalt. Du ger även råd om att gärna ha någon pulshöjande aktivitet på dagen men inte på kvällen samt att undvika aktivitet vid datorskärmar </a:t>
            </a:r>
            <a:r>
              <a:rPr lang="sv-SE" sz="1200" i="1" dirty="0" err="1">
                <a:solidFill>
                  <a:schemeClr val="bg2">
                    <a:lumMod val="90000"/>
                  </a:schemeClr>
                </a:solidFill>
              </a:rPr>
              <a:t>etc</a:t>
            </a:r>
            <a:r>
              <a:rPr lang="sv-SE" sz="1200" i="1" dirty="0">
                <a:solidFill>
                  <a:schemeClr val="bg2">
                    <a:lumMod val="90000"/>
                  </a:schemeClr>
                </a:solidFill>
              </a:rPr>
              <a:t> innan sänggåendet. Du förklarar att det inte är lämpligast att förskriva sömnmedicin därför att det stör kroppens egen rytm och kan skapa ett beroende. Du säger också att man kan få psykologhjälp för sömnbesvär. </a:t>
            </a:r>
          </a:p>
          <a:p>
            <a:pPr marL="0" indent="0">
              <a:buNone/>
            </a:pPr>
            <a:r>
              <a:rPr lang="sv-SE" sz="1400" dirty="0"/>
              <a:t>Efter några veckor har psykologen bokat Anna på ett besök till dig och i bokningsunderlaget står läkemedel? Sjukskrivning? Psykologen har bedömt att Anna har ett blandat depressions- och ångest tillstånd. Då det stått still i deras behandling tog Anna själv upp tankar kring läkemedel samt att hon har funderat på om hon måste vara sjukskriven. Du och psykologen har bollat detta lite på en kafferast och bestämt att det är bäst med en ny tid till dig för att bedöma detta. Du har fått svar på samtliga prover, vilka alla var normala. Du bedömer att Anna skulle ha nytta av läkemedelsbehandling för sin ångest och depression.</a:t>
            </a:r>
          </a:p>
          <a:p>
            <a:pPr marL="0" indent="0">
              <a:buNone/>
            </a:pPr>
            <a:r>
              <a:rPr lang="sv-SE" sz="1400" b="1" dirty="0"/>
              <a:t>Fråga 1:5a (2p). </a:t>
            </a:r>
            <a:r>
              <a:rPr lang="sv-SE" sz="1400" dirty="0"/>
              <a:t>Det finns olika möjligheter till behandling, motivera ditt val av preparat samt dosering.</a:t>
            </a:r>
            <a:br>
              <a:rPr lang="sv-SE" sz="1400" dirty="0"/>
            </a:br>
            <a:r>
              <a:rPr lang="sv-SE" sz="1400" b="1" dirty="0"/>
              <a:t>Fråga 1:5b (1p). </a:t>
            </a:r>
            <a:r>
              <a:rPr lang="sv-SE" sz="1400" dirty="0"/>
              <a:t>Hur bör du planera uppföljningen med Anna?</a:t>
            </a:r>
            <a:br>
              <a:rPr lang="sv-SE" sz="1400" dirty="0"/>
            </a:br>
            <a:r>
              <a:rPr lang="sv-SE" sz="1400" b="1" dirty="0"/>
              <a:t>Fråga 1:5c (3p). </a:t>
            </a:r>
            <a:r>
              <a:rPr lang="sv-SE" sz="1400" dirty="0"/>
              <a:t>Vilken information bör du ge Anna innan hon börjar med behandlingen?</a:t>
            </a:r>
          </a:p>
          <a:p>
            <a:pPr marL="0" indent="0">
              <a:buNone/>
            </a:pPr>
            <a:r>
              <a:rPr lang="sv-SE" sz="1400" b="1" i="1" dirty="0">
                <a:solidFill>
                  <a:srgbClr val="0070C0"/>
                </a:solidFill>
              </a:rPr>
              <a:t>Återkoppling 1:5. </a:t>
            </a:r>
            <a:r>
              <a:rPr lang="sv-SE" sz="1400" i="1" dirty="0">
                <a:solidFill>
                  <a:srgbClr val="0070C0"/>
                </a:solidFill>
              </a:rPr>
              <a:t>Flera preparat kan vara aktuella men du väljer </a:t>
            </a:r>
            <a:r>
              <a:rPr lang="sv-SE" sz="1400" i="1" dirty="0" err="1">
                <a:solidFill>
                  <a:srgbClr val="0070C0"/>
                </a:solidFill>
              </a:rPr>
              <a:t>sertralin</a:t>
            </a:r>
            <a:r>
              <a:rPr lang="sv-SE" sz="1400" i="1" dirty="0">
                <a:solidFill>
                  <a:srgbClr val="0070C0"/>
                </a:solidFill>
              </a:rPr>
              <a:t> som är ett SSRI, eftersom det sällan ger kraftig viktuppgång och viktuppgång var något Anna verkligen inte ville. Du säger till Anna att hon ska ta 1/2 tablett 50mg första veckan och därefter 1 tablett om dagen. Du bokar en telefonuppföljning efter en vecka för att stämma av biverkningar. Du informerar om vanliga biverkningar såsom magbiverkningar och sexuella biverkningar. Du informerar även om att det är vanligt med ångestförstärkning första veckan men att det är övergående. Du ger dock noggrann information att hon ska höra av sig om hon mår sämre, till vårdcentralen dagtid, till psykiatrin helg eller natt. Du informerar om att effekten först kan utvärderas efter 3-4 veckor och att ni vid telefonkontakten efter en vecka kommer boka ett uppföljande besök efter den tiden. (Lärandemål B2, B4)</a:t>
            </a:r>
          </a:p>
        </p:txBody>
      </p:sp>
    </p:spTree>
    <p:extLst>
      <p:ext uri="{BB962C8B-B14F-4D97-AF65-F5344CB8AC3E}">
        <p14:creationId xmlns:p14="http://schemas.microsoft.com/office/powerpoint/2010/main" val="311492278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325563"/>
          </a:xfrm>
        </p:spPr>
        <p:txBody>
          <a:bodyPr>
            <a:normAutofit/>
          </a:bodyPr>
          <a:lstStyle/>
          <a:p>
            <a:r>
              <a:rPr lang="sv-SE" sz="2400" b="1" dirty="0"/>
              <a:t>Fall 1: Anna, 28 år. (29p) (Ord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171977"/>
            <a:ext cx="11423561" cy="5686023"/>
          </a:xfrm>
        </p:spPr>
        <p:txBody>
          <a:bodyPr>
            <a:normAutofit lnSpcReduction="10000"/>
          </a:bodyPr>
          <a:lstStyle/>
          <a:p>
            <a:pPr marL="0" indent="0">
              <a:buNone/>
            </a:pPr>
            <a:r>
              <a:rPr lang="sv-SE" sz="1200" i="1" dirty="0">
                <a:solidFill>
                  <a:schemeClr val="bg2">
                    <a:lumMod val="90000"/>
                  </a:schemeClr>
                </a:solidFill>
              </a:rPr>
              <a:t>(…)</a:t>
            </a:r>
            <a:br>
              <a:rPr lang="sv-SE" sz="1200" i="1" dirty="0">
                <a:solidFill>
                  <a:schemeClr val="bg2">
                    <a:lumMod val="90000"/>
                  </a:schemeClr>
                </a:solidFill>
              </a:rPr>
            </a:br>
            <a:r>
              <a:rPr lang="sv-SE" sz="1200" i="1" dirty="0">
                <a:solidFill>
                  <a:schemeClr val="bg2">
                    <a:lumMod val="90000"/>
                  </a:schemeClr>
                </a:solidFill>
              </a:rPr>
              <a:t>Du bedömer att Anna har en medelsvår depression och låter henne fylla i MADRS-S där hon skattar 22 poäng. Hon vill inte ha medicin eftersom hon generellt är skeptisk till mediciner och hon är rädd för att gå upp i vikt vilket hon har hört att man kan göra av sådana mediciner. Ni kommer överens om att kontakt med psykolog/kurator på vårdcentralen blir bästa hjälpen för Anna, men innan Anna går tänker du att du måste hjälpa Anna med hennes sömnbesvär, eftersom du vet att sömnen är central vid psykisk ohälsa. Anna har sovit dåligt ett tag nu. Hon berättar att det är främst svårt att somna, hon kan ligga och grubbla flera timmar innan hon somnar. När hon väl somnat så sover hon oftast åtminstone 6 timmar. Du ger Anna </a:t>
            </a:r>
            <a:r>
              <a:rPr lang="sv-SE" sz="1200" i="1" dirty="0" err="1">
                <a:solidFill>
                  <a:schemeClr val="bg2">
                    <a:lumMod val="90000"/>
                  </a:schemeClr>
                </a:solidFill>
              </a:rPr>
              <a:t>sömnråd</a:t>
            </a:r>
            <a:r>
              <a:rPr lang="sv-SE" sz="1200" i="1" dirty="0">
                <a:solidFill>
                  <a:schemeClr val="bg2">
                    <a:lumMod val="90000"/>
                  </a:schemeClr>
                </a:solidFill>
              </a:rPr>
              <a:t> om att inte sova på dagen, att lägga sig vid samma tid varje kväll och att rummet bör vara mörkt och svalt. Du ger även råd om att gärna ha någon pulshöjande aktivitet på dagen men inte på kvällen samt att undvika aktivitet vid datorskärmar </a:t>
            </a:r>
            <a:r>
              <a:rPr lang="sv-SE" sz="1200" i="1" dirty="0" err="1">
                <a:solidFill>
                  <a:schemeClr val="bg2">
                    <a:lumMod val="90000"/>
                  </a:schemeClr>
                </a:solidFill>
              </a:rPr>
              <a:t>etc</a:t>
            </a:r>
            <a:r>
              <a:rPr lang="sv-SE" sz="1200" i="1" dirty="0">
                <a:solidFill>
                  <a:schemeClr val="bg2">
                    <a:lumMod val="90000"/>
                  </a:schemeClr>
                </a:solidFill>
              </a:rPr>
              <a:t> innan sänggåendet. Du förklarar att det inte är lämpligast att förskriva sömnmedicin därför att det stör kroppens egen rytm och kan skapa ett beroende. Du säger också att man kan få psykologhjälp för sömnbesvär. </a:t>
            </a:r>
          </a:p>
          <a:p>
            <a:pPr marL="0" indent="0">
              <a:buNone/>
            </a:pPr>
            <a:r>
              <a:rPr lang="sv-SE" sz="1200" dirty="0">
                <a:solidFill>
                  <a:schemeClr val="bg2">
                    <a:lumMod val="90000"/>
                  </a:schemeClr>
                </a:solidFill>
              </a:rPr>
              <a:t>Efter några veckor har psykologen bokat Anna på ett besök till dig och i bokningsunderlaget står läkemedel? Sjukskrivning? Psykologen har bedömt att Anna har ett blandat depressions- och ångest tillstånd. Då det stått still i deras behandling tog Anna själv upp tankar kring läkemedel samt att hon har funderat på om hon måste vara sjukskriven. Du och psykologen har bollat detta lite på en kafferast och bestämt att det är bäst med en ny tid till dig för att bedöma detta. Du har fått svar på samtliga prover, vilka alla var normala. Du bedömer att Anna skulle ha nytta av läkemedelsbehandling för sin ångest och depression. </a:t>
            </a:r>
            <a:r>
              <a:rPr lang="sv-SE" sz="1200" i="1" dirty="0">
                <a:solidFill>
                  <a:schemeClr val="bg2">
                    <a:lumMod val="90000"/>
                  </a:schemeClr>
                </a:solidFill>
              </a:rPr>
              <a:t>Flera preparat kan vara aktuella men du väljer </a:t>
            </a:r>
            <a:r>
              <a:rPr lang="sv-SE" sz="1200" i="1" dirty="0" err="1">
                <a:solidFill>
                  <a:schemeClr val="bg2">
                    <a:lumMod val="90000"/>
                  </a:schemeClr>
                </a:solidFill>
              </a:rPr>
              <a:t>sertralin</a:t>
            </a:r>
            <a:r>
              <a:rPr lang="sv-SE" sz="1200" i="1" dirty="0">
                <a:solidFill>
                  <a:schemeClr val="bg2">
                    <a:lumMod val="90000"/>
                  </a:schemeClr>
                </a:solidFill>
              </a:rPr>
              <a:t> som är ett SSRI, eftersom det sällan ger kraftig viktuppgång och viktuppgång var något Anna verkligen inte ville. Du säger till Anna att hon ska ta 22 tablett 50mg första veckan och därefter 1 tablett om dagen. Du bokar en telefonuppföljning efter en vecka för att stämma av biverkningar. Du informerar om vanliga biverkningar såsom magbiverkningar och sexuella biverkningar. Du informerar även om att det är vanligt med ångestförstärkning första veckan men att det är övergående. Du ger dock noggrann information att hon ska höra av sig om hon mår sämre, till vårdcentralen dagtid, till psykiatrin helg eller natt. Du informerar om att effekten först kan utvärderas efter 3-4 veckor och att ni vid telefonkontakten efter en vecka kommer boka ett uppföljande besök efter den tiden.</a:t>
            </a:r>
          </a:p>
          <a:p>
            <a:pPr marL="0" indent="0">
              <a:buNone/>
            </a:pPr>
            <a:r>
              <a:rPr lang="sv-SE" sz="1400" dirty="0"/>
              <a:t>Anna tycker detta låter bra och hon vill gärna prova läkemedelsbehandling. Hon vet en vän som behandlas med </a:t>
            </a:r>
            <a:r>
              <a:rPr lang="sv-SE" sz="1400" dirty="0" err="1"/>
              <a:t>sertralin</a:t>
            </a:r>
            <a:r>
              <a:rPr lang="sv-SE" sz="1400" dirty="0"/>
              <a:t> och som haft god effekt av det. Ni kommer överens om att det bästa för Anna i nuläget är att inte vara sjukskriven. När ni hörs efter 1 vecka har Anna haft det ganska jobbigt med mer ångest, hon var tvungen att sjukskriva sig från jobbet igår eftersom hon inte kunde tänka och hon fick plötsligt hjärtklappning och svårt att andas och började gråta när en kollega frågade hur det var. Chefen tyckte då hon skulle sjukskriva sig. Hon mådde lite bättre idag och gick därför till jobbet. Hon har börjat med 1 hel tablett </a:t>
            </a:r>
            <a:r>
              <a:rPr lang="sv-SE" sz="1400" dirty="0" err="1"/>
              <a:t>sertralin</a:t>
            </a:r>
            <a:r>
              <a:rPr lang="sv-SE" sz="1400" dirty="0"/>
              <a:t> idag som ni hade kommit överens om. Efter ett ganska långt samtal landar ni i att Anna fortsätter jobba och fortsätter med </a:t>
            </a:r>
            <a:r>
              <a:rPr lang="sv-SE" sz="1400" dirty="0" err="1"/>
              <a:t>sertralin</a:t>
            </a:r>
            <a:r>
              <a:rPr lang="sv-SE" sz="1400" dirty="0"/>
              <a:t> 50mg och ni bokar ett besök om 3 veckor för att utvärdera effekt. Du bokar en tid i din kalender. Anna ska höra av sig tidigare om hon mår sämre men har ett besök hos psykolog veckan efter. Efter tre veckor kommer hon på det bokade besöket. Anna berättar nu att hon upplever att hon haft effekt av tabletten då hon inte känner sig lika ledsen, men hon mår ändå inte helt bra. Hon sjukskrev sig från jobbet förra veckan eftersom det blev för jobbigt. Hon kunde inte koncentrera tankarna alls på jobbet och att möta kunder i butiken gav henne ångest. Hon säger att hon känner sig konstant trött. Sömnen är fortsatt ett problem. Sömnråden du gav Anna har inte alls hjälpt. Hon sover nu ännu sämre. Vissa nätter känns det som hon inte sovit alls. Anna ger en betydligt bättre emotionell kontakt nu och förnekar tankar på döden. Du rekommenderar Anna att öka </a:t>
            </a:r>
            <a:r>
              <a:rPr lang="sv-SE" sz="1400" dirty="0" err="1"/>
              <a:t>sertralin</a:t>
            </a:r>
            <a:r>
              <a:rPr lang="sv-SE" sz="1400" dirty="0"/>
              <a:t> till 75 mg i en vecka och kan därefter, om det känns bra, på eget bevåg öka till 100mg. Anna efterfrågar själv något för sömnen, hon känner att hon måste få sova för att orka. Du tycker det låter rimligt att erbjuda Anna något sömnläkemedel.</a:t>
            </a:r>
          </a:p>
          <a:p>
            <a:pPr marL="0" indent="0">
              <a:buNone/>
            </a:pPr>
            <a:r>
              <a:rPr lang="sv-SE" sz="1400" b="1" dirty="0"/>
              <a:t>Fråga 1:6 (2p). </a:t>
            </a:r>
            <a:r>
              <a:rPr lang="sv-SE" sz="1400" dirty="0"/>
              <a:t>Vilket preparat för sömnen bör erbjudas till Anna och vad för preparat är mindre lämpligt? Motivera.</a:t>
            </a:r>
          </a:p>
        </p:txBody>
      </p:sp>
    </p:spTree>
    <p:extLst>
      <p:ext uri="{BB962C8B-B14F-4D97-AF65-F5344CB8AC3E}">
        <p14:creationId xmlns:p14="http://schemas.microsoft.com/office/powerpoint/2010/main" val="2052461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Anders, 67 </a:t>
            </a:r>
            <a:r>
              <a:rPr lang="sv-SE" sz="2400" dirty="0" err="1">
                <a:effectLst/>
                <a:latin typeface="Signika"/>
              </a:rPr>
              <a:t>år</a:t>
            </a:r>
            <a:r>
              <a:rPr lang="sv-SE" sz="2400" dirty="0">
                <a:effectLst/>
                <a:latin typeface="Signika"/>
              </a:rPr>
              <a:t>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lnSpcReduction="10000"/>
          </a:bodyPr>
          <a:lstStyle/>
          <a:p>
            <a:pPr marL="0" indent="0">
              <a:buNone/>
            </a:pPr>
            <a:r>
              <a:rPr lang="sv-SE" sz="1200" i="1" dirty="0">
                <a:solidFill>
                  <a:schemeClr val="bg2">
                    <a:lumMod val="90000"/>
                  </a:schemeClr>
                </a:solidFill>
              </a:rPr>
              <a:t>Anders är 67 år och arbetade i höstas sin sista termin som gymnasielärare i matematik och kemi. Han har alltid trivts med sitt yrke, men i samband med hans hustrus bortgång för ett par år sedan tappade han gnistan en del och tappade samtidigt även glädjen i arbetet. Under den gångna hösten noterade han tilltagande problem med närminnet och vid ett par tillfällen glömde han lektioner, vilket han aldrig tidigare gjort under sin yrkeskarriär. När han nu söker dig på vårdcentralen knappt ett år senare i augusti är det för att hans dotter som bor i en annan stad mer eller mindre tvingat honom till en läkartid för hans dåliga minne.</a:t>
            </a:r>
          </a:p>
          <a:p>
            <a:pPr marL="0" indent="0">
              <a:buNone/>
            </a:pPr>
            <a:r>
              <a:rPr lang="sv-SE" sz="1200" i="1" dirty="0">
                <a:solidFill>
                  <a:schemeClr val="bg2">
                    <a:lumMod val="90000"/>
                  </a:schemeClr>
                </a:solidFill>
              </a:rPr>
              <a:t>Du bedömer att det utifrån den kortfattade anamnesen finns en del som talar för en depression, men funderar även över möjligheten av en demenssjukdom. I en ”basal demensutredning” på primärvårdsnivå bör ingå noggrann anamnes, </a:t>
            </a:r>
            <a:r>
              <a:rPr lang="sv-SE" sz="1200" i="1" dirty="0" err="1">
                <a:solidFill>
                  <a:schemeClr val="bg2">
                    <a:lumMod val="90000"/>
                  </a:schemeClr>
                </a:solidFill>
              </a:rPr>
              <a:t>inkl</a:t>
            </a:r>
            <a:r>
              <a:rPr lang="sv-SE" sz="1200" i="1" dirty="0">
                <a:solidFill>
                  <a:schemeClr val="bg2">
                    <a:lumMod val="90000"/>
                  </a:schemeClr>
                </a:solidFill>
              </a:rPr>
              <a:t> t ex andra sjukdomar, hereditet, substansmissbruk, somatiskt och psykiskt status inkluderande bedömning av </a:t>
            </a:r>
            <a:r>
              <a:rPr lang="sv-SE" sz="1200" i="1" dirty="0" err="1">
                <a:solidFill>
                  <a:schemeClr val="bg2">
                    <a:lumMod val="90000"/>
                  </a:schemeClr>
                </a:solidFill>
              </a:rPr>
              <a:t>ev</a:t>
            </a:r>
            <a:r>
              <a:rPr lang="sv-SE" sz="1200" i="1" dirty="0">
                <a:solidFill>
                  <a:schemeClr val="bg2">
                    <a:lumMod val="90000"/>
                  </a:schemeClr>
                </a:solidFill>
              </a:rPr>
              <a:t> depression, kognitiv testning (MMSE + </a:t>
            </a:r>
            <a:r>
              <a:rPr lang="sv-SE" sz="1200" i="1" dirty="0" err="1">
                <a:solidFill>
                  <a:schemeClr val="bg2">
                    <a:lumMod val="90000"/>
                  </a:schemeClr>
                </a:solidFill>
              </a:rPr>
              <a:t>Klocktest</a:t>
            </a:r>
            <a:r>
              <a:rPr lang="sv-SE" sz="1200" i="1" dirty="0">
                <a:solidFill>
                  <a:schemeClr val="bg2">
                    <a:lumMod val="90000"/>
                  </a:schemeClr>
                </a:solidFill>
              </a:rPr>
              <a:t> alternativt </a:t>
            </a:r>
            <a:r>
              <a:rPr lang="sv-SE" sz="1200" i="1" dirty="0" err="1">
                <a:solidFill>
                  <a:schemeClr val="bg2">
                    <a:lumMod val="90000"/>
                  </a:schemeClr>
                </a:solidFill>
              </a:rPr>
              <a:t>MoCA</a:t>
            </a:r>
            <a:r>
              <a:rPr lang="sv-SE" sz="1200" i="1" dirty="0">
                <a:solidFill>
                  <a:schemeClr val="bg2">
                    <a:lumMod val="90000"/>
                  </a:schemeClr>
                </a:solidFill>
              </a:rPr>
              <a:t>), Hjärnavbildning med CT eller MR hjärna och </a:t>
            </a:r>
            <a:r>
              <a:rPr lang="sv-SE" sz="1200" i="1" dirty="0" err="1">
                <a:solidFill>
                  <a:schemeClr val="bg2">
                    <a:lumMod val="90000"/>
                  </a:schemeClr>
                </a:solidFill>
              </a:rPr>
              <a:t>lab</a:t>
            </a:r>
            <a:r>
              <a:rPr lang="sv-SE" sz="1200" i="1" dirty="0">
                <a:solidFill>
                  <a:schemeClr val="bg2">
                    <a:lumMod val="90000"/>
                  </a:schemeClr>
                </a:solidFill>
              </a:rPr>
              <a:t>-prover (blodstatus, calcium, </a:t>
            </a:r>
            <a:r>
              <a:rPr lang="sv-SE" sz="1200" i="1" dirty="0" err="1">
                <a:solidFill>
                  <a:schemeClr val="bg2">
                    <a:lumMod val="90000"/>
                  </a:schemeClr>
                </a:solidFill>
              </a:rPr>
              <a:t>tyroideafunktion</a:t>
            </a:r>
            <a:r>
              <a:rPr lang="sv-SE" sz="1200" i="1" dirty="0">
                <a:solidFill>
                  <a:schemeClr val="bg2">
                    <a:lumMod val="90000"/>
                  </a:schemeClr>
                </a:solidFill>
              </a:rPr>
              <a:t>, B-vitaminstatus i någon form) och en bedömning av den kognitiva nedsättningens praktiska konsekvenser. Under besöket ansluter även dottern. Hon ger uttryck för en mycket stark oro för att pappan ska ha en uppseglande demenssjukdom. Hon berättar att hennes farfar insjuknade i Alzheimers sjukdom kring pensionsåldern. Vid besöket framkommer det även att hon tycker att Anders aldrig riktigt återhämtat sig efter hustruns bortgång. Anders bejakar dels att livet inte känts så meningsfullt sedan han blev änkling. Han känner sig nere. Är absolutist. Han har känt sig frisk i övrigt. Du gör en somatisk undersökning och noterar att Anders dels inte kunde finger-näs-testet och också misslyckades att utföra instruktionen tumme-örsnibb. Därtill tycker du att han har en tydlig positiv </a:t>
            </a:r>
            <a:r>
              <a:rPr lang="sv-SE" sz="1200" i="1" dirty="0" err="1">
                <a:solidFill>
                  <a:schemeClr val="bg2">
                    <a:lumMod val="90000"/>
                  </a:schemeClr>
                </a:solidFill>
              </a:rPr>
              <a:t>palmo</a:t>
            </a:r>
            <a:r>
              <a:rPr lang="sv-SE" sz="1200" i="1" dirty="0">
                <a:solidFill>
                  <a:schemeClr val="bg2">
                    <a:lumMod val="90000"/>
                  </a:schemeClr>
                </a:solidFill>
              </a:rPr>
              <a:t>-mental reflex bilateralt. I övrigt inget patologiskt i neurologiskt status. I psykiatriskt status noterar du en tydligt sänkt grundstämning, bejakande av nedstämdhet, men förnekande av dödstankar och suicidtankar.</a:t>
            </a:r>
          </a:p>
          <a:p>
            <a:pPr marL="0" indent="0">
              <a:buNone/>
            </a:pPr>
            <a:r>
              <a:rPr lang="sv-SE" sz="1200" i="1" dirty="0">
                <a:solidFill>
                  <a:schemeClr val="bg2">
                    <a:lumMod val="90000"/>
                  </a:schemeClr>
                </a:solidFill>
              </a:rPr>
              <a:t>De två viktigaste riskfaktorerna för Alzheimers sjukdom utöver ärftlighet är ålder och kvinnligt kön. Två ärftliga mekanismer för Alzheimers sjukdom är familjär förekomst genom ärftlig mutation respektive förekomst av sårbarhetsgenen APOE4 som ger 3-4 ggr ökad risk i </a:t>
            </a:r>
            <a:r>
              <a:rPr lang="sv-SE" sz="1200" i="1" dirty="0" err="1">
                <a:solidFill>
                  <a:schemeClr val="bg2">
                    <a:lumMod val="90000"/>
                  </a:schemeClr>
                </a:solidFill>
              </a:rPr>
              <a:t>heterozygota</a:t>
            </a:r>
            <a:r>
              <a:rPr lang="sv-SE" sz="1200" i="1" dirty="0">
                <a:solidFill>
                  <a:schemeClr val="bg2">
                    <a:lumMod val="90000"/>
                  </a:schemeClr>
                </a:solidFill>
              </a:rPr>
              <a:t> fal och 8-10 ggr ökad risk vid homozygot förekomst. </a:t>
            </a:r>
            <a:r>
              <a:rPr lang="sv-SE" sz="1200" dirty="0">
                <a:solidFill>
                  <a:schemeClr val="bg2">
                    <a:lumMod val="90000"/>
                  </a:schemeClr>
                </a:solidFill>
              </a:rPr>
              <a:t>Av praktiska skäl, och eftersom du hade tid för detta, valde du att även göra MMSE och klock-testet själv vid besöket. Anders missade alla 3 poäng på minnesåtergivning, klarade inte av att kopiera femhörningarna, inte att vika papperet, och missade även 1 poäng på tidsorientering (datum), fick därmed 24 p. Han skrev ut siffrorna i klock-testet, men satte aldrig ut visarna. </a:t>
            </a:r>
            <a:r>
              <a:rPr lang="sv-SE" sz="1200" i="1" dirty="0">
                <a:solidFill>
                  <a:schemeClr val="bg2">
                    <a:lumMod val="90000"/>
                  </a:schemeClr>
                </a:solidFill>
              </a:rPr>
              <a:t>Du väljer att sätta in behandling mot depression. Parallellt har du kvar misstanken om demenssjukdom, fullföljer demensutredningen med en CT hjärna och siktar på en förnyad kognitiv bedömning, preliminärt inom några månader.</a:t>
            </a:r>
          </a:p>
          <a:p>
            <a:pPr marL="0" indent="0">
              <a:buNone/>
            </a:pPr>
            <a:r>
              <a:rPr lang="sv-SE" sz="1600" dirty="0"/>
              <a:t>Efter 6 veckor ser du Anders tillsammans med dottern på återbesök. Du har fått svar på CT hjärna som visar ”för åldern normala förhållanden”. Anders är redan ganska tydligt förbättrad psykiskt, men minnesproblemen i vardagen kvarstår oförändrade. Dottern är fortsatt orolig och vädjar om en specialistbedömning och Anders själv motsätter sig inte detta. Vid sjukhusets minnesmottagning ser man sedan Anders några veckor efter att remissen skrivits. Man väljer som en del i en utvidgad utredning att göra en lumbalpunktion för att undersöka demensmarkörer.</a:t>
            </a:r>
          </a:p>
          <a:p>
            <a:pPr marL="0" indent="0">
              <a:buNone/>
            </a:pPr>
            <a:r>
              <a:rPr lang="sv-SE" sz="1600" b="1" dirty="0"/>
              <a:t>Fråga 2:5a (3p). </a:t>
            </a:r>
            <a:r>
              <a:rPr lang="sv-SE" sz="1600" dirty="0"/>
              <a:t>Vilka är de tre viktigaste </a:t>
            </a:r>
            <a:r>
              <a:rPr lang="sv-SE" sz="1600" dirty="0" err="1"/>
              <a:t>likvormarkörerna</a:t>
            </a:r>
            <a:r>
              <a:rPr lang="sv-SE" sz="1600" dirty="0"/>
              <a:t> vid Alzheimers sjukdom och hur förändras dessa typiskt vid sjukdomen?</a:t>
            </a:r>
            <a:br>
              <a:rPr lang="sv-SE" sz="1600" dirty="0"/>
            </a:br>
            <a:r>
              <a:rPr lang="sv-SE" sz="1600" b="1" dirty="0"/>
              <a:t>Fråga 2:5b (3p). </a:t>
            </a:r>
            <a:r>
              <a:rPr lang="sv-SE" sz="1600" dirty="0"/>
              <a:t>Beskriv kort den sannolika sjukdomsmekanismen bakom Alzheimers sjukdom i relation till dessa markörer!</a:t>
            </a:r>
          </a:p>
          <a:p>
            <a:pPr marL="0" indent="0">
              <a:buNone/>
            </a:pPr>
            <a:r>
              <a:rPr lang="sv-SE" sz="1600" b="1" i="1" dirty="0">
                <a:solidFill>
                  <a:srgbClr val="0070C0"/>
                </a:solidFill>
              </a:rPr>
              <a:t>Återkoppling 2:5. </a:t>
            </a:r>
            <a:r>
              <a:rPr lang="sv-SE" sz="1600" i="1" dirty="0">
                <a:solidFill>
                  <a:srgbClr val="0070C0"/>
                </a:solidFill>
              </a:rPr>
              <a:t>De typiska </a:t>
            </a:r>
            <a:r>
              <a:rPr lang="sv-SE" sz="1600" i="1" dirty="0" err="1">
                <a:solidFill>
                  <a:srgbClr val="0070C0"/>
                </a:solidFill>
              </a:rPr>
              <a:t>likvorförändringarna</a:t>
            </a:r>
            <a:r>
              <a:rPr lang="sv-SE" sz="1600" i="1" dirty="0">
                <a:solidFill>
                  <a:srgbClr val="0070C0"/>
                </a:solidFill>
              </a:rPr>
              <a:t> vid Alzheimers sjukdom är att Beta-</a:t>
            </a:r>
            <a:r>
              <a:rPr lang="sv-SE" sz="1600" i="1" dirty="0" err="1">
                <a:solidFill>
                  <a:srgbClr val="0070C0"/>
                </a:solidFill>
              </a:rPr>
              <a:t>amyloid</a:t>
            </a:r>
            <a:r>
              <a:rPr lang="sv-SE" sz="1600" i="1" dirty="0">
                <a:solidFill>
                  <a:srgbClr val="0070C0"/>
                </a:solidFill>
              </a:rPr>
              <a:t> sjunker, total-</a:t>
            </a:r>
            <a:r>
              <a:rPr lang="sv-SE" sz="1600" i="1" dirty="0" err="1">
                <a:solidFill>
                  <a:srgbClr val="0070C0"/>
                </a:solidFill>
              </a:rPr>
              <a:t>tau</a:t>
            </a:r>
            <a:r>
              <a:rPr lang="sv-SE" sz="1600" i="1" dirty="0">
                <a:solidFill>
                  <a:srgbClr val="0070C0"/>
                </a:solidFill>
              </a:rPr>
              <a:t> stiger och </a:t>
            </a:r>
            <a:r>
              <a:rPr lang="sv-SE" sz="1600" i="1" dirty="0" err="1">
                <a:solidFill>
                  <a:srgbClr val="0070C0"/>
                </a:solidFill>
              </a:rPr>
              <a:t>fosforylerat</a:t>
            </a:r>
            <a:r>
              <a:rPr lang="sv-SE" sz="1600" i="1" dirty="0">
                <a:solidFill>
                  <a:srgbClr val="0070C0"/>
                </a:solidFill>
              </a:rPr>
              <a:t> Tau stiger. Orsakerna är att ansamling av </a:t>
            </a:r>
            <a:r>
              <a:rPr lang="sv-SE" sz="1600" i="1" dirty="0" err="1">
                <a:solidFill>
                  <a:srgbClr val="0070C0"/>
                </a:solidFill>
              </a:rPr>
              <a:t>betamyloid</a:t>
            </a:r>
            <a:r>
              <a:rPr lang="sv-SE" sz="1600" i="1" dirty="0">
                <a:solidFill>
                  <a:srgbClr val="0070C0"/>
                </a:solidFill>
              </a:rPr>
              <a:t> i plack extracellulärt ger minskad </a:t>
            </a:r>
            <a:r>
              <a:rPr lang="sv-SE" sz="1600" i="1" dirty="0" err="1">
                <a:solidFill>
                  <a:srgbClr val="0070C0"/>
                </a:solidFill>
              </a:rPr>
              <a:t>betamyloidnivå</a:t>
            </a:r>
            <a:r>
              <a:rPr lang="sv-SE" sz="1600" i="1" dirty="0">
                <a:solidFill>
                  <a:srgbClr val="0070C0"/>
                </a:solidFill>
              </a:rPr>
              <a:t> (42) i </a:t>
            </a:r>
            <a:r>
              <a:rPr lang="sv-SE" sz="1600" i="1" dirty="0" err="1">
                <a:solidFill>
                  <a:srgbClr val="0070C0"/>
                </a:solidFill>
              </a:rPr>
              <a:t>likvor</a:t>
            </a:r>
            <a:r>
              <a:rPr lang="sv-SE" sz="1600" i="1" dirty="0">
                <a:solidFill>
                  <a:srgbClr val="0070C0"/>
                </a:solidFill>
              </a:rPr>
              <a:t>. total-</a:t>
            </a:r>
            <a:r>
              <a:rPr lang="sv-SE" sz="1600" i="1" dirty="0" err="1">
                <a:solidFill>
                  <a:srgbClr val="0070C0"/>
                </a:solidFill>
              </a:rPr>
              <a:t>tau</a:t>
            </a:r>
            <a:r>
              <a:rPr lang="sv-SE" sz="1600" i="1" dirty="0">
                <a:solidFill>
                  <a:srgbClr val="0070C0"/>
                </a:solidFill>
              </a:rPr>
              <a:t> ökar p g a neuronalt/</a:t>
            </a:r>
            <a:r>
              <a:rPr lang="sv-SE" sz="1600" i="1" dirty="0" err="1">
                <a:solidFill>
                  <a:srgbClr val="0070C0"/>
                </a:solidFill>
              </a:rPr>
              <a:t>axonalt</a:t>
            </a:r>
            <a:r>
              <a:rPr lang="sv-SE" sz="1600" i="1" dirty="0">
                <a:solidFill>
                  <a:srgbClr val="0070C0"/>
                </a:solidFill>
              </a:rPr>
              <a:t> sönderfall samtidigt som </a:t>
            </a:r>
            <a:r>
              <a:rPr lang="sv-SE" sz="1600" i="1" dirty="0" err="1">
                <a:solidFill>
                  <a:srgbClr val="0070C0"/>
                </a:solidFill>
              </a:rPr>
              <a:t>fosforyleringen</a:t>
            </a:r>
            <a:r>
              <a:rPr lang="sv-SE" sz="1600" i="1" dirty="0">
                <a:solidFill>
                  <a:srgbClr val="0070C0"/>
                </a:solidFill>
              </a:rPr>
              <a:t> av Tau ökar vilket ger förhöjd </a:t>
            </a:r>
            <a:r>
              <a:rPr lang="sv-SE" sz="1600" i="1" dirty="0" err="1">
                <a:solidFill>
                  <a:srgbClr val="0070C0"/>
                </a:solidFill>
              </a:rPr>
              <a:t>Fosfo-tau</a:t>
            </a:r>
            <a:r>
              <a:rPr lang="sv-SE" sz="1600" i="1" dirty="0">
                <a:solidFill>
                  <a:srgbClr val="0070C0"/>
                </a:solidFill>
              </a:rPr>
              <a:t> (oklar mekanism) (Lärandemål A2, B2)</a:t>
            </a:r>
          </a:p>
        </p:txBody>
      </p:sp>
    </p:spTree>
    <p:extLst>
      <p:ext uri="{BB962C8B-B14F-4D97-AF65-F5344CB8AC3E}">
        <p14:creationId xmlns:p14="http://schemas.microsoft.com/office/powerpoint/2010/main" val="235794843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325563"/>
          </a:xfrm>
        </p:spPr>
        <p:txBody>
          <a:bodyPr>
            <a:normAutofit/>
          </a:bodyPr>
          <a:lstStyle/>
          <a:p>
            <a:r>
              <a:rPr lang="sv-SE" sz="2400" b="1" dirty="0"/>
              <a:t>Fall 1: Anna, 28 år. (29p) (Ord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171977"/>
            <a:ext cx="11423561" cy="5686023"/>
          </a:xfrm>
        </p:spPr>
        <p:txBody>
          <a:bodyPr>
            <a:normAutofit/>
          </a:bodyPr>
          <a:lstStyle/>
          <a:p>
            <a:pPr marL="0" indent="0">
              <a:buNone/>
            </a:pPr>
            <a:r>
              <a:rPr lang="sv-SE" sz="1200" i="1" dirty="0">
                <a:solidFill>
                  <a:schemeClr val="bg2">
                    <a:lumMod val="90000"/>
                  </a:schemeClr>
                </a:solidFill>
              </a:rPr>
              <a:t>(…)</a:t>
            </a:r>
            <a:br>
              <a:rPr lang="sv-SE" sz="1200" i="1" dirty="0">
                <a:solidFill>
                  <a:schemeClr val="bg2">
                    <a:lumMod val="90000"/>
                  </a:schemeClr>
                </a:solidFill>
              </a:rPr>
            </a:br>
            <a:r>
              <a:rPr lang="sv-SE" sz="1200" i="1" dirty="0">
                <a:solidFill>
                  <a:schemeClr val="bg2">
                    <a:lumMod val="90000"/>
                  </a:schemeClr>
                </a:solidFill>
              </a:rPr>
              <a:t>Du bedömer att Anna har en medelsvår depression och låter henne fylla i MADRS-S där hon skattar 22 poäng. Hon vill inte ha medicin eftersom hon generellt är skeptisk till mediciner och hon är rädd för att gå upp i vikt vilket hon har hört att man kan göra av sådana mediciner. Ni kommer överens om att kontakt med psykolog/kurator på vårdcentralen blir bästa hjälpen för Anna, men innan Anna går tänker du att du måste hjälpa Anna med hennes sömnbesvär, eftersom du vet att sömnen är central vid psykisk ohälsa. Anna har sovit dåligt ett tag nu. Hon berättar att det är främst svårt att somna, hon kan ligga och grubbla flera timmar innan hon somnar. När hon väl somnat så sover hon oftast åtminstone 6 timmar. Du ger Anna </a:t>
            </a:r>
            <a:r>
              <a:rPr lang="sv-SE" sz="1200" i="1" dirty="0" err="1">
                <a:solidFill>
                  <a:schemeClr val="bg2">
                    <a:lumMod val="90000"/>
                  </a:schemeClr>
                </a:solidFill>
              </a:rPr>
              <a:t>sömnråd</a:t>
            </a:r>
            <a:r>
              <a:rPr lang="sv-SE" sz="1200" i="1" dirty="0">
                <a:solidFill>
                  <a:schemeClr val="bg2">
                    <a:lumMod val="90000"/>
                  </a:schemeClr>
                </a:solidFill>
              </a:rPr>
              <a:t> om att inte sova på dagen, att lägga sig vid samma tid varje kväll och att rummet bör vara mörkt och svalt. Du ger även råd om att gärna ha någon pulshöjande aktivitet på dagen men inte på kvällen samt att undvika aktivitet vid datorskärmar </a:t>
            </a:r>
            <a:r>
              <a:rPr lang="sv-SE" sz="1200" i="1" dirty="0" err="1">
                <a:solidFill>
                  <a:schemeClr val="bg2">
                    <a:lumMod val="90000"/>
                  </a:schemeClr>
                </a:solidFill>
              </a:rPr>
              <a:t>etc</a:t>
            </a:r>
            <a:r>
              <a:rPr lang="sv-SE" sz="1200" i="1" dirty="0">
                <a:solidFill>
                  <a:schemeClr val="bg2">
                    <a:lumMod val="90000"/>
                  </a:schemeClr>
                </a:solidFill>
              </a:rPr>
              <a:t> innan sänggåendet. Du förklarar att det inte är lämpligast att förskriva sömnmedicin därför att det stör kroppens egen rytm och kan skapa ett beroende. Du säger också att man kan få psykologhjälp för sömnbesvär.  </a:t>
            </a:r>
            <a:r>
              <a:rPr lang="sv-SE" sz="1200" dirty="0">
                <a:solidFill>
                  <a:schemeClr val="bg2">
                    <a:lumMod val="90000"/>
                  </a:schemeClr>
                </a:solidFill>
              </a:rPr>
              <a:t>Efter några veckor har psykologen bokat Anna på ett besök till dig och i bokningsunderlaget står läkemedel? Sjukskrivning? Psykologen har bedömt att Anna har ett blandat depressions- och ångest tillstånd. Då det stått still i deras behandling tog Anna själv upp tankar kring läkemedel samt att hon har funderat på om hon måste vara sjukskriven. Du och psykologen har bollat detta lite på en kafferast och bestämt att det är bäst med en ny tid till dig för att bedöma detta. Du har fått svar på samtliga prover, vilka alla var normala. Du bedömer att Anna skulle ha nytta av läkemedelsbehandling för sin ångest och depression. </a:t>
            </a:r>
            <a:r>
              <a:rPr lang="sv-SE" sz="1200" i="1" dirty="0">
                <a:solidFill>
                  <a:schemeClr val="bg2">
                    <a:lumMod val="90000"/>
                  </a:schemeClr>
                </a:solidFill>
              </a:rPr>
              <a:t>Flera preparat kan vara aktuella men du väljer </a:t>
            </a:r>
            <a:r>
              <a:rPr lang="sv-SE" sz="1200" i="1" dirty="0" err="1">
                <a:solidFill>
                  <a:schemeClr val="bg2">
                    <a:lumMod val="90000"/>
                  </a:schemeClr>
                </a:solidFill>
              </a:rPr>
              <a:t>sertralin</a:t>
            </a:r>
            <a:r>
              <a:rPr lang="sv-SE" sz="1200" i="1" dirty="0">
                <a:solidFill>
                  <a:schemeClr val="bg2">
                    <a:lumMod val="90000"/>
                  </a:schemeClr>
                </a:solidFill>
              </a:rPr>
              <a:t> som är ett SSRI, eftersom det sällan ger kraftig viktuppgång och viktuppgång var något Anna verkligen inte ville. Du säger till Anna att hon ska ta 22 tablett 50mg första veckan och därefter 1 tablett om dagen. Du bokar en telefonuppföljning efter en vecka för att stämma av biverkningar. Du informerar om vanliga biverkningar såsom magbiverkningar och sexuella biverkningar. Du informerar även om att det är vanligt med ångestförstärkning första veckan men att det är övergående. Du ger dock noggrann information att hon ska höra av sig om hon mår sämre, till vårdcentralen dagtid, till psykiatrin helg eller natt. Du informerar om att effekten först kan utvärderas efter 3-4 veckor och att ni vid telefonkontakten efter en vecka kommer boka ett uppföljande besök efter den tiden. Anna tycker detta låter bra och hon vill gärna prova läkemedelsbehandling. Hon vet en vän som behandlas med </a:t>
            </a:r>
            <a:r>
              <a:rPr lang="sv-SE" sz="1200" i="1" dirty="0" err="1">
                <a:solidFill>
                  <a:schemeClr val="bg2">
                    <a:lumMod val="90000"/>
                  </a:schemeClr>
                </a:solidFill>
              </a:rPr>
              <a:t>sertralin</a:t>
            </a:r>
            <a:r>
              <a:rPr lang="sv-SE" sz="1200" i="1" dirty="0">
                <a:solidFill>
                  <a:schemeClr val="bg2">
                    <a:lumMod val="90000"/>
                  </a:schemeClr>
                </a:solidFill>
              </a:rPr>
              <a:t> och som haft god effekt av det. Ni kommer överens om att det bästa för Anna i nuläget är att inte vara sjukskriven. När ni hörs efter 1 vecka har Anna haft det ganska jobbigt med mer ångest, hon var tvungen att sjukskriva sig från jobbet igår eftersom hon inte kunde tänka och hon fick plötsligt hjärtklappning och svårt att andas och började gråta när en kollega frågade hur det var. Chefen tyckte då hon skulle sjukskriva sig. Hon mådde lite bättre idag och gick därför till jobbet. Hon har börjat med 1 hel tablett </a:t>
            </a:r>
            <a:r>
              <a:rPr lang="sv-SE" sz="1200" i="1" dirty="0" err="1">
                <a:solidFill>
                  <a:schemeClr val="bg2">
                    <a:lumMod val="90000"/>
                  </a:schemeClr>
                </a:solidFill>
              </a:rPr>
              <a:t>sertralin</a:t>
            </a:r>
            <a:r>
              <a:rPr lang="sv-SE" sz="1200" i="1" dirty="0">
                <a:solidFill>
                  <a:schemeClr val="bg2">
                    <a:lumMod val="90000"/>
                  </a:schemeClr>
                </a:solidFill>
              </a:rPr>
              <a:t> idag som ni hade kommit överens om. Efter ett ganska långt samtal landar ni i att Anna fortsätter jobba och fortsätter med </a:t>
            </a:r>
            <a:r>
              <a:rPr lang="sv-SE" sz="1200" i="1" dirty="0" err="1">
                <a:solidFill>
                  <a:schemeClr val="bg2">
                    <a:lumMod val="90000"/>
                  </a:schemeClr>
                </a:solidFill>
              </a:rPr>
              <a:t>sertralin</a:t>
            </a:r>
            <a:r>
              <a:rPr lang="sv-SE" sz="1200" i="1" dirty="0">
                <a:solidFill>
                  <a:schemeClr val="bg2">
                    <a:lumMod val="90000"/>
                  </a:schemeClr>
                </a:solidFill>
              </a:rPr>
              <a:t> 50mg och ni bokar ett besök om 3 veckor för att utvärdera effekt. Du bokar en tid i din kalender. Anna ska höra av sig tidigare om hon mår sämre men har ett besök hos psykolog veckan efter. Efter tre veckor kommer hon på det bokade besöket. Anna berättar nu att hon upplever att hon haft effekt av tabletten då hon inte känner sig lika ledsen, men hon mår ändå inte helt bra. Hon sjukskrev sig från jobbet förra veckan eftersom det blev för jobbigt. Hon kunde inte koncentrera tankarna alls på jobbet och att möta kunder i butiken gav henne ångest. Hon säger att hon känner sig konstant trött. Sömnen är fortsatt ett problem. Sömnråden du gav Anna har inte alls hjälpt. Hon sover nu ännu sämre. Vissa nätter känns det som hon inte sovit alls. Anna ger en betydligt bättre emotionell kontakt nu och förnekar tankar på döden. Du rekommenderar Anna att öka </a:t>
            </a:r>
            <a:r>
              <a:rPr lang="sv-SE" sz="1200" i="1" dirty="0" err="1">
                <a:solidFill>
                  <a:schemeClr val="bg2">
                    <a:lumMod val="90000"/>
                  </a:schemeClr>
                </a:solidFill>
              </a:rPr>
              <a:t>sertralin</a:t>
            </a:r>
            <a:r>
              <a:rPr lang="sv-SE" sz="1200" i="1" dirty="0">
                <a:solidFill>
                  <a:schemeClr val="bg2">
                    <a:lumMod val="90000"/>
                  </a:schemeClr>
                </a:solidFill>
              </a:rPr>
              <a:t> till 75 mg i en vecka och kan därefter, om det känns bra, på eget bevåg öka till 100mg. Anna efterfrågar själv något för sömnen, hon känner att hon måste få sova för att orka. Du tycker det låter rimligt att erbjuda Anna något sömnläkemedel.</a:t>
            </a:r>
          </a:p>
          <a:p>
            <a:pPr marL="0" indent="0">
              <a:buNone/>
            </a:pPr>
            <a:r>
              <a:rPr lang="sv-SE" sz="1400" b="1" dirty="0"/>
              <a:t>Fråga 1:6 (2p). </a:t>
            </a:r>
            <a:r>
              <a:rPr lang="sv-SE" sz="1400" dirty="0"/>
              <a:t>Vilket preparat för sömnen bör erbjudas till Anna och vad för preparat är mindre lämpligt? Motivera.</a:t>
            </a:r>
          </a:p>
          <a:p>
            <a:pPr marL="0" indent="0">
              <a:buNone/>
            </a:pPr>
            <a:r>
              <a:rPr lang="sv-SE" sz="1400" b="1" i="1" dirty="0">
                <a:solidFill>
                  <a:srgbClr val="0070C0"/>
                </a:solidFill>
              </a:rPr>
              <a:t>Återkoppling 1:6. </a:t>
            </a:r>
            <a:r>
              <a:rPr lang="sv-SE" sz="1400" i="1" dirty="0">
                <a:solidFill>
                  <a:srgbClr val="0070C0"/>
                </a:solidFill>
              </a:rPr>
              <a:t>Du tycker det är lämpligast att Anna provar något av </a:t>
            </a:r>
            <a:r>
              <a:rPr lang="sv-SE" sz="1400" i="1" dirty="0" err="1">
                <a:solidFill>
                  <a:srgbClr val="0070C0"/>
                </a:solidFill>
              </a:rPr>
              <a:t>Atarax</a:t>
            </a:r>
            <a:r>
              <a:rPr lang="sv-SE" sz="1400" i="1" dirty="0">
                <a:solidFill>
                  <a:srgbClr val="0070C0"/>
                </a:solidFill>
              </a:rPr>
              <a:t>, Propavan, Lergigan, eller melatonin eller tillägg av </a:t>
            </a:r>
            <a:r>
              <a:rPr lang="sv-SE" sz="1400" i="1" dirty="0" err="1">
                <a:solidFill>
                  <a:srgbClr val="0070C0"/>
                </a:solidFill>
              </a:rPr>
              <a:t>mirtazapin</a:t>
            </a:r>
            <a:r>
              <a:rPr lang="sv-SE" sz="1400" i="1" dirty="0">
                <a:solidFill>
                  <a:srgbClr val="0070C0"/>
                </a:solidFill>
              </a:rPr>
              <a:t>, då hon är ung och aldrig tidigare tagit något läkemedel för sömnen. Du säger till Anna att det finns några olika preparat att välja mellan och resonerar kring för- och nackdelar för respektive preparat. Du vill inte ge henne något som är beroendeframkallande såsom </a:t>
            </a:r>
            <a:r>
              <a:rPr lang="sv-SE" sz="1400" i="1" dirty="0" err="1">
                <a:solidFill>
                  <a:srgbClr val="0070C0"/>
                </a:solidFill>
              </a:rPr>
              <a:t>zopiklon</a:t>
            </a:r>
            <a:r>
              <a:rPr lang="sv-SE" sz="1400" i="1" dirty="0">
                <a:solidFill>
                  <a:srgbClr val="0070C0"/>
                </a:solidFill>
              </a:rPr>
              <a:t> eller </a:t>
            </a:r>
            <a:r>
              <a:rPr lang="sv-SE" sz="1400" i="1" dirty="0" err="1">
                <a:solidFill>
                  <a:srgbClr val="0070C0"/>
                </a:solidFill>
              </a:rPr>
              <a:t>zolpidem</a:t>
            </a:r>
            <a:r>
              <a:rPr lang="sv-SE" sz="1400" i="1" dirty="0">
                <a:solidFill>
                  <a:srgbClr val="0070C0"/>
                </a:solidFill>
              </a:rPr>
              <a:t>. (Lärandemål B2).</a:t>
            </a:r>
          </a:p>
        </p:txBody>
      </p:sp>
    </p:spTree>
    <p:extLst>
      <p:ext uri="{BB962C8B-B14F-4D97-AF65-F5344CB8AC3E}">
        <p14:creationId xmlns:p14="http://schemas.microsoft.com/office/powerpoint/2010/main" val="26161724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325563"/>
          </a:xfrm>
        </p:spPr>
        <p:txBody>
          <a:bodyPr>
            <a:normAutofit/>
          </a:bodyPr>
          <a:lstStyle/>
          <a:p>
            <a:r>
              <a:rPr lang="sv-SE" sz="2400" b="1" dirty="0"/>
              <a:t>Fall 1: Anna, 28 år. (29p) (Ord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171977"/>
            <a:ext cx="11423561" cy="5686023"/>
          </a:xfrm>
        </p:spPr>
        <p:txBody>
          <a:bodyPr>
            <a:normAutofit/>
          </a:bodyPr>
          <a:lstStyle/>
          <a:p>
            <a:pPr marL="0" indent="0">
              <a:buNone/>
            </a:pPr>
            <a:r>
              <a:rPr lang="sv-SE" sz="1200" i="1" dirty="0">
                <a:solidFill>
                  <a:schemeClr val="bg2">
                    <a:lumMod val="90000"/>
                  </a:schemeClr>
                </a:solidFill>
              </a:rPr>
              <a:t>(…)</a:t>
            </a:r>
            <a:br>
              <a:rPr lang="sv-SE" sz="1200" i="1" dirty="0">
                <a:solidFill>
                  <a:schemeClr val="bg2">
                    <a:lumMod val="90000"/>
                  </a:schemeClr>
                </a:solidFill>
              </a:rPr>
            </a:br>
            <a:r>
              <a:rPr lang="sv-SE" sz="1200" i="1" dirty="0">
                <a:solidFill>
                  <a:schemeClr val="bg2">
                    <a:lumMod val="90000"/>
                  </a:schemeClr>
                </a:solidFill>
              </a:rPr>
              <a:t>Du informerar även om att det är vanligt med ångestförstärkning första veckan men att det är övergående. Du ger dock noggrann information att hon ska höra av sig om hon mår sämre, till vårdcentralen dagtid, till psykiatrin helg eller natt. Du informerar om att effekten först kan utvärderas efter 3-4 veckor och att ni vid telefonkontakten efter en vecka kommer boka ett uppföljande besök efter den tiden. Anna tycker detta låter bra och hon vill gärna prova läkemedelsbehandling. Hon vet en vän som behandlas med </a:t>
            </a:r>
            <a:r>
              <a:rPr lang="sv-SE" sz="1200" i="1" dirty="0" err="1">
                <a:solidFill>
                  <a:schemeClr val="bg2">
                    <a:lumMod val="90000"/>
                  </a:schemeClr>
                </a:solidFill>
              </a:rPr>
              <a:t>sertralin</a:t>
            </a:r>
            <a:r>
              <a:rPr lang="sv-SE" sz="1200" i="1" dirty="0">
                <a:solidFill>
                  <a:schemeClr val="bg2">
                    <a:lumMod val="90000"/>
                  </a:schemeClr>
                </a:solidFill>
              </a:rPr>
              <a:t> och som haft god effekt av det. Ni kommer överens om att det bästa för Anna i nuläget är att inte vara sjukskriven. När ni hörs efter 1 vecka har Anna haft det ganska jobbigt med mer ångest, hon var tvungen att sjukskriva sig från jobbet igår eftersom hon inte kunde tänka och hon fick plötsligt hjärtklappning och svårt att andas och började gråta när en kollega frågade hur det var. Chefen tyckte då hon skulle sjukskriva sig. Hon mådde lite bättre idag och gick därför till jobbet. Hon har börjat med 1 hel tablett </a:t>
            </a:r>
            <a:r>
              <a:rPr lang="sv-SE" sz="1200" i="1" dirty="0" err="1">
                <a:solidFill>
                  <a:schemeClr val="bg2">
                    <a:lumMod val="90000"/>
                  </a:schemeClr>
                </a:solidFill>
              </a:rPr>
              <a:t>sertralin</a:t>
            </a:r>
            <a:r>
              <a:rPr lang="sv-SE" sz="1200" i="1" dirty="0">
                <a:solidFill>
                  <a:schemeClr val="bg2">
                    <a:lumMod val="90000"/>
                  </a:schemeClr>
                </a:solidFill>
              </a:rPr>
              <a:t> idag som ni hade kommit överens om. Efter ett ganska långt samtal landar ni i att Anna fortsätter jobba och fortsätter med </a:t>
            </a:r>
            <a:r>
              <a:rPr lang="sv-SE" sz="1200" i="1" dirty="0" err="1">
                <a:solidFill>
                  <a:schemeClr val="bg2">
                    <a:lumMod val="90000"/>
                  </a:schemeClr>
                </a:solidFill>
              </a:rPr>
              <a:t>sertralin</a:t>
            </a:r>
            <a:r>
              <a:rPr lang="sv-SE" sz="1200" i="1" dirty="0">
                <a:solidFill>
                  <a:schemeClr val="bg2">
                    <a:lumMod val="90000"/>
                  </a:schemeClr>
                </a:solidFill>
              </a:rPr>
              <a:t> 50mg och ni bokar ett besök om 3 veckor för att utvärdera effekt. Du bokar en tid i din kalender. Anna ska höra av sig tidigare om hon mår sämre men har ett besök hos psykolog veckan efter. Efter tre veckor kommer hon på det bokade besöket. Anna berättar nu att hon upplever att hon haft effekt av tabletten då hon inte känner sig lika ledsen, men hon mår ändå inte helt bra. Hon sjukskrev sig från jobbet förra veckan eftersom det blev för jobbigt. Hon kunde inte koncentrera tankarna alls på jobbet och att möta kunder i butiken gav henne ångest. Hon säger att hon känner sig konstant trött. Sömnen är fortsatt ett problem. Sömnråden du gav Anna har inte alls hjälpt. Hon sover nu ännu sämre. Vissa nätter känns det som hon inte sovit alls. Anna ger en betydligt bättre emotionell kontakt nu och förnekar tankar på döden. Du rekommenderar Anna att öka </a:t>
            </a:r>
            <a:r>
              <a:rPr lang="sv-SE" sz="1200" i="1" dirty="0" err="1">
                <a:solidFill>
                  <a:schemeClr val="bg2">
                    <a:lumMod val="90000"/>
                  </a:schemeClr>
                </a:solidFill>
              </a:rPr>
              <a:t>sertralin</a:t>
            </a:r>
            <a:r>
              <a:rPr lang="sv-SE" sz="1200" i="1" dirty="0">
                <a:solidFill>
                  <a:schemeClr val="bg2">
                    <a:lumMod val="90000"/>
                  </a:schemeClr>
                </a:solidFill>
              </a:rPr>
              <a:t> till 75 mg i en vecka och kan därefter, om det känns bra, på eget bevåg öka till 100mg. Anna efterfrågar själv något för sömnen, hon känner att hon måste få sova för att orka. Du tycker det låter rimligt att erbjuda Anna något sömnläkemedel</a:t>
            </a:r>
            <a:r>
              <a:rPr lang="sv-SE" sz="1200" dirty="0">
                <a:solidFill>
                  <a:schemeClr val="bg2">
                    <a:lumMod val="90000"/>
                  </a:schemeClr>
                </a:solidFill>
              </a:rPr>
              <a:t>. Du tycker det är lämpligast att Anna provar något av </a:t>
            </a:r>
            <a:r>
              <a:rPr lang="sv-SE" sz="1200" dirty="0" err="1">
                <a:solidFill>
                  <a:schemeClr val="bg2">
                    <a:lumMod val="90000"/>
                  </a:schemeClr>
                </a:solidFill>
              </a:rPr>
              <a:t>Atarax</a:t>
            </a:r>
            <a:r>
              <a:rPr lang="sv-SE" sz="1200" dirty="0">
                <a:solidFill>
                  <a:schemeClr val="bg2">
                    <a:lumMod val="90000"/>
                  </a:schemeClr>
                </a:solidFill>
              </a:rPr>
              <a:t>, Propavan, Lergigan, eller melatonin eller tillägg av </a:t>
            </a:r>
            <a:r>
              <a:rPr lang="sv-SE" sz="1200" dirty="0" err="1">
                <a:solidFill>
                  <a:schemeClr val="bg2">
                    <a:lumMod val="90000"/>
                  </a:schemeClr>
                </a:solidFill>
              </a:rPr>
              <a:t>mirtazapin</a:t>
            </a:r>
            <a:r>
              <a:rPr lang="sv-SE" sz="1200" dirty="0">
                <a:solidFill>
                  <a:schemeClr val="bg2">
                    <a:lumMod val="90000"/>
                  </a:schemeClr>
                </a:solidFill>
              </a:rPr>
              <a:t>, då hon är ung och aldrig tidigare tagit något läkemedel för sömnen. Du säger till Anna att det finns några olika preparat att välja mellan och resonerar kring för- och nackdelar för respektive preparat. Du vill inte ge henne något som är beroendeframkallande såsom </a:t>
            </a:r>
            <a:r>
              <a:rPr lang="sv-SE" sz="1200" dirty="0" err="1">
                <a:solidFill>
                  <a:schemeClr val="bg2">
                    <a:lumMod val="90000"/>
                  </a:schemeClr>
                </a:solidFill>
              </a:rPr>
              <a:t>zopiklon</a:t>
            </a:r>
            <a:r>
              <a:rPr lang="sv-SE" sz="1200" dirty="0">
                <a:solidFill>
                  <a:schemeClr val="bg2">
                    <a:lumMod val="90000"/>
                  </a:schemeClr>
                </a:solidFill>
              </a:rPr>
              <a:t> eller </a:t>
            </a:r>
            <a:r>
              <a:rPr lang="sv-SE" sz="1200" dirty="0" err="1">
                <a:solidFill>
                  <a:schemeClr val="bg2">
                    <a:lumMod val="90000"/>
                  </a:schemeClr>
                </a:solidFill>
              </a:rPr>
              <a:t>zolpidem</a:t>
            </a:r>
            <a:r>
              <a:rPr lang="sv-SE" sz="1200" dirty="0">
                <a:solidFill>
                  <a:schemeClr val="bg2">
                    <a:lumMod val="90000"/>
                  </a:schemeClr>
                </a:solidFill>
              </a:rPr>
              <a:t>.</a:t>
            </a:r>
          </a:p>
          <a:p>
            <a:pPr marL="0" indent="0">
              <a:buNone/>
            </a:pPr>
            <a:r>
              <a:rPr lang="sv-SE" sz="1400" dirty="0"/>
              <a:t>Anna vill inte ha något läkemedel som ger biverkningar eller dagtrötthet eller något som hon bör ta varje kväll. Därför faller ditt val på </a:t>
            </a:r>
            <a:r>
              <a:rPr lang="sv-SE" sz="1400" dirty="0" err="1"/>
              <a:t>Atarax</a:t>
            </a:r>
            <a:r>
              <a:rPr lang="sv-SE" sz="1400" dirty="0"/>
              <a:t> 10mg </a:t>
            </a:r>
            <a:r>
              <a:rPr lang="sv-SE" sz="1400" dirty="0" err="1"/>
              <a:t>vb</a:t>
            </a:r>
            <a:r>
              <a:rPr lang="sv-SE" sz="1400" dirty="0"/>
              <a:t> men du säger att hon kan ta 2 tabletter om inte 1 tablett fungerar. Anna är nöjd med er planering kring läkemedel men mot slutet av ert samtal säger hon att hon önskar bli sjukskriven eftersom hon inte orkar jobba.</a:t>
            </a:r>
          </a:p>
          <a:p>
            <a:pPr marL="0" indent="0">
              <a:buNone/>
            </a:pPr>
            <a:r>
              <a:rPr lang="sv-SE" sz="1400" b="1" dirty="0"/>
              <a:t>Fråga 1:7 (3p). </a:t>
            </a:r>
            <a:r>
              <a:rPr lang="sv-SE" sz="1400" dirty="0"/>
              <a:t>Vilka överväganden bör du göra i denna situation innan en sjukskrivning och hur bör sjukskrivningen utformas (grad och tid)? Motivera.</a:t>
            </a:r>
          </a:p>
        </p:txBody>
      </p:sp>
    </p:spTree>
    <p:extLst>
      <p:ext uri="{BB962C8B-B14F-4D97-AF65-F5344CB8AC3E}">
        <p14:creationId xmlns:p14="http://schemas.microsoft.com/office/powerpoint/2010/main" val="11333670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325563"/>
          </a:xfrm>
        </p:spPr>
        <p:txBody>
          <a:bodyPr>
            <a:normAutofit/>
          </a:bodyPr>
          <a:lstStyle/>
          <a:p>
            <a:r>
              <a:rPr lang="sv-SE" sz="2400" b="1" dirty="0"/>
              <a:t>Fall 1: Anna, 28 år. (29p) (Ord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171977"/>
            <a:ext cx="11423561" cy="5686023"/>
          </a:xfrm>
        </p:spPr>
        <p:txBody>
          <a:bodyPr>
            <a:normAutofit/>
          </a:bodyPr>
          <a:lstStyle/>
          <a:p>
            <a:pPr marL="0" indent="0">
              <a:buNone/>
            </a:pPr>
            <a:r>
              <a:rPr lang="sv-SE" sz="1200" i="1" dirty="0">
                <a:solidFill>
                  <a:schemeClr val="bg2">
                    <a:lumMod val="90000"/>
                  </a:schemeClr>
                </a:solidFill>
              </a:rPr>
              <a:t>(…)</a:t>
            </a:r>
            <a:br>
              <a:rPr lang="sv-SE" sz="1200" i="1" dirty="0">
                <a:solidFill>
                  <a:schemeClr val="bg2">
                    <a:lumMod val="90000"/>
                  </a:schemeClr>
                </a:solidFill>
              </a:rPr>
            </a:br>
            <a:r>
              <a:rPr lang="sv-SE" sz="1200" i="1" dirty="0">
                <a:solidFill>
                  <a:schemeClr val="bg2">
                    <a:lumMod val="90000"/>
                  </a:schemeClr>
                </a:solidFill>
              </a:rPr>
              <a:t>Du informerar även om att det är vanligt med ångestförstärkning första veckan men att det är övergående. Du ger dock noggrann information att hon ska höra av sig om hon mår sämre, till vårdcentralen dagtid, till psykiatrin helg eller natt. Du informerar om att effekten först kan utvärderas efter 3-4 veckor och att ni vid telefonkontakten efter en vecka kommer boka ett uppföljande besök efter den tiden. Anna tycker detta låter bra och hon vill gärna prova läkemedelsbehandling. Hon vet en vän som behandlas med </a:t>
            </a:r>
            <a:r>
              <a:rPr lang="sv-SE" sz="1200" i="1" dirty="0" err="1">
                <a:solidFill>
                  <a:schemeClr val="bg2">
                    <a:lumMod val="90000"/>
                  </a:schemeClr>
                </a:solidFill>
              </a:rPr>
              <a:t>sertralin</a:t>
            </a:r>
            <a:r>
              <a:rPr lang="sv-SE" sz="1200" i="1" dirty="0">
                <a:solidFill>
                  <a:schemeClr val="bg2">
                    <a:lumMod val="90000"/>
                  </a:schemeClr>
                </a:solidFill>
              </a:rPr>
              <a:t> och som haft god effekt av det. Ni kommer överens om att det bästa för Anna i nuläget är att inte vara sjukskriven. När ni hörs efter 1 vecka har Anna haft det ganska jobbigt med mer ångest, hon var tvungen att sjukskriva sig från jobbet igår eftersom hon inte kunde tänka och hon fick plötsligt hjärtklappning och svårt att andas och började gråta när en kollega frågade hur det var. Chefen tyckte då hon skulle sjukskriva sig. Hon mådde lite bättre idag och gick därför till jobbet. Hon har börjat med 1 hel tablett </a:t>
            </a:r>
            <a:r>
              <a:rPr lang="sv-SE" sz="1200" i="1" dirty="0" err="1">
                <a:solidFill>
                  <a:schemeClr val="bg2">
                    <a:lumMod val="90000"/>
                  </a:schemeClr>
                </a:solidFill>
              </a:rPr>
              <a:t>sertralin</a:t>
            </a:r>
            <a:r>
              <a:rPr lang="sv-SE" sz="1200" i="1" dirty="0">
                <a:solidFill>
                  <a:schemeClr val="bg2">
                    <a:lumMod val="90000"/>
                  </a:schemeClr>
                </a:solidFill>
              </a:rPr>
              <a:t> idag som ni hade kommit överens om. Efter ett ganska långt samtal landar ni i att Anna fortsätter jobba och fortsätter med </a:t>
            </a:r>
            <a:r>
              <a:rPr lang="sv-SE" sz="1200" i="1" dirty="0" err="1">
                <a:solidFill>
                  <a:schemeClr val="bg2">
                    <a:lumMod val="90000"/>
                  </a:schemeClr>
                </a:solidFill>
              </a:rPr>
              <a:t>sertralin</a:t>
            </a:r>
            <a:r>
              <a:rPr lang="sv-SE" sz="1200" i="1" dirty="0">
                <a:solidFill>
                  <a:schemeClr val="bg2">
                    <a:lumMod val="90000"/>
                  </a:schemeClr>
                </a:solidFill>
              </a:rPr>
              <a:t> 50mg och ni bokar ett besök om 3 veckor för att utvärdera effekt. Du bokar en tid i din kalender. Anna ska höra av sig tidigare om hon mår sämre men har ett besök hos psykolog veckan efter. Efter tre veckor kommer hon på det bokade besöket. Anna berättar nu att hon upplever att hon haft effekt av tabletten då hon inte känner sig lika ledsen, men hon mår ändå inte helt bra. Hon sjukskrev sig från jobbet förra veckan eftersom det blev för jobbigt. Hon kunde inte koncentrera tankarna alls på jobbet och att möta kunder i butiken gav henne ångest. Hon säger att hon känner sig konstant trött. Sömnen är fortsatt ett problem. Sömnråden du gav Anna har inte alls hjälpt. Hon sover nu ännu sämre. Vissa nätter känns det som hon inte sovit alls. Anna ger en betydligt bättre emotionell kontakt nu och förnekar tankar på döden. Du rekommenderar Anna att öka </a:t>
            </a:r>
            <a:r>
              <a:rPr lang="sv-SE" sz="1200" i="1" dirty="0" err="1">
                <a:solidFill>
                  <a:schemeClr val="bg2">
                    <a:lumMod val="90000"/>
                  </a:schemeClr>
                </a:solidFill>
              </a:rPr>
              <a:t>sertralin</a:t>
            </a:r>
            <a:r>
              <a:rPr lang="sv-SE" sz="1200" i="1" dirty="0">
                <a:solidFill>
                  <a:schemeClr val="bg2">
                    <a:lumMod val="90000"/>
                  </a:schemeClr>
                </a:solidFill>
              </a:rPr>
              <a:t> till 75 mg i en vecka och kan därefter, om det känns bra, på eget bevåg öka till 100mg. Anna efterfrågar själv något för sömnen, hon känner att hon måste få sova för att orka. Du tycker det låter rimligt att erbjuda Anna något sömnläkemedel</a:t>
            </a:r>
            <a:r>
              <a:rPr lang="sv-SE" sz="1200" dirty="0">
                <a:solidFill>
                  <a:schemeClr val="bg2">
                    <a:lumMod val="90000"/>
                  </a:schemeClr>
                </a:solidFill>
              </a:rPr>
              <a:t>. Du tycker det är lämpligast att Anna provar något av </a:t>
            </a:r>
            <a:r>
              <a:rPr lang="sv-SE" sz="1200" dirty="0" err="1">
                <a:solidFill>
                  <a:schemeClr val="bg2">
                    <a:lumMod val="90000"/>
                  </a:schemeClr>
                </a:solidFill>
              </a:rPr>
              <a:t>Atarax</a:t>
            </a:r>
            <a:r>
              <a:rPr lang="sv-SE" sz="1200" dirty="0">
                <a:solidFill>
                  <a:schemeClr val="bg2">
                    <a:lumMod val="90000"/>
                  </a:schemeClr>
                </a:solidFill>
              </a:rPr>
              <a:t>, Propavan, Lergigan, eller melatonin eller tillägg av </a:t>
            </a:r>
            <a:r>
              <a:rPr lang="sv-SE" sz="1200" dirty="0" err="1">
                <a:solidFill>
                  <a:schemeClr val="bg2">
                    <a:lumMod val="90000"/>
                  </a:schemeClr>
                </a:solidFill>
              </a:rPr>
              <a:t>mirtazapin</a:t>
            </a:r>
            <a:r>
              <a:rPr lang="sv-SE" sz="1200" dirty="0">
                <a:solidFill>
                  <a:schemeClr val="bg2">
                    <a:lumMod val="90000"/>
                  </a:schemeClr>
                </a:solidFill>
              </a:rPr>
              <a:t>, då hon är ung och aldrig tidigare tagit något läkemedel för sömnen. Du säger till Anna att det finns några olika preparat att välja mellan och resonerar kring för- och nackdelar för respektive preparat. Du vill inte ge henne något som är beroendeframkallande såsom </a:t>
            </a:r>
            <a:r>
              <a:rPr lang="sv-SE" sz="1200" dirty="0" err="1">
                <a:solidFill>
                  <a:schemeClr val="bg2">
                    <a:lumMod val="90000"/>
                  </a:schemeClr>
                </a:solidFill>
              </a:rPr>
              <a:t>zopiklon</a:t>
            </a:r>
            <a:r>
              <a:rPr lang="sv-SE" sz="1200" dirty="0">
                <a:solidFill>
                  <a:schemeClr val="bg2">
                    <a:lumMod val="90000"/>
                  </a:schemeClr>
                </a:solidFill>
              </a:rPr>
              <a:t> eller </a:t>
            </a:r>
            <a:r>
              <a:rPr lang="sv-SE" sz="1200" dirty="0" err="1">
                <a:solidFill>
                  <a:schemeClr val="bg2">
                    <a:lumMod val="90000"/>
                  </a:schemeClr>
                </a:solidFill>
              </a:rPr>
              <a:t>zolpidem</a:t>
            </a:r>
            <a:r>
              <a:rPr lang="sv-SE" sz="1200" dirty="0">
                <a:solidFill>
                  <a:schemeClr val="bg2">
                    <a:lumMod val="90000"/>
                  </a:schemeClr>
                </a:solidFill>
              </a:rPr>
              <a:t>.</a:t>
            </a:r>
          </a:p>
          <a:p>
            <a:pPr marL="0" indent="0">
              <a:buNone/>
            </a:pPr>
            <a:r>
              <a:rPr lang="sv-SE" sz="1400" dirty="0"/>
              <a:t>Anna vill inte ha något läkemedel som ger biverkningar eller dagtrötthet eller något som hon bör ta varje kväll. Därför faller ditt val på </a:t>
            </a:r>
            <a:r>
              <a:rPr lang="sv-SE" sz="1400" dirty="0" err="1"/>
              <a:t>Atarax</a:t>
            </a:r>
            <a:r>
              <a:rPr lang="sv-SE" sz="1400" dirty="0"/>
              <a:t> 10mg </a:t>
            </a:r>
            <a:r>
              <a:rPr lang="sv-SE" sz="1400" dirty="0" err="1"/>
              <a:t>vb</a:t>
            </a:r>
            <a:r>
              <a:rPr lang="sv-SE" sz="1400" dirty="0"/>
              <a:t> men du säger att hon kan ta 2 tabletter om inte 1 tablett fungerar. Anna är nöjd med er planering kring läkemedel men mot slutet av ert samtal säger hon att hon önskar bli sjukskriven eftersom hon inte orkar jobba.</a:t>
            </a:r>
          </a:p>
          <a:p>
            <a:pPr marL="0" indent="0">
              <a:buNone/>
            </a:pPr>
            <a:r>
              <a:rPr lang="sv-SE" sz="1400" b="1" dirty="0"/>
              <a:t>Fråga 1:7 (3p). </a:t>
            </a:r>
            <a:r>
              <a:rPr lang="sv-SE" sz="1400" dirty="0"/>
              <a:t>Vilka överväganden bör du göra i denna situation innan en sjukskrivning och hur bör sjukskrivningen utformas (grad och tid)? Motivera.</a:t>
            </a:r>
          </a:p>
          <a:p>
            <a:pPr marL="0" indent="0">
              <a:buNone/>
            </a:pPr>
            <a:r>
              <a:rPr lang="sv-SE" sz="1400" b="1" i="1" dirty="0">
                <a:solidFill>
                  <a:srgbClr val="0070C0"/>
                </a:solidFill>
              </a:rPr>
              <a:t>Återkoppling 1:7. </a:t>
            </a:r>
            <a:r>
              <a:rPr lang="sv-SE" sz="1400" i="1" dirty="0">
                <a:solidFill>
                  <a:srgbClr val="0070C0"/>
                </a:solidFill>
              </a:rPr>
              <a:t>Du bör ha ett resonemang med Anna om att det bästa är att inte vara sjukskriven, men om det behövs så endast kort tid på heltid och därefter deltid. Du bör göra en planering för upptrappning i sjukskrivningsgrad redan från första början, men informera Anna om att det går att justera en sjukskrivning i efterhand. (Lärandemål A14).</a:t>
            </a:r>
          </a:p>
        </p:txBody>
      </p:sp>
    </p:spTree>
    <p:extLst>
      <p:ext uri="{BB962C8B-B14F-4D97-AF65-F5344CB8AC3E}">
        <p14:creationId xmlns:p14="http://schemas.microsoft.com/office/powerpoint/2010/main" val="314961375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325563"/>
          </a:xfrm>
        </p:spPr>
        <p:txBody>
          <a:bodyPr>
            <a:normAutofit/>
          </a:bodyPr>
          <a:lstStyle/>
          <a:p>
            <a:r>
              <a:rPr lang="sv-SE" sz="2400" b="1" dirty="0"/>
              <a:t>Fall 1: Anna, 28 år. (29p) (Ord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171977"/>
            <a:ext cx="11423561" cy="5686023"/>
          </a:xfrm>
        </p:spPr>
        <p:txBody>
          <a:bodyPr>
            <a:normAutofit/>
          </a:bodyPr>
          <a:lstStyle/>
          <a:p>
            <a:pPr marL="0" indent="0">
              <a:buNone/>
            </a:pPr>
            <a:r>
              <a:rPr lang="sv-SE" sz="1200" i="1" dirty="0">
                <a:solidFill>
                  <a:schemeClr val="bg2">
                    <a:lumMod val="90000"/>
                  </a:schemeClr>
                </a:solidFill>
              </a:rPr>
              <a:t>(…)</a:t>
            </a:r>
            <a:br>
              <a:rPr lang="sv-SE" sz="1200" i="1" dirty="0">
                <a:solidFill>
                  <a:schemeClr val="bg2">
                    <a:lumMod val="90000"/>
                  </a:schemeClr>
                </a:solidFill>
              </a:rPr>
            </a:br>
            <a:r>
              <a:rPr lang="sv-SE" sz="1200" i="1" dirty="0">
                <a:solidFill>
                  <a:schemeClr val="bg2">
                    <a:lumMod val="90000"/>
                  </a:schemeClr>
                </a:solidFill>
              </a:rPr>
              <a:t>Du informerar även om att det är vanligt med ångestförstärkning första veckan men att det är övergående. Du ger dock noggrann information att hon ska höra av sig om hon mår sämre, till vårdcentralen dagtid, till psykiatrin helg eller natt. Du informerar om att effekten först kan utvärderas efter 3-4 veckor och att ni vid telefonkontakten efter en vecka kommer boka ett uppföljande besök efter den tiden. Anna tycker detta låter bra och hon vill gärna prova läkemedelsbehandling. Hon vet en vän som behandlas med </a:t>
            </a:r>
            <a:r>
              <a:rPr lang="sv-SE" sz="1200" i="1" dirty="0" err="1">
                <a:solidFill>
                  <a:schemeClr val="bg2">
                    <a:lumMod val="90000"/>
                  </a:schemeClr>
                </a:solidFill>
              </a:rPr>
              <a:t>sertralin</a:t>
            </a:r>
            <a:r>
              <a:rPr lang="sv-SE" sz="1200" i="1" dirty="0">
                <a:solidFill>
                  <a:schemeClr val="bg2">
                    <a:lumMod val="90000"/>
                  </a:schemeClr>
                </a:solidFill>
              </a:rPr>
              <a:t> och som haft god effekt av det. Ni kommer överens om att det bästa för Anna i nuläget är att inte vara sjukskriven. När ni hörs efter 1 vecka har Anna haft det ganska jobbigt med mer ångest, hon var tvungen att sjukskriva sig från jobbet igår eftersom hon inte kunde tänka och hon fick plötsligt hjärtklappning och svårt att andas och började gråta när en kollega frågade hur det var. Chefen tyckte då hon skulle sjukskriva sig. Hon mådde lite bättre idag och gick därför till jobbet. Hon har börjat med 1 hel tablett </a:t>
            </a:r>
            <a:r>
              <a:rPr lang="sv-SE" sz="1200" i="1" dirty="0" err="1">
                <a:solidFill>
                  <a:schemeClr val="bg2">
                    <a:lumMod val="90000"/>
                  </a:schemeClr>
                </a:solidFill>
              </a:rPr>
              <a:t>sertralin</a:t>
            </a:r>
            <a:r>
              <a:rPr lang="sv-SE" sz="1200" i="1" dirty="0">
                <a:solidFill>
                  <a:schemeClr val="bg2">
                    <a:lumMod val="90000"/>
                  </a:schemeClr>
                </a:solidFill>
              </a:rPr>
              <a:t> idag som ni hade kommit överens om. Efter ett ganska långt samtal landar ni i att Anna fortsätter jobba och fortsätter med </a:t>
            </a:r>
            <a:r>
              <a:rPr lang="sv-SE" sz="1200" i="1" dirty="0" err="1">
                <a:solidFill>
                  <a:schemeClr val="bg2">
                    <a:lumMod val="90000"/>
                  </a:schemeClr>
                </a:solidFill>
              </a:rPr>
              <a:t>sertralin</a:t>
            </a:r>
            <a:r>
              <a:rPr lang="sv-SE" sz="1200" i="1" dirty="0">
                <a:solidFill>
                  <a:schemeClr val="bg2">
                    <a:lumMod val="90000"/>
                  </a:schemeClr>
                </a:solidFill>
              </a:rPr>
              <a:t> 50mg och ni bokar ett besök om 3 veckor för att utvärdera effekt. Du bokar en tid i din kalender. Anna ska höra av sig tidigare om hon mår sämre men har ett besök hos psykolog veckan efter. Efter tre veckor kommer hon på det bokade besöket. Anna berättar nu att hon upplever att hon haft effekt av tabletten då hon inte känner sig lika ledsen, men hon mår ändå inte helt bra. Hon sjukskrev sig från jobbet förra veckan eftersom det blev för jobbigt. Hon kunde inte koncentrera tankarna alls på jobbet och att möta kunder i butiken gav henne ångest. Hon säger att hon känner sig konstant trött. Sömnen är fortsatt ett problem. Sömnråden du gav Anna har inte alls hjälpt. Hon sover nu ännu sämre. Vissa nätter känns det som hon inte sovit alls. Anna ger en betydligt bättre emotionell kontakt nu och förnekar tankar på döden. Du rekommenderar Anna att öka </a:t>
            </a:r>
            <a:r>
              <a:rPr lang="sv-SE" sz="1200" i="1" dirty="0" err="1">
                <a:solidFill>
                  <a:schemeClr val="bg2">
                    <a:lumMod val="90000"/>
                  </a:schemeClr>
                </a:solidFill>
              </a:rPr>
              <a:t>sertralin</a:t>
            </a:r>
            <a:r>
              <a:rPr lang="sv-SE" sz="1200" i="1" dirty="0">
                <a:solidFill>
                  <a:schemeClr val="bg2">
                    <a:lumMod val="90000"/>
                  </a:schemeClr>
                </a:solidFill>
              </a:rPr>
              <a:t> till 75 mg i en vecka och kan därefter, om det känns bra, på eget bevåg öka till 100mg. Anna efterfrågar själv något för sömnen, hon känner att hon måste få sova för att orka. Du tycker det låter rimligt att erbjuda Anna något sömnläkemedel</a:t>
            </a:r>
            <a:r>
              <a:rPr lang="sv-SE" sz="1200" dirty="0">
                <a:solidFill>
                  <a:schemeClr val="bg2">
                    <a:lumMod val="90000"/>
                  </a:schemeClr>
                </a:solidFill>
              </a:rPr>
              <a:t>. Du tycker det är lämpligast att Anna provar något av </a:t>
            </a:r>
            <a:r>
              <a:rPr lang="sv-SE" sz="1200" dirty="0" err="1">
                <a:solidFill>
                  <a:schemeClr val="bg2">
                    <a:lumMod val="90000"/>
                  </a:schemeClr>
                </a:solidFill>
              </a:rPr>
              <a:t>Atarax</a:t>
            </a:r>
            <a:r>
              <a:rPr lang="sv-SE" sz="1200" dirty="0">
                <a:solidFill>
                  <a:schemeClr val="bg2">
                    <a:lumMod val="90000"/>
                  </a:schemeClr>
                </a:solidFill>
              </a:rPr>
              <a:t>, Propavan, Lergigan, eller melatonin eller tillägg av </a:t>
            </a:r>
            <a:r>
              <a:rPr lang="sv-SE" sz="1200" dirty="0" err="1">
                <a:solidFill>
                  <a:schemeClr val="bg2">
                    <a:lumMod val="90000"/>
                  </a:schemeClr>
                </a:solidFill>
              </a:rPr>
              <a:t>mirtazapin</a:t>
            </a:r>
            <a:r>
              <a:rPr lang="sv-SE" sz="1200" dirty="0">
                <a:solidFill>
                  <a:schemeClr val="bg2">
                    <a:lumMod val="90000"/>
                  </a:schemeClr>
                </a:solidFill>
              </a:rPr>
              <a:t>, då hon är ung och aldrig tidigare tagit något läkemedel för sömnen. Du säger till Anna att det finns några olika preparat att välja mellan och resonerar kring för- och nackdelar för respektive preparat. Du vill inte ge henne något som är beroendeframkallande såsom </a:t>
            </a:r>
            <a:r>
              <a:rPr lang="sv-SE" sz="1200" dirty="0" err="1">
                <a:solidFill>
                  <a:schemeClr val="bg2">
                    <a:lumMod val="90000"/>
                  </a:schemeClr>
                </a:solidFill>
              </a:rPr>
              <a:t>zopiklon</a:t>
            </a:r>
            <a:r>
              <a:rPr lang="sv-SE" sz="1200" dirty="0">
                <a:solidFill>
                  <a:schemeClr val="bg2">
                    <a:lumMod val="90000"/>
                  </a:schemeClr>
                </a:solidFill>
              </a:rPr>
              <a:t> eller </a:t>
            </a:r>
            <a:r>
              <a:rPr lang="sv-SE" sz="1200" dirty="0" err="1">
                <a:solidFill>
                  <a:schemeClr val="bg2">
                    <a:lumMod val="90000"/>
                  </a:schemeClr>
                </a:solidFill>
              </a:rPr>
              <a:t>zolpidem</a:t>
            </a:r>
            <a:r>
              <a:rPr lang="sv-SE" sz="1200" dirty="0">
                <a:solidFill>
                  <a:schemeClr val="bg2">
                    <a:lumMod val="90000"/>
                  </a:schemeClr>
                </a:solidFill>
              </a:rPr>
              <a:t>.</a:t>
            </a:r>
          </a:p>
          <a:p>
            <a:pPr marL="0" indent="0">
              <a:buNone/>
            </a:pPr>
            <a:r>
              <a:rPr lang="sv-SE" sz="1200" i="1" dirty="0">
                <a:solidFill>
                  <a:schemeClr val="bg2">
                    <a:lumMod val="90000"/>
                  </a:schemeClr>
                </a:solidFill>
              </a:rPr>
              <a:t>Anna vill inte ha något läkemedel som ger biverkningar eller dagtrötthet eller något som hon bör ta varje kväll. Därför faller ditt val på </a:t>
            </a:r>
            <a:r>
              <a:rPr lang="sv-SE" sz="1200" i="1" dirty="0" err="1">
                <a:solidFill>
                  <a:schemeClr val="bg2">
                    <a:lumMod val="90000"/>
                  </a:schemeClr>
                </a:solidFill>
              </a:rPr>
              <a:t>Atarax</a:t>
            </a:r>
            <a:r>
              <a:rPr lang="sv-SE" sz="1200" i="1" dirty="0">
                <a:solidFill>
                  <a:schemeClr val="bg2">
                    <a:lumMod val="90000"/>
                  </a:schemeClr>
                </a:solidFill>
              </a:rPr>
              <a:t> 10mg </a:t>
            </a:r>
            <a:r>
              <a:rPr lang="sv-SE" sz="1200" i="1" dirty="0" err="1">
                <a:solidFill>
                  <a:schemeClr val="bg2">
                    <a:lumMod val="90000"/>
                  </a:schemeClr>
                </a:solidFill>
              </a:rPr>
              <a:t>vb</a:t>
            </a:r>
            <a:r>
              <a:rPr lang="sv-SE" sz="1200" i="1" dirty="0">
                <a:solidFill>
                  <a:schemeClr val="bg2">
                    <a:lumMod val="90000"/>
                  </a:schemeClr>
                </a:solidFill>
              </a:rPr>
              <a:t> men du säger att hon kan ta 2 tabletter om inte 1 tablett fungerar. Anna är nöjd med er planering kring läkemedel men mot slutet av ert samtal säger hon att hon önskar bli sjukskriven eftersom hon inte orkar jobba. Du bör ha ett resonemang med Anna om att det bästa är att inte vara sjukskriven, men om det behövs så endast kort tid på heltid och därefter deltid. Du bör göra en planering för upptrappning i sjukskrivningsgrad redan från första början, men informera Anna om att det går att justera en sjukskrivning i efterhand. </a:t>
            </a:r>
          </a:p>
          <a:p>
            <a:pPr marL="0" indent="0">
              <a:buNone/>
            </a:pPr>
            <a:r>
              <a:rPr lang="sv-SE" sz="1400" dirty="0"/>
              <a:t>Du och Anna har ett ganska långt resonemang kring sjukskrivningen och landar till slut i en överenskommelse att Anna sjukskrivs på heltid i två veckor eftersom hon behöver den återhämtningen. Därefter 50% i två veckor och därefter på 25% i två veckor. Du väljer att skriva intyget efter att Anna gått och informerar henne om att du skickar det via datorn till Försäkringskassan och att hon själv kan gå in på 1177 och skriva ut intyget till sin arbetsgivare. När du i dagens slut ska sätta dig med intyget fastnar du lite kring fält 3 och 4 i intyget och behöver fundera lite.</a:t>
            </a:r>
          </a:p>
          <a:p>
            <a:pPr marL="0" indent="0">
              <a:buNone/>
            </a:pPr>
            <a:r>
              <a:rPr lang="sv-SE" sz="1400" b="1" dirty="0"/>
              <a:t>Fråga 1:8 (4p). </a:t>
            </a:r>
            <a:r>
              <a:rPr lang="sv-SE" sz="1400" dirty="0"/>
              <a:t>Resonera om begreppen ”funktionsnedsättning” och ”aktivitetsbegränsning” orsakad av en depressiv episod, vad detta innebär för Anna och vad som bör finnas i hennes sjukintyg!</a:t>
            </a:r>
          </a:p>
        </p:txBody>
      </p:sp>
    </p:spTree>
    <p:extLst>
      <p:ext uri="{BB962C8B-B14F-4D97-AF65-F5344CB8AC3E}">
        <p14:creationId xmlns:p14="http://schemas.microsoft.com/office/powerpoint/2010/main" val="281257549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325563"/>
          </a:xfrm>
        </p:spPr>
        <p:txBody>
          <a:bodyPr>
            <a:normAutofit/>
          </a:bodyPr>
          <a:lstStyle/>
          <a:p>
            <a:r>
              <a:rPr lang="sv-SE" sz="2400" b="1" dirty="0"/>
              <a:t>Fall 1: Anna, 28 år. (29p) (Ord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171977"/>
            <a:ext cx="11423561" cy="5686023"/>
          </a:xfrm>
        </p:spPr>
        <p:txBody>
          <a:bodyPr>
            <a:normAutofit lnSpcReduction="10000"/>
          </a:bodyPr>
          <a:lstStyle/>
          <a:p>
            <a:pPr marL="0" indent="0">
              <a:buNone/>
            </a:pPr>
            <a:r>
              <a:rPr lang="sv-SE" sz="1200" i="1" dirty="0">
                <a:solidFill>
                  <a:schemeClr val="bg2">
                    <a:lumMod val="90000"/>
                  </a:schemeClr>
                </a:solidFill>
              </a:rPr>
              <a:t>(…)</a:t>
            </a:r>
            <a:br>
              <a:rPr lang="sv-SE" sz="1200" i="1" dirty="0">
                <a:solidFill>
                  <a:schemeClr val="bg2">
                    <a:lumMod val="90000"/>
                  </a:schemeClr>
                </a:solidFill>
              </a:rPr>
            </a:br>
            <a:r>
              <a:rPr lang="sv-SE" sz="1200" i="1" dirty="0">
                <a:solidFill>
                  <a:schemeClr val="bg2">
                    <a:lumMod val="90000"/>
                  </a:schemeClr>
                </a:solidFill>
              </a:rPr>
              <a:t>Du informerar även om att det är vanligt med ångestförstärkning första veckan men att det är övergående. Du ger dock noggrann information att hon ska höra av sig om hon mår sämre, till vårdcentralen dagtid, till psykiatrin helg eller natt. Du informerar om att effekten först kan utvärderas efter 3-4 veckor och att ni vid telefonkontakten efter en vecka kommer boka ett uppföljande besök efter den tiden. Anna tycker detta låter bra och hon vill gärna prova läkemedelsbehandling. Hon vet en vän som behandlas med </a:t>
            </a:r>
            <a:r>
              <a:rPr lang="sv-SE" sz="1200" i="1" dirty="0" err="1">
                <a:solidFill>
                  <a:schemeClr val="bg2">
                    <a:lumMod val="90000"/>
                  </a:schemeClr>
                </a:solidFill>
              </a:rPr>
              <a:t>sertralin</a:t>
            </a:r>
            <a:r>
              <a:rPr lang="sv-SE" sz="1200" i="1" dirty="0">
                <a:solidFill>
                  <a:schemeClr val="bg2">
                    <a:lumMod val="90000"/>
                  </a:schemeClr>
                </a:solidFill>
              </a:rPr>
              <a:t> och som haft god effekt av det. Ni kommer överens om att det bästa för Anna i nuläget är att inte vara sjukskriven. När ni hörs efter 1 vecka har Anna haft det ganska jobbigt med mer ångest, hon var tvungen att sjukskriva sig från jobbet igår eftersom hon inte kunde tänka och hon fick plötsligt hjärtklappning och svårt att andas och började gråta när en kollega frågade hur det var. Chefen tyckte då hon skulle sjukskriva sig. Hon mådde lite bättre idag och gick därför till jobbet. Hon har börjat med 1 hel tablett </a:t>
            </a:r>
            <a:r>
              <a:rPr lang="sv-SE" sz="1200" i="1" dirty="0" err="1">
                <a:solidFill>
                  <a:schemeClr val="bg2">
                    <a:lumMod val="90000"/>
                  </a:schemeClr>
                </a:solidFill>
              </a:rPr>
              <a:t>sertralin</a:t>
            </a:r>
            <a:r>
              <a:rPr lang="sv-SE" sz="1200" i="1" dirty="0">
                <a:solidFill>
                  <a:schemeClr val="bg2">
                    <a:lumMod val="90000"/>
                  </a:schemeClr>
                </a:solidFill>
              </a:rPr>
              <a:t> idag som ni hade kommit överens om. Efter ett ganska långt samtal landar ni i att Anna fortsätter jobba och fortsätter med </a:t>
            </a:r>
            <a:r>
              <a:rPr lang="sv-SE" sz="1200" i="1" dirty="0" err="1">
                <a:solidFill>
                  <a:schemeClr val="bg2">
                    <a:lumMod val="90000"/>
                  </a:schemeClr>
                </a:solidFill>
              </a:rPr>
              <a:t>sertralin</a:t>
            </a:r>
            <a:r>
              <a:rPr lang="sv-SE" sz="1200" i="1" dirty="0">
                <a:solidFill>
                  <a:schemeClr val="bg2">
                    <a:lumMod val="90000"/>
                  </a:schemeClr>
                </a:solidFill>
              </a:rPr>
              <a:t> 50mg och ni bokar ett besök om 3 veckor för att utvärdera effekt. Du bokar en tid i din kalender. Anna ska höra av sig tidigare om hon mår sämre men har ett besök hos psykolog veckan efter. Efter tre veckor kommer hon på det bokade besöket. Anna berättar nu att hon upplever att hon haft effekt av tabletten då hon inte känner sig lika ledsen, men hon mår ändå inte helt bra. Hon sjukskrev sig från jobbet förra veckan eftersom det blev för jobbigt. Hon kunde inte koncentrera tankarna alls på jobbet och att möta kunder i butiken gav henne ångest. Hon säger att hon känner sig konstant trött. Sömnen är fortsatt ett problem. Sömnråden du gav Anna har inte alls hjälpt. Hon sover nu ännu sämre. Vissa nätter känns det som hon inte sovit alls. Anna ger en betydligt bättre emotionell kontakt nu och förnekar tankar på döden. Du rekommenderar Anna att öka </a:t>
            </a:r>
            <a:r>
              <a:rPr lang="sv-SE" sz="1200" i="1" dirty="0" err="1">
                <a:solidFill>
                  <a:schemeClr val="bg2">
                    <a:lumMod val="90000"/>
                  </a:schemeClr>
                </a:solidFill>
              </a:rPr>
              <a:t>sertralin</a:t>
            </a:r>
            <a:r>
              <a:rPr lang="sv-SE" sz="1200" i="1" dirty="0">
                <a:solidFill>
                  <a:schemeClr val="bg2">
                    <a:lumMod val="90000"/>
                  </a:schemeClr>
                </a:solidFill>
              </a:rPr>
              <a:t> till 75 mg i en vecka och kan därefter, om det känns bra, på eget bevåg öka till 100mg. Anna efterfrågar själv något för sömnen, hon känner att hon måste få sova för att orka. Du tycker det låter rimligt att erbjuda Anna något sömnläkemedel</a:t>
            </a:r>
            <a:r>
              <a:rPr lang="sv-SE" sz="1200" dirty="0">
                <a:solidFill>
                  <a:schemeClr val="bg2">
                    <a:lumMod val="90000"/>
                  </a:schemeClr>
                </a:solidFill>
              </a:rPr>
              <a:t>. Du tycker det är lämpligast att Anna provar något av </a:t>
            </a:r>
            <a:r>
              <a:rPr lang="sv-SE" sz="1200" dirty="0" err="1">
                <a:solidFill>
                  <a:schemeClr val="bg2">
                    <a:lumMod val="90000"/>
                  </a:schemeClr>
                </a:solidFill>
              </a:rPr>
              <a:t>Atarax</a:t>
            </a:r>
            <a:r>
              <a:rPr lang="sv-SE" sz="1200" dirty="0">
                <a:solidFill>
                  <a:schemeClr val="bg2">
                    <a:lumMod val="90000"/>
                  </a:schemeClr>
                </a:solidFill>
              </a:rPr>
              <a:t>, Propavan, Lergigan, eller melatonin eller tillägg av </a:t>
            </a:r>
            <a:r>
              <a:rPr lang="sv-SE" sz="1200" dirty="0" err="1">
                <a:solidFill>
                  <a:schemeClr val="bg2">
                    <a:lumMod val="90000"/>
                  </a:schemeClr>
                </a:solidFill>
              </a:rPr>
              <a:t>mirtazapin</a:t>
            </a:r>
            <a:r>
              <a:rPr lang="sv-SE" sz="1200" dirty="0">
                <a:solidFill>
                  <a:schemeClr val="bg2">
                    <a:lumMod val="90000"/>
                  </a:schemeClr>
                </a:solidFill>
              </a:rPr>
              <a:t>, då hon är ung och aldrig tidigare tagit något läkemedel för sömnen. Du säger till Anna att det finns några olika preparat att välja mellan och resonerar kring för- och nackdelar för respektive preparat. Du vill inte ge henne något som är beroendeframkallande såsom </a:t>
            </a:r>
            <a:r>
              <a:rPr lang="sv-SE" sz="1200" dirty="0" err="1">
                <a:solidFill>
                  <a:schemeClr val="bg2">
                    <a:lumMod val="90000"/>
                  </a:schemeClr>
                </a:solidFill>
              </a:rPr>
              <a:t>zopiklon</a:t>
            </a:r>
            <a:r>
              <a:rPr lang="sv-SE" sz="1200" dirty="0">
                <a:solidFill>
                  <a:schemeClr val="bg2">
                    <a:lumMod val="90000"/>
                  </a:schemeClr>
                </a:solidFill>
              </a:rPr>
              <a:t> eller </a:t>
            </a:r>
            <a:r>
              <a:rPr lang="sv-SE" sz="1200" dirty="0" err="1">
                <a:solidFill>
                  <a:schemeClr val="bg2">
                    <a:lumMod val="90000"/>
                  </a:schemeClr>
                </a:solidFill>
              </a:rPr>
              <a:t>zolpidem</a:t>
            </a:r>
            <a:r>
              <a:rPr lang="sv-SE" sz="1200" dirty="0">
                <a:solidFill>
                  <a:schemeClr val="bg2">
                    <a:lumMod val="90000"/>
                  </a:schemeClr>
                </a:solidFill>
              </a:rPr>
              <a:t>.</a:t>
            </a:r>
          </a:p>
          <a:p>
            <a:pPr marL="0" indent="0">
              <a:buNone/>
            </a:pPr>
            <a:r>
              <a:rPr lang="sv-SE" sz="1200" i="1" dirty="0">
                <a:solidFill>
                  <a:schemeClr val="bg2">
                    <a:lumMod val="90000"/>
                  </a:schemeClr>
                </a:solidFill>
              </a:rPr>
              <a:t>Anna vill inte ha något läkemedel som ger biverkningar eller dagtrötthet eller något som hon bör ta varje kväll. Därför faller ditt val på </a:t>
            </a:r>
            <a:r>
              <a:rPr lang="sv-SE" sz="1200" i="1" dirty="0" err="1">
                <a:solidFill>
                  <a:schemeClr val="bg2">
                    <a:lumMod val="90000"/>
                  </a:schemeClr>
                </a:solidFill>
              </a:rPr>
              <a:t>Atarax</a:t>
            </a:r>
            <a:r>
              <a:rPr lang="sv-SE" sz="1200" i="1" dirty="0">
                <a:solidFill>
                  <a:schemeClr val="bg2">
                    <a:lumMod val="90000"/>
                  </a:schemeClr>
                </a:solidFill>
              </a:rPr>
              <a:t> 10mg </a:t>
            </a:r>
            <a:r>
              <a:rPr lang="sv-SE" sz="1200" i="1" dirty="0" err="1">
                <a:solidFill>
                  <a:schemeClr val="bg2">
                    <a:lumMod val="90000"/>
                  </a:schemeClr>
                </a:solidFill>
              </a:rPr>
              <a:t>vb</a:t>
            </a:r>
            <a:r>
              <a:rPr lang="sv-SE" sz="1200" i="1" dirty="0">
                <a:solidFill>
                  <a:schemeClr val="bg2">
                    <a:lumMod val="90000"/>
                  </a:schemeClr>
                </a:solidFill>
              </a:rPr>
              <a:t> men du säger att hon kan ta 2 tabletter om inte 1 tablett fungerar. Anna är nöjd med er planering kring läkemedel men mot slutet av ert samtal säger hon att hon önskar bli sjukskriven eftersom hon inte orkar jobba. Du bör ha ett resonemang med Anna om att det bästa är att inte vara sjukskriven, men om det behövs så endast kort tid på heltid och därefter deltid. Du bör göra en planering för upptrappning i sjukskrivningsgrad redan från första början, men informera Anna om att det går att justera en sjukskrivning i efterhand. </a:t>
            </a:r>
          </a:p>
          <a:p>
            <a:pPr marL="0" indent="0">
              <a:buNone/>
            </a:pPr>
            <a:r>
              <a:rPr lang="sv-SE" sz="1400" dirty="0"/>
              <a:t>Du och Anna har ett ganska långt resonemang kring sjukskrivningen och landar till slut i en överenskommelse att Anna sjukskrivs på heltid i två veckor eftersom hon behöver den återhämtningen. Därefter 50% i två veckor och därefter på 25% i två veckor. Du väljer att skriva intyget efter att Anna gått och informerar henne om att du skickar det via datorn till Försäkringskassan och att hon själv kan gå in på 1177 och skriva ut intyget till sin arbetsgivare. När du i dagens slut ska sätta dig med intyget fastnar du lite kring fält 3 och 4 i intyget och behöver fundera lite.</a:t>
            </a:r>
          </a:p>
          <a:p>
            <a:pPr marL="0" indent="0">
              <a:buNone/>
            </a:pPr>
            <a:r>
              <a:rPr lang="sv-SE" sz="1400" b="1" dirty="0"/>
              <a:t>Fråga 1:8 (4p). </a:t>
            </a:r>
            <a:r>
              <a:rPr lang="sv-SE" sz="1400" dirty="0"/>
              <a:t>Resonera om begreppen ”funktionsnedsättning” och ”aktivitetsbegränsning” orsakad av en depressiv episod, vad detta innebär för Anna och vad som bör finnas i hennes sjukintyg!</a:t>
            </a:r>
          </a:p>
          <a:p>
            <a:pPr marL="0" indent="0">
              <a:buNone/>
            </a:pPr>
            <a:r>
              <a:rPr lang="sv-SE" sz="1400" b="1" i="1" dirty="0">
                <a:solidFill>
                  <a:srgbClr val="0070C0"/>
                </a:solidFill>
              </a:rPr>
              <a:t>Återkoppling 1:8. </a:t>
            </a:r>
            <a:r>
              <a:rPr lang="sv-SE" sz="1400" i="1" dirty="0">
                <a:solidFill>
                  <a:srgbClr val="0070C0"/>
                </a:solidFill>
              </a:rPr>
              <a:t>Du förväntas resonera omkring den funktionsnedsättning en depressiv episod kan ge i form av symtom och problem och som återges i Socialstyrelsens beslutsstöd, som ökad </a:t>
            </a:r>
            <a:r>
              <a:rPr lang="sv-SE" sz="1400" i="1" dirty="0" err="1">
                <a:solidFill>
                  <a:srgbClr val="0070C0"/>
                </a:solidFill>
              </a:rPr>
              <a:t>utröttbarhet</a:t>
            </a:r>
            <a:r>
              <a:rPr lang="sv-SE" sz="1400" i="1" dirty="0">
                <a:solidFill>
                  <a:srgbClr val="0070C0"/>
                </a:solidFill>
              </a:rPr>
              <a:t>, koncentrationsproblem, minnesproblem, nedsatt initiativförmåga, motivationsproblem, humörlabilitet och bristande uthållighet. Du förväntas också resonera omkring den aktivitetsbegränsning depression kan innebära i form av svårigheter och problem och som återges i Socialstyrelsens beslutsstöd som svårt att fatta beslut, bristande planeringsförmåga, ökad stresskänslighet, uppmärksamhetsproblem, </a:t>
            </a:r>
            <a:r>
              <a:rPr lang="sv-SE" sz="1400" i="1" dirty="0" err="1">
                <a:solidFill>
                  <a:srgbClr val="0070C0"/>
                </a:solidFill>
              </a:rPr>
              <a:t>inflexibilitet</a:t>
            </a:r>
            <a:r>
              <a:rPr lang="sv-SE" sz="1400" i="1" dirty="0">
                <a:solidFill>
                  <a:srgbClr val="0070C0"/>
                </a:solidFill>
              </a:rPr>
              <a:t>, och igångsättningssvårigheter. (Lärandemål A14).</a:t>
            </a:r>
          </a:p>
        </p:txBody>
      </p:sp>
    </p:spTree>
    <p:extLst>
      <p:ext uri="{BB962C8B-B14F-4D97-AF65-F5344CB8AC3E}">
        <p14:creationId xmlns:p14="http://schemas.microsoft.com/office/powerpoint/2010/main" val="427139129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325563"/>
          </a:xfrm>
        </p:spPr>
        <p:txBody>
          <a:bodyPr>
            <a:normAutofit/>
          </a:bodyPr>
          <a:lstStyle/>
          <a:p>
            <a:r>
              <a:rPr lang="sv-SE" sz="2400" b="1" dirty="0"/>
              <a:t>Fall 1: Anna, 28 år. (29p) (Ord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171977"/>
            <a:ext cx="11423561" cy="5686023"/>
          </a:xfrm>
        </p:spPr>
        <p:txBody>
          <a:bodyPr>
            <a:normAutofit/>
          </a:bodyPr>
          <a:lstStyle/>
          <a:p>
            <a:pPr marL="0" indent="0">
              <a:buNone/>
            </a:pPr>
            <a:r>
              <a:rPr lang="sv-SE" sz="1200" i="1" dirty="0">
                <a:solidFill>
                  <a:schemeClr val="bg2">
                    <a:lumMod val="90000"/>
                  </a:schemeClr>
                </a:solidFill>
              </a:rPr>
              <a:t>(…)</a:t>
            </a:r>
            <a:br>
              <a:rPr lang="sv-SE" sz="1200" i="1" dirty="0">
                <a:solidFill>
                  <a:schemeClr val="bg2">
                    <a:lumMod val="90000"/>
                  </a:schemeClr>
                </a:solidFill>
              </a:rPr>
            </a:br>
            <a:r>
              <a:rPr lang="sv-SE" sz="1200" i="1" dirty="0">
                <a:solidFill>
                  <a:schemeClr val="bg2">
                    <a:lumMod val="90000"/>
                  </a:schemeClr>
                </a:solidFill>
              </a:rPr>
              <a:t>Du informerar även om att det är vanligt med ångestförstärkning första veckan men att det är övergående. Du ger dock noggrann information att hon ska höra av sig om hon mår sämre, till vårdcentralen dagtid, till psykiatrin helg eller natt. Du informerar om att effekten först kan utvärderas efter 3-4 veckor och att ni vid telefonkontakten efter en vecka kommer boka ett uppföljande besök efter den tiden. Anna tycker detta låter bra och hon vill gärna prova läkemedelsbehandling. Hon vet en vän som behandlas med </a:t>
            </a:r>
            <a:r>
              <a:rPr lang="sv-SE" sz="1200" i="1" dirty="0" err="1">
                <a:solidFill>
                  <a:schemeClr val="bg2">
                    <a:lumMod val="90000"/>
                  </a:schemeClr>
                </a:solidFill>
              </a:rPr>
              <a:t>sertralin</a:t>
            </a:r>
            <a:r>
              <a:rPr lang="sv-SE" sz="1200" i="1" dirty="0">
                <a:solidFill>
                  <a:schemeClr val="bg2">
                    <a:lumMod val="90000"/>
                  </a:schemeClr>
                </a:solidFill>
              </a:rPr>
              <a:t> och som haft god effekt av det. Ni kommer överens om att det bästa för Anna i nuläget är att inte vara sjukskriven. När ni hörs efter 1 vecka har Anna haft det ganska jobbigt med mer ångest, hon var tvungen att sjukskriva sig från jobbet igår eftersom hon inte kunde tänka och hon fick plötsligt hjärtklappning och svårt att andas och började gråta när en kollega frågade hur det var. Chefen tyckte då hon skulle sjukskriva sig. Hon mådde lite bättre idag och gick därför till jobbet. Hon har börjat med 1 hel tablett </a:t>
            </a:r>
            <a:r>
              <a:rPr lang="sv-SE" sz="1200" i="1" dirty="0" err="1">
                <a:solidFill>
                  <a:schemeClr val="bg2">
                    <a:lumMod val="90000"/>
                  </a:schemeClr>
                </a:solidFill>
              </a:rPr>
              <a:t>sertralin</a:t>
            </a:r>
            <a:r>
              <a:rPr lang="sv-SE" sz="1200" i="1" dirty="0">
                <a:solidFill>
                  <a:schemeClr val="bg2">
                    <a:lumMod val="90000"/>
                  </a:schemeClr>
                </a:solidFill>
              </a:rPr>
              <a:t> idag som ni hade kommit överens om. Efter ett ganska långt samtal landar ni i att Anna fortsätter jobba och fortsätter med </a:t>
            </a:r>
            <a:r>
              <a:rPr lang="sv-SE" sz="1200" i="1" dirty="0" err="1">
                <a:solidFill>
                  <a:schemeClr val="bg2">
                    <a:lumMod val="90000"/>
                  </a:schemeClr>
                </a:solidFill>
              </a:rPr>
              <a:t>sertralin</a:t>
            </a:r>
            <a:r>
              <a:rPr lang="sv-SE" sz="1200" i="1" dirty="0">
                <a:solidFill>
                  <a:schemeClr val="bg2">
                    <a:lumMod val="90000"/>
                  </a:schemeClr>
                </a:solidFill>
              </a:rPr>
              <a:t> 50mg och ni bokar ett besök om 3 veckor för att utvärdera effekt. Du bokar en tid i din kalender. Anna ska höra av sig tidigare om hon mår sämre men har ett besök hos psykolog veckan efter. Efter tre veckor kommer hon på det bokade besöket. Anna berättar nu att hon upplever att hon haft effekt av tabletten då hon inte känner sig lika ledsen, men hon mår ändå inte helt bra. Hon sjukskrev sig från jobbet förra veckan eftersom det blev för jobbigt. Hon kunde inte koncentrera tankarna alls på jobbet och att möta kunder i butiken gav henne ångest. Hon säger att hon känner sig konstant trött. Sömnen är fortsatt ett problem. Sömnråden du gav Anna har inte alls hjälpt. Hon sover nu ännu sämre. Vissa nätter känns det som hon inte sovit alls. Anna ger en betydligt bättre emotionell kontakt nu och förnekar tankar på döden. Du rekommenderar Anna att öka </a:t>
            </a:r>
            <a:r>
              <a:rPr lang="sv-SE" sz="1200" i="1" dirty="0" err="1">
                <a:solidFill>
                  <a:schemeClr val="bg2">
                    <a:lumMod val="90000"/>
                  </a:schemeClr>
                </a:solidFill>
              </a:rPr>
              <a:t>sertralin</a:t>
            </a:r>
            <a:r>
              <a:rPr lang="sv-SE" sz="1200" i="1" dirty="0">
                <a:solidFill>
                  <a:schemeClr val="bg2">
                    <a:lumMod val="90000"/>
                  </a:schemeClr>
                </a:solidFill>
              </a:rPr>
              <a:t> till 75 mg i en vecka och kan därefter, om det känns bra, på eget bevåg öka till 100mg. Anna efterfrågar själv något för sömnen, hon känner att hon måste få sova för att orka. Du tycker det låter rimligt att erbjuda Anna något sömnläkemedel</a:t>
            </a:r>
            <a:r>
              <a:rPr lang="sv-SE" sz="1200" dirty="0">
                <a:solidFill>
                  <a:schemeClr val="bg2">
                    <a:lumMod val="90000"/>
                  </a:schemeClr>
                </a:solidFill>
              </a:rPr>
              <a:t>. Du tycker det är lämpligast att Anna provar något av </a:t>
            </a:r>
            <a:r>
              <a:rPr lang="sv-SE" sz="1200" dirty="0" err="1">
                <a:solidFill>
                  <a:schemeClr val="bg2">
                    <a:lumMod val="90000"/>
                  </a:schemeClr>
                </a:solidFill>
              </a:rPr>
              <a:t>Atarax</a:t>
            </a:r>
            <a:r>
              <a:rPr lang="sv-SE" sz="1200" dirty="0">
                <a:solidFill>
                  <a:schemeClr val="bg2">
                    <a:lumMod val="90000"/>
                  </a:schemeClr>
                </a:solidFill>
              </a:rPr>
              <a:t>, Propavan, Lergigan, eller melatonin eller tillägg av </a:t>
            </a:r>
            <a:r>
              <a:rPr lang="sv-SE" sz="1200" dirty="0" err="1">
                <a:solidFill>
                  <a:schemeClr val="bg2">
                    <a:lumMod val="90000"/>
                  </a:schemeClr>
                </a:solidFill>
              </a:rPr>
              <a:t>mirtazapin</a:t>
            </a:r>
            <a:r>
              <a:rPr lang="sv-SE" sz="1200" dirty="0">
                <a:solidFill>
                  <a:schemeClr val="bg2">
                    <a:lumMod val="90000"/>
                  </a:schemeClr>
                </a:solidFill>
              </a:rPr>
              <a:t>, då hon är ung och aldrig tidigare tagit något läkemedel för sömnen. Du säger till Anna att det finns några olika preparat att välja mellan och resonerar kring för- och nackdelar för respektive preparat. Du vill inte ge henne något som är beroendeframkallande såsom </a:t>
            </a:r>
            <a:r>
              <a:rPr lang="sv-SE" sz="1200" dirty="0" err="1">
                <a:solidFill>
                  <a:schemeClr val="bg2">
                    <a:lumMod val="90000"/>
                  </a:schemeClr>
                </a:solidFill>
              </a:rPr>
              <a:t>zopiklon</a:t>
            </a:r>
            <a:r>
              <a:rPr lang="sv-SE" sz="1200" dirty="0">
                <a:solidFill>
                  <a:schemeClr val="bg2">
                    <a:lumMod val="90000"/>
                  </a:schemeClr>
                </a:solidFill>
              </a:rPr>
              <a:t> eller </a:t>
            </a:r>
            <a:r>
              <a:rPr lang="sv-SE" sz="1200" dirty="0" err="1">
                <a:solidFill>
                  <a:schemeClr val="bg2">
                    <a:lumMod val="90000"/>
                  </a:schemeClr>
                </a:solidFill>
              </a:rPr>
              <a:t>zolpidem</a:t>
            </a:r>
            <a:r>
              <a:rPr lang="sv-SE" sz="1200" dirty="0">
                <a:solidFill>
                  <a:schemeClr val="bg2">
                    <a:lumMod val="90000"/>
                  </a:schemeClr>
                </a:solidFill>
              </a:rPr>
              <a:t>.</a:t>
            </a:r>
          </a:p>
          <a:p>
            <a:pPr marL="0" indent="0">
              <a:buNone/>
            </a:pPr>
            <a:r>
              <a:rPr lang="sv-SE" sz="1200" i="1" dirty="0">
                <a:solidFill>
                  <a:schemeClr val="bg2">
                    <a:lumMod val="90000"/>
                  </a:schemeClr>
                </a:solidFill>
              </a:rPr>
              <a:t>Anna vill inte ha något läkemedel som ger biverkningar eller dagtrötthet eller något som hon bör ta varje kväll. Därför faller ditt val på </a:t>
            </a:r>
            <a:r>
              <a:rPr lang="sv-SE" sz="1200" i="1" dirty="0" err="1">
                <a:solidFill>
                  <a:schemeClr val="bg2">
                    <a:lumMod val="90000"/>
                  </a:schemeClr>
                </a:solidFill>
              </a:rPr>
              <a:t>Atarax</a:t>
            </a:r>
            <a:r>
              <a:rPr lang="sv-SE" sz="1200" i="1" dirty="0">
                <a:solidFill>
                  <a:schemeClr val="bg2">
                    <a:lumMod val="90000"/>
                  </a:schemeClr>
                </a:solidFill>
              </a:rPr>
              <a:t> 10mg </a:t>
            </a:r>
            <a:r>
              <a:rPr lang="sv-SE" sz="1200" i="1" dirty="0" err="1">
                <a:solidFill>
                  <a:schemeClr val="bg2">
                    <a:lumMod val="90000"/>
                  </a:schemeClr>
                </a:solidFill>
              </a:rPr>
              <a:t>vb</a:t>
            </a:r>
            <a:r>
              <a:rPr lang="sv-SE" sz="1200" i="1" dirty="0">
                <a:solidFill>
                  <a:schemeClr val="bg2">
                    <a:lumMod val="90000"/>
                  </a:schemeClr>
                </a:solidFill>
              </a:rPr>
              <a:t> men du säger att hon kan ta 2 tabletter om inte 1 tablett fungerar. Anna är nöjd med er planering kring läkemedel men mot slutet av ert samtal säger hon att hon önskar bli sjukskriven eftersom hon inte orkar jobba. Du bör ha ett resonemang med Anna om att det bästa är att inte vara sjukskriven, men om det behövs så endast kort tid på heltid och därefter deltid. Du bör göra en planering för upptrappning i sjukskrivningsgrad redan från första början, men informera Anna om att det går att justera en sjukskrivning i efterhand. </a:t>
            </a:r>
          </a:p>
          <a:p>
            <a:pPr marL="0" indent="0">
              <a:buNone/>
            </a:pPr>
            <a:r>
              <a:rPr lang="sv-SE" sz="1400" dirty="0"/>
              <a:t>Det framgick att Anna ”inte kunde tänka och hon fick plötsligt hjärtklappning och svårt att andas och började gråta när en kollega frågade hur det var.” Alltså hade Anna ångestsymtom i arbetssituationen vilket är vanligt vid depressiva episoder. Hon verkade ha koncentrationsproblem och humörlabilitet. Detta betydde att hennes aktiviteter sannolikt begränsades av ovan nämnda faktorer. Sjukskrivningen fungerar bra för Anna. Tiden går och hon mår bättre. Hon jobbar och kommer igång med träning. Anna fortsätter sin psykologkontakt ett tag och kan avsluta den efter några månader. Anna har redan för några månader sedan i samråd med dig sänkt </a:t>
            </a:r>
            <a:r>
              <a:rPr lang="sv-SE" sz="1400" dirty="0" err="1"/>
              <a:t>sertralin</a:t>
            </a:r>
            <a:r>
              <a:rPr lang="sv-SE" sz="1400" dirty="0"/>
              <a:t> till 50mg och fortsätter med det. Efter ett år är Anna bokad i din kalender på en telefontid på vårdcentralen. I bokningen står det: receptförnyelse och graviditetsönskan.</a:t>
            </a:r>
          </a:p>
          <a:p>
            <a:pPr marL="0" indent="0">
              <a:buNone/>
            </a:pPr>
            <a:r>
              <a:rPr lang="sv-SE" sz="1400" b="1" dirty="0"/>
              <a:t>Fråga 1:9 (2p). </a:t>
            </a:r>
            <a:r>
              <a:rPr lang="sv-SE" sz="1400" dirty="0"/>
              <a:t>Vilka överväganden bör du göra avseende Annas </a:t>
            </a:r>
            <a:r>
              <a:rPr lang="sv-SE" sz="1400" dirty="0" err="1"/>
              <a:t>sertralinbehandling</a:t>
            </a:r>
            <a:r>
              <a:rPr lang="sv-SE" sz="1400" dirty="0"/>
              <a:t> nu när hon vill bli gravid? Motivera.</a:t>
            </a:r>
          </a:p>
        </p:txBody>
      </p:sp>
    </p:spTree>
    <p:extLst>
      <p:ext uri="{BB962C8B-B14F-4D97-AF65-F5344CB8AC3E}">
        <p14:creationId xmlns:p14="http://schemas.microsoft.com/office/powerpoint/2010/main" val="295875059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325563"/>
          </a:xfrm>
        </p:spPr>
        <p:txBody>
          <a:bodyPr>
            <a:normAutofit/>
          </a:bodyPr>
          <a:lstStyle/>
          <a:p>
            <a:r>
              <a:rPr lang="sv-SE" sz="2400" b="1" dirty="0"/>
              <a:t>Fall 1: Anna, 28 år. (29p) (Ord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73487" y="1171977"/>
            <a:ext cx="11423561" cy="5686023"/>
          </a:xfrm>
        </p:spPr>
        <p:txBody>
          <a:bodyPr>
            <a:normAutofit/>
          </a:bodyPr>
          <a:lstStyle/>
          <a:p>
            <a:pPr marL="0" indent="0">
              <a:buNone/>
            </a:pPr>
            <a:r>
              <a:rPr lang="sv-SE" sz="1200" i="1" dirty="0">
                <a:solidFill>
                  <a:schemeClr val="bg2">
                    <a:lumMod val="90000"/>
                  </a:schemeClr>
                </a:solidFill>
              </a:rPr>
              <a:t>(…)</a:t>
            </a:r>
            <a:br>
              <a:rPr lang="sv-SE" sz="1200" i="1" dirty="0">
                <a:solidFill>
                  <a:schemeClr val="bg2">
                    <a:lumMod val="90000"/>
                  </a:schemeClr>
                </a:solidFill>
              </a:rPr>
            </a:br>
            <a:r>
              <a:rPr lang="sv-SE" sz="1200" i="1" dirty="0">
                <a:solidFill>
                  <a:schemeClr val="bg2">
                    <a:lumMod val="90000"/>
                  </a:schemeClr>
                </a:solidFill>
              </a:rPr>
              <a:t>Du informerar även om att det är vanligt med ångestförstärkning första veckan men att det är övergående. Du ger dock noggrann information att hon ska höra av sig om hon mår sämre, till vårdcentralen dagtid, till psykiatrin helg eller natt. Du informerar om att effekten först kan utvärderas efter 3-4 veckor och att ni vid telefonkontakten efter en vecka kommer boka ett uppföljande besök efter den tiden. Anna tycker detta låter bra och hon vill gärna prova läkemedelsbehandling. Hon vet en vän som behandlas med </a:t>
            </a:r>
            <a:r>
              <a:rPr lang="sv-SE" sz="1200" i="1" dirty="0" err="1">
                <a:solidFill>
                  <a:schemeClr val="bg2">
                    <a:lumMod val="90000"/>
                  </a:schemeClr>
                </a:solidFill>
              </a:rPr>
              <a:t>sertralin</a:t>
            </a:r>
            <a:r>
              <a:rPr lang="sv-SE" sz="1200" i="1" dirty="0">
                <a:solidFill>
                  <a:schemeClr val="bg2">
                    <a:lumMod val="90000"/>
                  </a:schemeClr>
                </a:solidFill>
              </a:rPr>
              <a:t> och som haft god effekt av det. Ni kommer överens om att det bästa för Anna i nuläget är att inte vara sjukskriven. När ni hörs efter 1 vecka har Anna haft det ganska jobbigt med mer ångest, hon var tvungen att sjukskriva sig från jobbet igår eftersom hon inte kunde tänka och hon fick plötsligt hjärtklappning och svårt att andas och började gråta när en kollega frågade hur det var. Chefen tyckte då hon skulle sjukskriva sig. Hon mådde lite bättre idag och gick därför till jobbet. Hon har börjat med 1 hel tablett </a:t>
            </a:r>
            <a:r>
              <a:rPr lang="sv-SE" sz="1200" i="1" dirty="0" err="1">
                <a:solidFill>
                  <a:schemeClr val="bg2">
                    <a:lumMod val="90000"/>
                  </a:schemeClr>
                </a:solidFill>
              </a:rPr>
              <a:t>sertralin</a:t>
            </a:r>
            <a:r>
              <a:rPr lang="sv-SE" sz="1200" i="1" dirty="0">
                <a:solidFill>
                  <a:schemeClr val="bg2">
                    <a:lumMod val="90000"/>
                  </a:schemeClr>
                </a:solidFill>
              </a:rPr>
              <a:t> idag som ni hade kommit överens om. Efter ett ganska långt samtal landar ni i att Anna fortsätter jobba och fortsätter med </a:t>
            </a:r>
            <a:r>
              <a:rPr lang="sv-SE" sz="1200" i="1" dirty="0" err="1">
                <a:solidFill>
                  <a:schemeClr val="bg2">
                    <a:lumMod val="90000"/>
                  </a:schemeClr>
                </a:solidFill>
              </a:rPr>
              <a:t>sertralin</a:t>
            </a:r>
            <a:r>
              <a:rPr lang="sv-SE" sz="1200" i="1" dirty="0">
                <a:solidFill>
                  <a:schemeClr val="bg2">
                    <a:lumMod val="90000"/>
                  </a:schemeClr>
                </a:solidFill>
              </a:rPr>
              <a:t> 50mg och ni bokar ett besök om 3 veckor för att utvärdera effekt. Du bokar en tid i din kalender. Anna ska höra av sig tidigare om hon mår sämre men har ett besök hos psykolog veckan efter. Efter tre veckor kommer hon på det bokade besöket. Anna berättar nu att hon upplever att hon haft effekt av tabletten då hon inte känner sig lika ledsen, men hon mår ändå inte helt bra. Hon sjukskrev sig från jobbet förra veckan eftersom det blev för jobbigt. Hon kunde inte koncentrera tankarna alls på jobbet och att möta kunder i butiken gav henne ångest. Hon säger att hon känner sig konstant trött. Sömnen är fortsatt ett problem. Sömnråden du gav Anna har inte alls hjälpt. Hon sover nu ännu sämre. Vissa nätter känns det som hon inte sovit alls. Anna ger en betydligt bättre emotionell kontakt nu och förnekar tankar på döden. Du rekommenderar Anna att öka </a:t>
            </a:r>
            <a:r>
              <a:rPr lang="sv-SE" sz="1200" i="1" dirty="0" err="1">
                <a:solidFill>
                  <a:schemeClr val="bg2">
                    <a:lumMod val="90000"/>
                  </a:schemeClr>
                </a:solidFill>
              </a:rPr>
              <a:t>sertralin</a:t>
            </a:r>
            <a:r>
              <a:rPr lang="sv-SE" sz="1200" i="1" dirty="0">
                <a:solidFill>
                  <a:schemeClr val="bg2">
                    <a:lumMod val="90000"/>
                  </a:schemeClr>
                </a:solidFill>
              </a:rPr>
              <a:t> till 75 mg i en vecka och kan därefter, om det känns bra, på eget bevåg öka till 100mg. Anna efterfrågar själv något för sömnen, hon känner att hon måste få sova för att orka. Du tycker det låter rimligt att erbjuda Anna något sömnläkemedel</a:t>
            </a:r>
            <a:r>
              <a:rPr lang="sv-SE" sz="1200" dirty="0">
                <a:solidFill>
                  <a:schemeClr val="bg2">
                    <a:lumMod val="90000"/>
                  </a:schemeClr>
                </a:solidFill>
              </a:rPr>
              <a:t>. Du tycker det är lämpligast att Anna provar något av </a:t>
            </a:r>
            <a:r>
              <a:rPr lang="sv-SE" sz="1200" dirty="0" err="1">
                <a:solidFill>
                  <a:schemeClr val="bg2">
                    <a:lumMod val="90000"/>
                  </a:schemeClr>
                </a:solidFill>
              </a:rPr>
              <a:t>Atarax</a:t>
            </a:r>
            <a:r>
              <a:rPr lang="sv-SE" sz="1200" dirty="0">
                <a:solidFill>
                  <a:schemeClr val="bg2">
                    <a:lumMod val="90000"/>
                  </a:schemeClr>
                </a:solidFill>
              </a:rPr>
              <a:t>, Propavan, Lergigan, eller melatonin eller tillägg av </a:t>
            </a:r>
            <a:r>
              <a:rPr lang="sv-SE" sz="1200" dirty="0" err="1">
                <a:solidFill>
                  <a:schemeClr val="bg2">
                    <a:lumMod val="90000"/>
                  </a:schemeClr>
                </a:solidFill>
              </a:rPr>
              <a:t>mirtazapin</a:t>
            </a:r>
            <a:r>
              <a:rPr lang="sv-SE" sz="1200" dirty="0">
                <a:solidFill>
                  <a:schemeClr val="bg2">
                    <a:lumMod val="90000"/>
                  </a:schemeClr>
                </a:solidFill>
              </a:rPr>
              <a:t>, då hon är ung och aldrig tidigare tagit något läkemedel för sömnen. Du säger till Anna att det finns några olika preparat att välja mellan och resonerar kring för- och nackdelar för respektive preparat. Du vill inte ge henne något som är beroendeframkallande såsom </a:t>
            </a:r>
            <a:r>
              <a:rPr lang="sv-SE" sz="1200" dirty="0" err="1">
                <a:solidFill>
                  <a:schemeClr val="bg2">
                    <a:lumMod val="90000"/>
                  </a:schemeClr>
                </a:solidFill>
              </a:rPr>
              <a:t>zopiklon</a:t>
            </a:r>
            <a:r>
              <a:rPr lang="sv-SE" sz="1200" dirty="0">
                <a:solidFill>
                  <a:schemeClr val="bg2">
                    <a:lumMod val="90000"/>
                  </a:schemeClr>
                </a:solidFill>
              </a:rPr>
              <a:t> eller </a:t>
            </a:r>
            <a:r>
              <a:rPr lang="sv-SE" sz="1200" dirty="0" err="1">
                <a:solidFill>
                  <a:schemeClr val="bg2">
                    <a:lumMod val="90000"/>
                  </a:schemeClr>
                </a:solidFill>
              </a:rPr>
              <a:t>zolpidem</a:t>
            </a:r>
            <a:r>
              <a:rPr lang="sv-SE" sz="1200" dirty="0">
                <a:solidFill>
                  <a:schemeClr val="bg2">
                    <a:lumMod val="90000"/>
                  </a:schemeClr>
                </a:solidFill>
              </a:rPr>
              <a:t>.</a:t>
            </a:r>
          </a:p>
          <a:p>
            <a:pPr marL="0" indent="0">
              <a:buNone/>
            </a:pPr>
            <a:r>
              <a:rPr lang="sv-SE" sz="1200" i="1" dirty="0">
                <a:solidFill>
                  <a:schemeClr val="bg2">
                    <a:lumMod val="90000"/>
                  </a:schemeClr>
                </a:solidFill>
              </a:rPr>
              <a:t>Anna vill inte ha något läkemedel som ger biverkningar eller dagtrötthet eller något som hon bör ta varje kväll. Därför faller ditt val på </a:t>
            </a:r>
            <a:r>
              <a:rPr lang="sv-SE" sz="1200" i="1" dirty="0" err="1">
                <a:solidFill>
                  <a:schemeClr val="bg2">
                    <a:lumMod val="90000"/>
                  </a:schemeClr>
                </a:solidFill>
              </a:rPr>
              <a:t>Atarax</a:t>
            </a:r>
            <a:r>
              <a:rPr lang="sv-SE" sz="1200" i="1" dirty="0">
                <a:solidFill>
                  <a:schemeClr val="bg2">
                    <a:lumMod val="90000"/>
                  </a:schemeClr>
                </a:solidFill>
              </a:rPr>
              <a:t> 10mg </a:t>
            </a:r>
            <a:r>
              <a:rPr lang="sv-SE" sz="1200" i="1" dirty="0" err="1">
                <a:solidFill>
                  <a:schemeClr val="bg2">
                    <a:lumMod val="90000"/>
                  </a:schemeClr>
                </a:solidFill>
              </a:rPr>
              <a:t>vb</a:t>
            </a:r>
            <a:r>
              <a:rPr lang="sv-SE" sz="1200" i="1" dirty="0">
                <a:solidFill>
                  <a:schemeClr val="bg2">
                    <a:lumMod val="90000"/>
                  </a:schemeClr>
                </a:solidFill>
              </a:rPr>
              <a:t> men du säger att hon kan ta 2 tabletter om inte 1 tablett fungerar. Anna är nöjd med er planering kring läkemedel men mot slutet av ert samtal säger hon att hon önskar bli sjukskriven eftersom hon inte orkar jobba. Du bör ha ett resonemang med Anna om att det bästa är att inte vara sjukskriven, men om det behövs så endast kort tid på heltid och därefter deltid. Du bör göra en planering för upptrappning i sjukskrivningsgrad redan från första början, men informera Anna om att det går att justera en sjukskrivning i efterhand. </a:t>
            </a:r>
          </a:p>
          <a:p>
            <a:pPr marL="0" indent="0">
              <a:buNone/>
            </a:pPr>
            <a:r>
              <a:rPr lang="sv-SE" sz="1400" dirty="0"/>
              <a:t>Det framgick att Anna ”inte kunde tänka och hon fick plötsligt hjärtklappning och svårt att andas och började gråta när en kollega frågade hur det var.” Alltså hade Anna ångestsymtom i arbetssituationen vilket är vanligt vid depressiva episoder. Hon verkade ha koncentrationsproblem och humörlabilitet. Detta betydde att hennes aktiviteter sannolikt begränsades av ovan nämnda faktorer. Sjukskrivningen fungerar bra för Anna. Tiden går och hon mår bättre. Hon jobbar och kommer igång med träning. Anna fortsätter sin psykologkontakt ett tag och kan avsluta den efter några månader. Anna har redan för några månader sedan i samråd med dig sänkt </a:t>
            </a:r>
            <a:r>
              <a:rPr lang="sv-SE" sz="1400" dirty="0" err="1"/>
              <a:t>sertralin</a:t>
            </a:r>
            <a:r>
              <a:rPr lang="sv-SE" sz="1400" dirty="0"/>
              <a:t> till 50mg och fortsätter med det. Efter ett år är Anna bokad i din kalender på en telefontid på vårdcentralen. I bokningen står det: receptförnyelse och graviditetsönskan.</a:t>
            </a:r>
          </a:p>
          <a:p>
            <a:pPr marL="0" indent="0">
              <a:buNone/>
            </a:pPr>
            <a:r>
              <a:rPr lang="sv-SE" sz="1400" b="1" dirty="0"/>
              <a:t>Fråga 1:9 (2p). </a:t>
            </a:r>
            <a:r>
              <a:rPr lang="sv-SE" sz="1400" dirty="0"/>
              <a:t>Vilka överväganden bör du göra avseende Annas </a:t>
            </a:r>
            <a:r>
              <a:rPr lang="sv-SE" sz="1400" dirty="0" err="1"/>
              <a:t>sertralinbehandling</a:t>
            </a:r>
            <a:r>
              <a:rPr lang="sv-SE" sz="1400" dirty="0"/>
              <a:t> nu när hon vill bli gravid? Motivera.</a:t>
            </a:r>
          </a:p>
          <a:p>
            <a:pPr marL="0" indent="0">
              <a:buNone/>
            </a:pPr>
            <a:r>
              <a:rPr lang="sv-SE" sz="1400" b="1" i="1" dirty="0">
                <a:solidFill>
                  <a:srgbClr val="0070C0"/>
                </a:solidFill>
              </a:rPr>
              <a:t>Återkoppling 1:9. </a:t>
            </a:r>
            <a:r>
              <a:rPr lang="sv-SE" sz="1400" i="1" dirty="0">
                <a:solidFill>
                  <a:srgbClr val="0070C0"/>
                </a:solidFill>
              </a:rPr>
              <a:t>Det bästa är om man kan vara utan medicin när man blir gravid MEN man ska alltid värdera psykiskt välmående/stabilitet före. Om behov av medicin finns ska man stå kvar på det men i lägsta dos. (Lärandemål B2). </a:t>
            </a:r>
            <a:r>
              <a:rPr lang="sv-SE" sz="1400" b="1" i="1" dirty="0">
                <a:solidFill>
                  <a:srgbClr val="0070C0"/>
                </a:solidFill>
              </a:rPr>
              <a:t>Slut på fall!</a:t>
            </a:r>
            <a:endParaRPr lang="sv-SE" sz="1400" i="1" dirty="0">
              <a:solidFill>
                <a:srgbClr val="0070C0"/>
              </a:solidFill>
            </a:endParaRPr>
          </a:p>
        </p:txBody>
      </p:sp>
    </p:spTree>
    <p:extLst>
      <p:ext uri="{BB962C8B-B14F-4D97-AF65-F5344CB8AC3E}">
        <p14:creationId xmlns:p14="http://schemas.microsoft.com/office/powerpoint/2010/main" val="302926648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Eva, 54 år. (37p) (Ord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5823173"/>
          </a:xfrm>
        </p:spPr>
        <p:txBody>
          <a:bodyPr vert="horz" lIns="91440" tIns="45720" rIns="91440" bIns="45720" rtlCol="0" anchor="t">
            <a:normAutofit/>
          </a:bodyPr>
          <a:lstStyle/>
          <a:p>
            <a:pPr marL="0" indent="0">
              <a:buNone/>
            </a:pPr>
            <a:r>
              <a:rPr lang="sv-SE" sz="1400" dirty="0"/>
              <a:t>Eva är 54 år och arbetar som rektor på en grundskola. Eva kommer på en </a:t>
            </a:r>
            <a:r>
              <a:rPr lang="sv-SE" sz="1400" err="1"/>
              <a:t>akuttid</a:t>
            </a:r>
            <a:r>
              <a:rPr lang="sv-SE" sz="1400" dirty="0"/>
              <a:t> på din vårdcentral där du arbetar som läkare. Eva har de senaste två veckorna haft tätare trängningar än normalt och lindrig sveda vid </a:t>
            </a:r>
            <a:r>
              <a:rPr lang="sv-SE" sz="1400" err="1"/>
              <a:t>miktion</a:t>
            </a:r>
            <a:r>
              <a:rPr lang="sv-SE" sz="1400" dirty="0"/>
              <a:t>. Hon har druckit extra mycket men besvären vill inte gå över. Häromdagen tyckte hon att urinens färg avvek, den var ljust rosa. På rak fråga uppger Eva att hon nog varit tröttare än normalt sista tiden men att hon matt ungefär som vanligt för övrigt.</a:t>
            </a:r>
          </a:p>
          <a:p>
            <a:pPr marL="0" indent="0">
              <a:buNone/>
            </a:pPr>
            <a:r>
              <a:rPr lang="sv-SE" sz="1400" b="1" dirty="0"/>
              <a:t>Fråga 1:1 (2p). </a:t>
            </a:r>
            <a:r>
              <a:rPr lang="sv-SE" sz="1400" dirty="0"/>
              <a:t>Vilka differentialdiagnoser ar rimliga att överväga utifrån den korta anamnesen ovan? Motivera!</a:t>
            </a:r>
          </a:p>
          <a:p>
            <a:pPr marL="0" indent="0">
              <a:buNone/>
            </a:pPr>
            <a:endParaRPr lang="sv-SE" sz="1400" i="1" dirty="0">
              <a:solidFill>
                <a:srgbClr val="0070C0"/>
              </a:solidFill>
            </a:endParaRPr>
          </a:p>
          <a:p>
            <a:pPr marL="0" indent="0">
              <a:buNone/>
            </a:pPr>
            <a:endParaRPr lang="sv-SE" sz="1400" dirty="0"/>
          </a:p>
        </p:txBody>
      </p:sp>
    </p:spTree>
    <p:extLst>
      <p:ext uri="{BB962C8B-B14F-4D97-AF65-F5344CB8AC3E}">
        <p14:creationId xmlns:p14="http://schemas.microsoft.com/office/powerpoint/2010/main" val="389839010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Eva, 54 år. (37p) (Ord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5823173"/>
          </a:xfrm>
        </p:spPr>
        <p:txBody>
          <a:bodyPr vert="horz" lIns="91440" tIns="45720" rIns="91440" bIns="45720" rtlCol="0" anchor="t">
            <a:normAutofit/>
          </a:bodyPr>
          <a:lstStyle/>
          <a:p>
            <a:pPr marL="0" indent="0">
              <a:buNone/>
            </a:pPr>
            <a:r>
              <a:rPr lang="sv-SE" sz="1400" dirty="0"/>
              <a:t>Eva är 54 år och arbetar som rektor på en grundskola. Eva kommer på en </a:t>
            </a:r>
            <a:r>
              <a:rPr lang="sv-SE" sz="1400" err="1"/>
              <a:t>akuttid</a:t>
            </a:r>
            <a:r>
              <a:rPr lang="sv-SE" sz="1400" dirty="0"/>
              <a:t> på din vårdcentral dar du arbetar som läkare. Eva har de senaste två veckorna haft tätare trängningar 4n normalt och lindrig sveda vid </a:t>
            </a:r>
            <a:r>
              <a:rPr lang="sv-SE" sz="1400" err="1"/>
              <a:t>miktion</a:t>
            </a:r>
            <a:r>
              <a:rPr lang="sv-SE" sz="1400" dirty="0"/>
              <a:t>. Hon har druckit extra mycket men besvären vill inte gå över. Häromdagen tyckte hon att urinens färg avvek, den var ljust rosa. Pa rak fråga uppger Eva att hon nog varit tröttare än normalt sista tiden men att hon matt ungefär som vanligt för övrigt.</a:t>
            </a:r>
          </a:p>
          <a:p>
            <a:pPr marL="0" indent="0">
              <a:buNone/>
            </a:pPr>
            <a:r>
              <a:rPr lang="sv-SE" sz="1400" b="1" dirty="0"/>
              <a:t>Fråga 1:1 (2p). </a:t>
            </a:r>
            <a:r>
              <a:rPr lang="sv-SE" sz="1400" dirty="0"/>
              <a:t>Vilka differentialdiagnoser ar rimliga att </a:t>
            </a:r>
            <a:r>
              <a:rPr lang="sv-SE" sz="1400" dirty="0" err="1"/>
              <a:t>övervaga</a:t>
            </a:r>
            <a:r>
              <a:rPr lang="sv-SE" sz="1400" dirty="0"/>
              <a:t> utifrån den korta anamnesen ovan? Motivera!</a:t>
            </a:r>
            <a:endParaRPr lang="sv-SE" sz="1400" dirty="0">
              <a:ea typeface="Calibri"/>
              <a:cs typeface="Calibri"/>
            </a:endParaRPr>
          </a:p>
          <a:p>
            <a:pPr marL="0" indent="0">
              <a:buNone/>
            </a:pPr>
            <a:r>
              <a:rPr lang="sv-SE" sz="1400" b="1" i="1" dirty="0">
                <a:solidFill>
                  <a:srgbClr val="0070C0"/>
                </a:solidFill>
              </a:rPr>
              <a:t>Återkoppling 1:1. </a:t>
            </a:r>
            <a:r>
              <a:rPr lang="sv-SE" sz="1400" i="1" dirty="0">
                <a:solidFill>
                  <a:srgbClr val="0070C0"/>
                </a:solidFill>
              </a:rPr>
              <a:t>Utifrån den anamnes som framkommit misstänker du att Eva kan ha en akut cystit då det är vanligt att en sådan infektion orsakar täta trängningar och </a:t>
            </a:r>
            <a:r>
              <a:rPr lang="sv-SE" sz="1400" i="1" dirty="0" err="1">
                <a:solidFill>
                  <a:srgbClr val="0070C0"/>
                </a:solidFill>
              </a:rPr>
              <a:t>miktionssveda</a:t>
            </a:r>
            <a:r>
              <a:rPr lang="sv-SE" sz="1400" i="1" dirty="0">
                <a:solidFill>
                  <a:srgbClr val="0070C0"/>
                </a:solidFill>
              </a:rPr>
              <a:t>. Du bedömer också att den ljusrosa urin som beskrivs är makroskopisk </a:t>
            </a:r>
            <a:r>
              <a:rPr lang="sv-SE" sz="1400" i="1" dirty="0" err="1">
                <a:solidFill>
                  <a:srgbClr val="0070C0"/>
                </a:solidFill>
              </a:rPr>
              <a:t>hematuri</a:t>
            </a:r>
            <a:r>
              <a:rPr lang="sv-SE" sz="1400" i="1" dirty="0">
                <a:solidFill>
                  <a:srgbClr val="0070C0"/>
                </a:solidFill>
              </a:rPr>
              <a:t> som måste utredas vidare för att utesluta en tumör i urinvägarna. Du funderar även kring andra orsaker till tröttheten samt ljusrosa urin så som </a:t>
            </a:r>
            <a:r>
              <a:rPr lang="sv-SE" sz="1400" i="1" dirty="0" err="1">
                <a:solidFill>
                  <a:srgbClr val="0070C0"/>
                </a:solidFill>
              </a:rPr>
              <a:t>malignitet</a:t>
            </a:r>
            <a:r>
              <a:rPr lang="sv-SE" sz="1400" i="1" dirty="0">
                <a:solidFill>
                  <a:srgbClr val="0070C0"/>
                </a:solidFill>
              </a:rPr>
              <a:t>, intag av rödbetor och exempelvis njursten. (Lärandemål: A2)</a:t>
            </a:r>
          </a:p>
          <a:p>
            <a:pPr marL="0" indent="0">
              <a:buNone/>
            </a:pPr>
            <a:endParaRPr lang="sv-SE" sz="1400" i="1" dirty="0">
              <a:solidFill>
                <a:srgbClr val="0070C0"/>
              </a:solidFill>
            </a:endParaRPr>
          </a:p>
          <a:p>
            <a:pPr marL="0" indent="0">
              <a:buNone/>
            </a:pPr>
            <a:endParaRPr lang="sv-SE" sz="1400" dirty="0"/>
          </a:p>
        </p:txBody>
      </p:sp>
    </p:spTree>
    <p:extLst>
      <p:ext uri="{BB962C8B-B14F-4D97-AF65-F5344CB8AC3E}">
        <p14:creationId xmlns:p14="http://schemas.microsoft.com/office/powerpoint/2010/main" val="229567589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Eva, 54 år. (37p) (Ord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5823173"/>
          </a:xfrm>
        </p:spPr>
        <p:txBody>
          <a:bodyPr>
            <a:normAutofit/>
          </a:bodyPr>
          <a:lstStyle/>
          <a:p>
            <a:pPr marL="0" indent="0">
              <a:buNone/>
            </a:pPr>
            <a:r>
              <a:rPr lang="sv-SE" sz="1200" i="1" dirty="0">
                <a:solidFill>
                  <a:schemeClr val="bg2">
                    <a:lumMod val="90000"/>
                  </a:schemeClr>
                </a:solidFill>
              </a:rPr>
              <a:t>Eva är 54 år och arbetar som rektor på en grundskola. Eva kommer på en </a:t>
            </a:r>
            <a:r>
              <a:rPr lang="sv-SE" sz="1200" i="1" dirty="0" err="1">
                <a:solidFill>
                  <a:schemeClr val="bg2">
                    <a:lumMod val="90000"/>
                  </a:schemeClr>
                </a:solidFill>
              </a:rPr>
              <a:t>akuttid</a:t>
            </a:r>
            <a:r>
              <a:rPr lang="sv-SE" sz="1200" i="1" dirty="0">
                <a:solidFill>
                  <a:schemeClr val="bg2">
                    <a:lumMod val="90000"/>
                  </a:schemeClr>
                </a:solidFill>
              </a:rPr>
              <a:t> på din vårdcentral dar du arbetar som läkare. Eva har de senaste två veckorna haft tätare trängningar 4n normalt och lindrig sveda vid </a:t>
            </a:r>
            <a:r>
              <a:rPr lang="sv-SE" sz="1200" i="1" dirty="0" err="1">
                <a:solidFill>
                  <a:schemeClr val="bg2">
                    <a:lumMod val="90000"/>
                  </a:schemeClr>
                </a:solidFill>
              </a:rPr>
              <a:t>miktion</a:t>
            </a:r>
            <a:r>
              <a:rPr lang="sv-SE" sz="1200" i="1" dirty="0">
                <a:solidFill>
                  <a:schemeClr val="bg2">
                    <a:lumMod val="90000"/>
                  </a:schemeClr>
                </a:solidFill>
              </a:rPr>
              <a:t>. Hon har druckit extra mycket men besvären vill inte gå över. Häromdagen tyckte hon att urinens färg avvek, den var ljust rosa. Pa rak fråga uppger Eva att hon nog varit tröttare än normalt sista tiden men att hon matt ungefär som vanligt för övrigt. Utifrån den anamnes som framkommit misstänker du att Eva kan ha en akut cystit då det är vanligt att en sådan infektion orsakar täta trängningar och </a:t>
            </a:r>
            <a:r>
              <a:rPr lang="sv-SE" sz="1200" i="1" dirty="0" err="1">
                <a:solidFill>
                  <a:schemeClr val="bg2">
                    <a:lumMod val="90000"/>
                  </a:schemeClr>
                </a:solidFill>
              </a:rPr>
              <a:t>miktionssveda</a:t>
            </a:r>
            <a:r>
              <a:rPr lang="sv-SE" sz="1200" i="1" dirty="0">
                <a:solidFill>
                  <a:schemeClr val="bg2">
                    <a:lumMod val="90000"/>
                  </a:schemeClr>
                </a:solidFill>
              </a:rPr>
              <a:t>. Du bedömer också att den ljusrosa urin som beskrivs är makroskopisk </a:t>
            </a:r>
            <a:r>
              <a:rPr lang="sv-SE" sz="1200" i="1" dirty="0" err="1">
                <a:solidFill>
                  <a:schemeClr val="bg2">
                    <a:lumMod val="90000"/>
                  </a:schemeClr>
                </a:solidFill>
              </a:rPr>
              <a:t>hematuri</a:t>
            </a:r>
            <a:r>
              <a:rPr lang="sv-SE" sz="1200" i="1" dirty="0">
                <a:solidFill>
                  <a:schemeClr val="bg2">
                    <a:lumMod val="90000"/>
                  </a:schemeClr>
                </a:solidFill>
              </a:rPr>
              <a:t> som måste utredas vidare för att utesluta en tumör i urinvägarna. Du funderar även kring andra orsaker till tröttheten samt ljusrosa urin så som </a:t>
            </a:r>
            <a:r>
              <a:rPr lang="sv-SE" sz="1200" i="1" dirty="0" err="1">
                <a:solidFill>
                  <a:schemeClr val="bg2">
                    <a:lumMod val="90000"/>
                  </a:schemeClr>
                </a:solidFill>
              </a:rPr>
              <a:t>malignitet</a:t>
            </a:r>
            <a:r>
              <a:rPr lang="sv-SE" sz="1200" i="1" dirty="0">
                <a:solidFill>
                  <a:schemeClr val="bg2">
                    <a:lumMod val="90000"/>
                  </a:schemeClr>
                </a:solidFill>
              </a:rPr>
              <a:t>, intag av rödbetor och exempelvis njursten.</a:t>
            </a:r>
          </a:p>
          <a:p>
            <a:pPr marL="0" indent="0">
              <a:buNone/>
            </a:pPr>
            <a:r>
              <a:rPr lang="sv-SE" sz="1400" dirty="0"/>
              <a:t>Eva beskriver en längre tids trötthet som förelegat ungefär 1-2 månader.</a:t>
            </a:r>
          </a:p>
          <a:p>
            <a:pPr marL="0" indent="0">
              <a:buNone/>
            </a:pPr>
            <a:r>
              <a:rPr lang="sv-SE" sz="1400" b="1" dirty="0"/>
              <a:t>Fråga 1:2 (3p). </a:t>
            </a:r>
            <a:r>
              <a:rPr lang="sv-SE" sz="1400" dirty="0"/>
              <a:t>Hur fördjupar du anamnesen rörande Evas trötthet? Vilken information efterfrågar du? Motivera varför!</a:t>
            </a:r>
          </a:p>
          <a:p>
            <a:pPr marL="0" indent="0">
              <a:buNone/>
            </a:pPr>
            <a:endParaRPr lang="sv-SE" sz="1400" i="1" dirty="0">
              <a:solidFill>
                <a:srgbClr val="0070C0"/>
              </a:solidFill>
            </a:endParaRPr>
          </a:p>
          <a:p>
            <a:pPr marL="0" indent="0">
              <a:buNone/>
            </a:pPr>
            <a:endParaRPr lang="sv-SE" sz="1400" dirty="0"/>
          </a:p>
        </p:txBody>
      </p:sp>
    </p:spTree>
    <p:extLst>
      <p:ext uri="{BB962C8B-B14F-4D97-AF65-F5344CB8AC3E}">
        <p14:creationId xmlns:p14="http://schemas.microsoft.com/office/powerpoint/2010/main" val="371335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Anders, 67 </a:t>
            </a:r>
            <a:r>
              <a:rPr lang="sv-SE" sz="2400" dirty="0" err="1">
                <a:effectLst/>
                <a:latin typeface="Signika"/>
              </a:rPr>
              <a:t>år</a:t>
            </a:r>
            <a:r>
              <a:rPr lang="sv-SE" sz="2400" dirty="0">
                <a:effectLst/>
                <a:latin typeface="Signika"/>
              </a:rPr>
              <a:t>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De två viktigaste riskfaktorerna för Alzheimers sjukdom utöver ärftlighet är ålder och kvinnligt kön. Två ärftliga mekanismer för Alzheimers sjukdom är familjär förekomst genom ärftlig mutation respektive förekomst av sårbarhetsgenen APOE4 som ger 3-4 ggr ökad risk i </a:t>
            </a:r>
            <a:r>
              <a:rPr lang="sv-SE" sz="1200" i="1" dirty="0" err="1">
                <a:solidFill>
                  <a:schemeClr val="bg2">
                    <a:lumMod val="90000"/>
                  </a:schemeClr>
                </a:solidFill>
              </a:rPr>
              <a:t>heterozygota</a:t>
            </a:r>
            <a:r>
              <a:rPr lang="sv-SE" sz="1200" i="1" dirty="0">
                <a:solidFill>
                  <a:schemeClr val="bg2">
                    <a:lumMod val="90000"/>
                  </a:schemeClr>
                </a:solidFill>
              </a:rPr>
              <a:t> fal och 8-10 ggr ökad risk vid homozygot förekomst. </a:t>
            </a:r>
            <a:r>
              <a:rPr lang="sv-SE" sz="1200" dirty="0">
                <a:solidFill>
                  <a:schemeClr val="bg2">
                    <a:lumMod val="90000"/>
                  </a:schemeClr>
                </a:solidFill>
              </a:rPr>
              <a:t>Av praktiska skäl, och eftersom du hade tid för detta, valde du att även göra MMSE och klock-testet själv vid besöket. Anders missade alla 3 poäng på minnesåtergivning, klarade inte av att kopiera femhörningarna, inte att vika papperet, och missade även 1 poäng på tidsorientering (datum), fick därmed 24 p. Han skrev ut siffrorna i klock-testet, men satte aldrig ut visarna. </a:t>
            </a:r>
            <a:r>
              <a:rPr lang="sv-SE" sz="1200" i="1" dirty="0">
                <a:solidFill>
                  <a:schemeClr val="bg2">
                    <a:lumMod val="90000"/>
                  </a:schemeClr>
                </a:solidFill>
              </a:rPr>
              <a:t>Du väljer att sätta in behandling mot depression. Parallellt har du kvar misstanken om demenssjukdom, fullföljer demensutredningen med en CT hjärna och siktar på en förnyad kognitiv bedömning, preliminärt inom några månader.</a:t>
            </a:r>
          </a:p>
          <a:p>
            <a:pPr marL="0" indent="0">
              <a:buNone/>
            </a:pPr>
            <a:r>
              <a:rPr lang="sv-SE" sz="1200" i="1" dirty="0">
                <a:solidFill>
                  <a:schemeClr val="bg2">
                    <a:lumMod val="90000"/>
                  </a:schemeClr>
                </a:solidFill>
              </a:rPr>
              <a:t>Efter 6 veckor ser du Anders tillsammans med dottern på återbesök. Du har fått svar på CT hjärna som visar ”för åldern normala förhållanden”. Anders är redan ganska tydligt förbättrad psykiskt, men minnesproblemen i vardagen kvarstår oförändrade. Dottern är fortsatt orolig och vädjar om en specialistbedömning och Anders själv motsätter sig inte detta. Vid sjukhusets minnesmottagning ser man sedan Anders några veckor efter att remissen skrivits. Man väljer som en del i en utvidgad utredning att göra en lumbalpunktion för att undersöka demensmarkörer. De typiska </a:t>
            </a:r>
            <a:r>
              <a:rPr lang="sv-SE" sz="1200" i="1" dirty="0" err="1">
                <a:solidFill>
                  <a:schemeClr val="bg2">
                    <a:lumMod val="90000"/>
                  </a:schemeClr>
                </a:solidFill>
              </a:rPr>
              <a:t>likvorförändringarna</a:t>
            </a:r>
            <a:r>
              <a:rPr lang="sv-SE" sz="1200" i="1" dirty="0">
                <a:solidFill>
                  <a:schemeClr val="bg2">
                    <a:lumMod val="90000"/>
                  </a:schemeClr>
                </a:solidFill>
              </a:rPr>
              <a:t> vid Alzheimers sjukdom är att Beta-</a:t>
            </a:r>
            <a:r>
              <a:rPr lang="sv-SE" sz="1200" i="1" dirty="0" err="1">
                <a:solidFill>
                  <a:schemeClr val="bg2">
                    <a:lumMod val="90000"/>
                  </a:schemeClr>
                </a:solidFill>
              </a:rPr>
              <a:t>amyloid</a:t>
            </a:r>
            <a:r>
              <a:rPr lang="sv-SE" sz="1200" i="1" dirty="0">
                <a:solidFill>
                  <a:schemeClr val="bg2">
                    <a:lumMod val="90000"/>
                  </a:schemeClr>
                </a:solidFill>
              </a:rPr>
              <a:t> sjunker, total-</a:t>
            </a:r>
            <a:r>
              <a:rPr lang="sv-SE" sz="1200" i="1" dirty="0" err="1">
                <a:solidFill>
                  <a:schemeClr val="bg2">
                    <a:lumMod val="90000"/>
                  </a:schemeClr>
                </a:solidFill>
              </a:rPr>
              <a:t>tau</a:t>
            </a:r>
            <a:r>
              <a:rPr lang="sv-SE" sz="1200" i="1" dirty="0">
                <a:solidFill>
                  <a:schemeClr val="bg2">
                    <a:lumMod val="90000"/>
                  </a:schemeClr>
                </a:solidFill>
              </a:rPr>
              <a:t> stiger och </a:t>
            </a:r>
            <a:r>
              <a:rPr lang="sv-SE" sz="1200" i="1" dirty="0" err="1">
                <a:solidFill>
                  <a:schemeClr val="bg2">
                    <a:lumMod val="90000"/>
                  </a:schemeClr>
                </a:solidFill>
              </a:rPr>
              <a:t>fosforylerat</a:t>
            </a:r>
            <a:r>
              <a:rPr lang="sv-SE" sz="1200" i="1" dirty="0">
                <a:solidFill>
                  <a:schemeClr val="bg2">
                    <a:lumMod val="90000"/>
                  </a:schemeClr>
                </a:solidFill>
              </a:rPr>
              <a:t> Tau stiger. Orsakerna är att ansamling av </a:t>
            </a:r>
            <a:r>
              <a:rPr lang="sv-SE" sz="1200" i="1" dirty="0" err="1">
                <a:solidFill>
                  <a:schemeClr val="bg2">
                    <a:lumMod val="90000"/>
                  </a:schemeClr>
                </a:solidFill>
              </a:rPr>
              <a:t>betamyloid</a:t>
            </a:r>
            <a:r>
              <a:rPr lang="sv-SE" sz="1200" i="1" dirty="0">
                <a:solidFill>
                  <a:schemeClr val="bg2">
                    <a:lumMod val="90000"/>
                  </a:schemeClr>
                </a:solidFill>
              </a:rPr>
              <a:t> i plack extracellulärt ger minskad </a:t>
            </a:r>
            <a:r>
              <a:rPr lang="sv-SE" sz="1200" i="1" dirty="0" err="1">
                <a:solidFill>
                  <a:schemeClr val="bg2">
                    <a:lumMod val="90000"/>
                  </a:schemeClr>
                </a:solidFill>
              </a:rPr>
              <a:t>betamyloidnivå</a:t>
            </a:r>
            <a:r>
              <a:rPr lang="sv-SE" sz="1200" i="1" dirty="0">
                <a:solidFill>
                  <a:schemeClr val="bg2">
                    <a:lumMod val="90000"/>
                  </a:schemeClr>
                </a:solidFill>
              </a:rPr>
              <a:t> (42) i </a:t>
            </a:r>
            <a:r>
              <a:rPr lang="sv-SE" sz="1200" i="1" dirty="0" err="1">
                <a:solidFill>
                  <a:schemeClr val="bg2">
                    <a:lumMod val="90000"/>
                  </a:schemeClr>
                </a:solidFill>
              </a:rPr>
              <a:t>likvor</a:t>
            </a:r>
            <a:r>
              <a:rPr lang="sv-SE" sz="1200" i="1" dirty="0">
                <a:solidFill>
                  <a:schemeClr val="bg2">
                    <a:lumMod val="90000"/>
                  </a:schemeClr>
                </a:solidFill>
              </a:rPr>
              <a:t>. total-</a:t>
            </a:r>
            <a:r>
              <a:rPr lang="sv-SE" sz="1200" i="1" dirty="0" err="1">
                <a:solidFill>
                  <a:schemeClr val="bg2">
                    <a:lumMod val="90000"/>
                  </a:schemeClr>
                </a:solidFill>
              </a:rPr>
              <a:t>tau</a:t>
            </a:r>
            <a:r>
              <a:rPr lang="sv-SE" sz="1200" i="1" dirty="0">
                <a:solidFill>
                  <a:schemeClr val="bg2">
                    <a:lumMod val="90000"/>
                  </a:schemeClr>
                </a:solidFill>
              </a:rPr>
              <a:t> ökar p g a neuronalt/</a:t>
            </a:r>
            <a:r>
              <a:rPr lang="sv-SE" sz="1200" i="1" dirty="0" err="1">
                <a:solidFill>
                  <a:schemeClr val="bg2">
                    <a:lumMod val="90000"/>
                  </a:schemeClr>
                </a:solidFill>
              </a:rPr>
              <a:t>axonalt</a:t>
            </a:r>
            <a:r>
              <a:rPr lang="sv-SE" sz="1200" i="1" dirty="0">
                <a:solidFill>
                  <a:schemeClr val="bg2">
                    <a:lumMod val="90000"/>
                  </a:schemeClr>
                </a:solidFill>
              </a:rPr>
              <a:t> sönderfall samtidigt som </a:t>
            </a:r>
            <a:r>
              <a:rPr lang="sv-SE" sz="1200" i="1" dirty="0" err="1">
                <a:solidFill>
                  <a:schemeClr val="bg2">
                    <a:lumMod val="90000"/>
                  </a:schemeClr>
                </a:solidFill>
              </a:rPr>
              <a:t>fosforyleringen</a:t>
            </a:r>
            <a:r>
              <a:rPr lang="sv-SE" sz="1200" i="1" dirty="0">
                <a:solidFill>
                  <a:schemeClr val="bg2">
                    <a:lumMod val="90000"/>
                  </a:schemeClr>
                </a:solidFill>
              </a:rPr>
              <a:t> av Tau ökar vilket ger förhöjd </a:t>
            </a:r>
            <a:r>
              <a:rPr lang="sv-SE" sz="1200" i="1" dirty="0" err="1">
                <a:solidFill>
                  <a:schemeClr val="bg2">
                    <a:lumMod val="90000"/>
                  </a:schemeClr>
                </a:solidFill>
              </a:rPr>
              <a:t>Fosfo-tau</a:t>
            </a:r>
            <a:r>
              <a:rPr lang="sv-SE" sz="1200" i="1" dirty="0">
                <a:solidFill>
                  <a:schemeClr val="bg2">
                    <a:lumMod val="90000"/>
                  </a:schemeClr>
                </a:solidFill>
              </a:rPr>
              <a:t> (oklar mekanism)</a:t>
            </a:r>
          </a:p>
          <a:p>
            <a:pPr marL="0" indent="0">
              <a:buNone/>
            </a:pPr>
            <a:r>
              <a:rPr lang="sv-SE" sz="1600" dirty="0"/>
              <a:t>Det har nu gått 6 månader sedan du träffade Anders och du får ett remissvar från minnesmottagningen med sammanställning av gjord utredning och behandling. Demensmarkörer i </a:t>
            </a:r>
            <a:r>
              <a:rPr lang="sv-SE" sz="1600" dirty="0" err="1"/>
              <a:t>likvor</a:t>
            </a:r>
            <a:r>
              <a:rPr lang="sv-SE" sz="1600" dirty="0"/>
              <a:t> visade ett entydigt mönster talande för Alzheimers sjukdom och Anders är insatt på läkemedelsbehandling mot sjukdomen.</a:t>
            </a:r>
          </a:p>
          <a:p>
            <a:pPr marL="0" indent="0">
              <a:buNone/>
            </a:pPr>
            <a:r>
              <a:rPr lang="sv-SE" sz="1600" b="1" dirty="0"/>
              <a:t>Fråga 2:6 (3p). </a:t>
            </a:r>
            <a:r>
              <a:rPr lang="sv-SE" sz="1600" dirty="0"/>
              <a:t>Vilka två farmakologiska behandlingsprinciper finns vid Alzheimers sjukdom? Vilket behandlingsval tror du att man gjort i detta fall? Motivera!</a:t>
            </a:r>
          </a:p>
        </p:txBody>
      </p:sp>
    </p:spTree>
    <p:extLst>
      <p:ext uri="{BB962C8B-B14F-4D97-AF65-F5344CB8AC3E}">
        <p14:creationId xmlns:p14="http://schemas.microsoft.com/office/powerpoint/2010/main" val="419306742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Eva, 54 år. (37p) (Ord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5823173"/>
          </a:xfrm>
        </p:spPr>
        <p:txBody>
          <a:bodyPr>
            <a:normAutofit/>
          </a:bodyPr>
          <a:lstStyle/>
          <a:p>
            <a:pPr marL="0" indent="0">
              <a:buNone/>
            </a:pPr>
            <a:r>
              <a:rPr lang="sv-SE" sz="1200" i="1" dirty="0">
                <a:solidFill>
                  <a:schemeClr val="bg2">
                    <a:lumMod val="90000"/>
                  </a:schemeClr>
                </a:solidFill>
              </a:rPr>
              <a:t>Eva är 54 år och arbetar som rektor på en grundskola. Eva kommer på en </a:t>
            </a:r>
            <a:r>
              <a:rPr lang="sv-SE" sz="1200" i="1" dirty="0" err="1">
                <a:solidFill>
                  <a:schemeClr val="bg2">
                    <a:lumMod val="90000"/>
                  </a:schemeClr>
                </a:solidFill>
              </a:rPr>
              <a:t>akuttid</a:t>
            </a:r>
            <a:r>
              <a:rPr lang="sv-SE" sz="1200" i="1" dirty="0">
                <a:solidFill>
                  <a:schemeClr val="bg2">
                    <a:lumMod val="90000"/>
                  </a:schemeClr>
                </a:solidFill>
              </a:rPr>
              <a:t> på din vårdcentral dar du arbetar som läkare. Eva har de senaste två veckorna haft tätare trängningar 4n normalt och lindrig sveda vid </a:t>
            </a:r>
            <a:r>
              <a:rPr lang="sv-SE" sz="1200" i="1" dirty="0" err="1">
                <a:solidFill>
                  <a:schemeClr val="bg2">
                    <a:lumMod val="90000"/>
                  </a:schemeClr>
                </a:solidFill>
              </a:rPr>
              <a:t>miktion</a:t>
            </a:r>
            <a:r>
              <a:rPr lang="sv-SE" sz="1200" i="1" dirty="0">
                <a:solidFill>
                  <a:schemeClr val="bg2">
                    <a:lumMod val="90000"/>
                  </a:schemeClr>
                </a:solidFill>
              </a:rPr>
              <a:t>. Hon har druckit extra mycket men besvären vill inte gå över. Häromdagen tyckte hon att urinens färg avvek, den var ljust rosa. Pa rak fråga uppger Eva att hon nog varit tröttare än normalt sista tiden men att hon matt ungefär som vanligt för övrigt. Utifrån den anamnes som framkommit misstänker du att Eva kan ha en akut cystit då det är vanligt att en sådan infektion orsakar täta trängningar och </a:t>
            </a:r>
            <a:r>
              <a:rPr lang="sv-SE" sz="1200" i="1" dirty="0" err="1">
                <a:solidFill>
                  <a:schemeClr val="bg2">
                    <a:lumMod val="90000"/>
                  </a:schemeClr>
                </a:solidFill>
              </a:rPr>
              <a:t>miktionssveda</a:t>
            </a:r>
            <a:r>
              <a:rPr lang="sv-SE" sz="1200" i="1" dirty="0">
                <a:solidFill>
                  <a:schemeClr val="bg2">
                    <a:lumMod val="90000"/>
                  </a:schemeClr>
                </a:solidFill>
              </a:rPr>
              <a:t>. Du bedömer också att den ljusrosa urin som beskrivs är makroskopisk </a:t>
            </a:r>
            <a:r>
              <a:rPr lang="sv-SE" sz="1200" i="1" dirty="0" err="1">
                <a:solidFill>
                  <a:schemeClr val="bg2">
                    <a:lumMod val="90000"/>
                  </a:schemeClr>
                </a:solidFill>
              </a:rPr>
              <a:t>hematuri</a:t>
            </a:r>
            <a:r>
              <a:rPr lang="sv-SE" sz="1200" i="1" dirty="0">
                <a:solidFill>
                  <a:schemeClr val="bg2">
                    <a:lumMod val="90000"/>
                  </a:schemeClr>
                </a:solidFill>
              </a:rPr>
              <a:t> som måste utredas vidare för att utesluta en tumör i urinvägarna. Du funderar även kring andra orsaker till tröttheten samt ljusrosa urin så som </a:t>
            </a:r>
            <a:r>
              <a:rPr lang="sv-SE" sz="1200" i="1" dirty="0" err="1">
                <a:solidFill>
                  <a:schemeClr val="bg2">
                    <a:lumMod val="90000"/>
                  </a:schemeClr>
                </a:solidFill>
              </a:rPr>
              <a:t>malignitet</a:t>
            </a:r>
            <a:r>
              <a:rPr lang="sv-SE" sz="1200" i="1" dirty="0">
                <a:solidFill>
                  <a:schemeClr val="bg2">
                    <a:lumMod val="90000"/>
                  </a:schemeClr>
                </a:solidFill>
              </a:rPr>
              <a:t>, intag av rödbetor och exempelvis njursten.</a:t>
            </a:r>
          </a:p>
          <a:p>
            <a:pPr marL="0" indent="0">
              <a:buNone/>
            </a:pPr>
            <a:r>
              <a:rPr lang="sv-SE" sz="1400" dirty="0"/>
              <a:t>Eva beskriver en längre tids trötthet som förelegat ungefär 1-2 månader.</a:t>
            </a:r>
          </a:p>
          <a:p>
            <a:pPr marL="0" indent="0">
              <a:buNone/>
            </a:pPr>
            <a:r>
              <a:rPr lang="sv-SE" sz="1400" b="1" dirty="0"/>
              <a:t>Fråga 1:2 (3p). </a:t>
            </a:r>
            <a:r>
              <a:rPr lang="sv-SE" sz="1400" dirty="0"/>
              <a:t>Hur fördjupar du anamnesen rörande Evas trötthet? Vilken information efterfrågar du? Motivera varför!</a:t>
            </a:r>
          </a:p>
          <a:p>
            <a:pPr marL="0" indent="0">
              <a:buNone/>
            </a:pPr>
            <a:r>
              <a:rPr lang="sv-SE" sz="1400" b="1" i="1" dirty="0">
                <a:solidFill>
                  <a:srgbClr val="0070C0"/>
                </a:solidFill>
              </a:rPr>
              <a:t>Återkoppling 1:2. </a:t>
            </a:r>
            <a:r>
              <a:rPr lang="sv-SE" sz="1400" i="1" dirty="0">
                <a:solidFill>
                  <a:srgbClr val="0070C0"/>
                </a:solidFill>
              </a:rPr>
              <a:t>Du väljer att fördjupa anamnesen kring Evas trötthet genom att fråga om hennes levnadsvanor, om hennes fysiska ork är nedsatt, om arbetet orsakar stress, hennes sömnvanor, andra paramaligna symtom så som oklar feber, viktnedgång, påverkad aptit, samt om hon varit mer frusen än normalt eller haft besvär med håravfall eller magbesvär. Du frågar kring riskfaktorer för </a:t>
            </a:r>
            <a:r>
              <a:rPr lang="sv-SE" sz="1400" i="1" dirty="0" err="1">
                <a:solidFill>
                  <a:srgbClr val="0070C0"/>
                </a:solidFill>
              </a:rPr>
              <a:t>malignitet</a:t>
            </a:r>
            <a:r>
              <a:rPr lang="sv-SE" sz="1400" i="1" dirty="0">
                <a:solidFill>
                  <a:srgbClr val="0070C0"/>
                </a:solidFill>
              </a:rPr>
              <a:t>. (Lärandemål: A2, A1, A4)</a:t>
            </a:r>
          </a:p>
          <a:p>
            <a:pPr marL="0" indent="0">
              <a:buNone/>
            </a:pPr>
            <a:endParaRPr lang="sv-SE" sz="1400" i="1" dirty="0">
              <a:solidFill>
                <a:srgbClr val="0070C0"/>
              </a:solidFill>
            </a:endParaRPr>
          </a:p>
          <a:p>
            <a:pPr marL="0" indent="0">
              <a:buNone/>
            </a:pPr>
            <a:endParaRPr lang="sv-SE" sz="1400" dirty="0"/>
          </a:p>
        </p:txBody>
      </p:sp>
    </p:spTree>
    <p:extLst>
      <p:ext uri="{BB962C8B-B14F-4D97-AF65-F5344CB8AC3E}">
        <p14:creationId xmlns:p14="http://schemas.microsoft.com/office/powerpoint/2010/main" val="199004445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Eva, 54 år. (37p) (Ord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5823173"/>
          </a:xfrm>
        </p:spPr>
        <p:txBody>
          <a:bodyPr>
            <a:normAutofit/>
          </a:bodyPr>
          <a:lstStyle/>
          <a:p>
            <a:pPr marL="0" indent="0">
              <a:buNone/>
            </a:pPr>
            <a:r>
              <a:rPr lang="sv-SE" sz="1200" i="1" dirty="0">
                <a:solidFill>
                  <a:schemeClr val="bg2">
                    <a:lumMod val="90000"/>
                  </a:schemeClr>
                </a:solidFill>
              </a:rPr>
              <a:t>Eva är 54 år och arbetar som rektor på en grundskola. Eva kommer på en </a:t>
            </a:r>
            <a:r>
              <a:rPr lang="sv-SE" sz="1200" i="1" dirty="0" err="1">
                <a:solidFill>
                  <a:schemeClr val="bg2">
                    <a:lumMod val="90000"/>
                  </a:schemeClr>
                </a:solidFill>
              </a:rPr>
              <a:t>akuttid</a:t>
            </a:r>
            <a:r>
              <a:rPr lang="sv-SE" sz="1200" i="1" dirty="0">
                <a:solidFill>
                  <a:schemeClr val="bg2">
                    <a:lumMod val="90000"/>
                  </a:schemeClr>
                </a:solidFill>
              </a:rPr>
              <a:t> på din vårdcentral dar du arbetar som läkare. Eva har de senaste två veckorna haft tätare trängningar 4n normalt och lindrig sveda vid </a:t>
            </a:r>
            <a:r>
              <a:rPr lang="sv-SE" sz="1200" i="1" dirty="0" err="1">
                <a:solidFill>
                  <a:schemeClr val="bg2">
                    <a:lumMod val="90000"/>
                  </a:schemeClr>
                </a:solidFill>
              </a:rPr>
              <a:t>miktion</a:t>
            </a:r>
            <a:r>
              <a:rPr lang="sv-SE" sz="1200" i="1" dirty="0">
                <a:solidFill>
                  <a:schemeClr val="bg2">
                    <a:lumMod val="90000"/>
                  </a:schemeClr>
                </a:solidFill>
              </a:rPr>
              <a:t>. Hon har druckit extra mycket men besvären vill inte gå över. Häromdagen tyckte hon att urinens färg avvek, den var ljust rosa. Pa rak fråga uppger Eva att hon nog varit tröttare än normalt sista tiden men att hon matt ungefär som vanligt för övrigt. Utifrån den anamnes som framkommit misstänker du att Eva kan ha en akut cystit då det är vanligt att en sådan infektion orsakar täta trängningar och </a:t>
            </a:r>
            <a:r>
              <a:rPr lang="sv-SE" sz="1200" i="1" dirty="0" err="1">
                <a:solidFill>
                  <a:schemeClr val="bg2">
                    <a:lumMod val="90000"/>
                  </a:schemeClr>
                </a:solidFill>
              </a:rPr>
              <a:t>miktionssveda</a:t>
            </a:r>
            <a:r>
              <a:rPr lang="sv-SE" sz="1200" i="1" dirty="0">
                <a:solidFill>
                  <a:schemeClr val="bg2">
                    <a:lumMod val="90000"/>
                  </a:schemeClr>
                </a:solidFill>
              </a:rPr>
              <a:t>. Du bedömer också att den ljusrosa urin som beskrivs är makroskopisk </a:t>
            </a:r>
            <a:r>
              <a:rPr lang="sv-SE" sz="1200" i="1" dirty="0" err="1">
                <a:solidFill>
                  <a:schemeClr val="bg2">
                    <a:lumMod val="90000"/>
                  </a:schemeClr>
                </a:solidFill>
              </a:rPr>
              <a:t>hematuri</a:t>
            </a:r>
            <a:r>
              <a:rPr lang="sv-SE" sz="1200" i="1" dirty="0">
                <a:solidFill>
                  <a:schemeClr val="bg2">
                    <a:lumMod val="90000"/>
                  </a:schemeClr>
                </a:solidFill>
              </a:rPr>
              <a:t> som måste utredas vidare för att utesluta en tumör i urinvägarna. Du funderar även kring andra orsaker till tröttheten samt ljusrosa urin så som </a:t>
            </a:r>
            <a:r>
              <a:rPr lang="sv-SE" sz="1200" i="1" dirty="0" err="1">
                <a:solidFill>
                  <a:schemeClr val="bg2">
                    <a:lumMod val="90000"/>
                  </a:schemeClr>
                </a:solidFill>
              </a:rPr>
              <a:t>malignitet</a:t>
            </a:r>
            <a:r>
              <a:rPr lang="sv-SE" sz="1200" i="1" dirty="0">
                <a:solidFill>
                  <a:schemeClr val="bg2">
                    <a:lumMod val="90000"/>
                  </a:schemeClr>
                </a:solidFill>
              </a:rPr>
              <a:t>, intag av rödbetor och exempelvis njursten.</a:t>
            </a:r>
          </a:p>
          <a:p>
            <a:pPr marL="0" indent="0">
              <a:buNone/>
            </a:pPr>
            <a:r>
              <a:rPr lang="sv-SE" sz="1200" i="1" dirty="0">
                <a:solidFill>
                  <a:schemeClr val="bg2">
                    <a:lumMod val="90000"/>
                  </a:schemeClr>
                </a:solidFill>
              </a:rPr>
              <a:t>Eva beskriver en längre tids trötthet som förelegat ungefär 1-2 månader. Du väljer att fördjupa anamnesen kring Evas trötthet genom att fråga om hennes levnadsvanor, om hennes fysiska ork är nedsatt, om arbetet orsakar stress, hennes sömnvanor, andra paramaligna symtom så som oklar feber, viktnedgång, påverkad aptit, samt om hon varit mer frusen än normalt eller haft besvär med håravfall eller magbesvär. Du frågar kring riskfaktorer för </a:t>
            </a:r>
            <a:r>
              <a:rPr lang="sv-SE" sz="1200" i="1" dirty="0" err="1">
                <a:solidFill>
                  <a:schemeClr val="bg2">
                    <a:lumMod val="90000"/>
                  </a:schemeClr>
                </a:solidFill>
              </a:rPr>
              <a:t>malignitet</a:t>
            </a:r>
            <a:r>
              <a:rPr lang="sv-SE" sz="1200" i="1" dirty="0">
                <a:solidFill>
                  <a:schemeClr val="bg2">
                    <a:lumMod val="90000"/>
                  </a:schemeClr>
                </a:solidFill>
              </a:rPr>
              <a:t>.</a:t>
            </a:r>
          </a:p>
          <a:p>
            <a:pPr marL="0" indent="0">
              <a:buNone/>
            </a:pPr>
            <a:r>
              <a:rPr lang="sv-SE" sz="1400" dirty="0"/>
              <a:t>Eva berättar att tröttheten nog smugit sig på senaste två månaderna. Hon har varit rektor i många år och uppleverbåde arbetssituationen och den privata situationen som stabil. Hon har känt sig mattare än vanligt i kroppen och inte haft riktigt samma ork vid träning. Möjligtvis har hon känt sig lite illamående ibland, men hon har inte noterat att hon blivit magrare. Hon har regelbundna sömnvanor och det framkommer inga tydliga symtom som talar för </a:t>
            </a:r>
            <a:r>
              <a:rPr lang="sv-SE" sz="1400" dirty="0" err="1"/>
              <a:t>hypotyreos</a:t>
            </a:r>
            <a:r>
              <a:rPr lang="sv-SE" sz="1400" dirty="0"/>
              <a:t>. Hon hade inte ätit rödbetor i samband med att hon noterade ljusrosa urin.</a:t>
            </a:r>
          </a:p>
          <a:p>
            <a:pPr marL="0" indent="0">
              <a:buNone/>
            </a:pPr>
            <a:r>
              <a:rPr lang="sv-SE" sz="1400" b="1" dirty="0"/>
              <a:t>Fråga 1:3 (3p). </a:t>
            </a:r>
            <a:r>
              <a:rPr lang="sv-SE" sz="1400" dirty="0"/>
              <a:t>Vilken/vilka vidare utredning/-ar anser du är aktuell/-a att gå vidare med nu? Motivera!</a:t>
            </a:r>
          </a:p>
        </p:txBody>
      </p:sp>
    </p:spTree>
    <p:extLst>
      <p:ext uri="{BB962C8B-B14F-4D97-AF65-F5344CB8AC3E}">
        <p14:creationId xmlns:p14="http://schemas.microsoft.com/office/powerpoint/2010/main" val="162225209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Eva, 54 år. (37p) (Ord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5823173"/>
          </a:xfrm>
        </p:spPr>
        <p:txBody>
          <a:bodyPr>
            <a:normAutofit/>
          </a:bodyPr>
          <a:lstStyle/>
          <a:p>
            <a:pPr marL="0" indent="0">
              <a:buNone/>
            </a:pPr>
            <a:r>
              <a:rPr lang="sv-SE" sz="1200" i="1" dirty="0">
                <a:solidFill>
                  <a:schemeClr val="bg2">
                    <a:lumMod val="90000"/>
                  </a:schemeClr>
                </a:solidFill>
              </a:rPr>
              <a:t>Eva är 54 år och arbetar som rektor på en grundskola. Eva kommer på en </a:t>
            </a:r>
            <a:r>
              <a:rPr lang="sv-SE" sz="1200" i="1" dirty="0" err="1">
                <a:solidFill>
                  <a:schemeClr val="bg2">
                    <a:lumMod val="90000"/>
                  </a:schemeClr>
                </a:solidFill>
              </a:rPr>
              <a:t>akuttid</a:t>
            </a:r>
            <a:r>
              <a:rPr lang="sv-SE" sz="1200" i="1" dirty="0">
                <a:solidFill>
                  <a:schemeClr val="bg2">
                    <a:lumMod val="90000"/>
                  </a:schemeClr>
                </a:solidFill>
              </a:rPr>
              <a:t> på din vårdcentral dar du arbetar som läkare. Eva har de senaste två veckorna haft tätare trängningar 4n normalt och lindrig sveda vid </a:t>
            </a:r>
            <a:r>
              <a:rPr lang="sv-SE" sz="1200" i="1" dirty="0" err="1">
                <a:solidFill>
                  <a:schemeClr val="bg2">
                    <a:lumMod val="90000"/>
                  </a:schemeClr>
                </a:solidFill>
              </a:rPr>
              <a:t>miktion</a:t>
            </a:r>
            <a:r>
              <a:rPr lang="sv-SE" sz="1200" i="1" dirty="0">
                <a:solidFill>
                  <a:schemeClr val="bg2">
                    <a:lumMod val="90000"/>
                  </a:schemeClr>
                </a:solidFill>
              </a:rPr>
              <a:t>. Hon har druckit extra mycket men besvären vill inte gå över. Häromdagen tyckte hon att urinens färg avvek, den var ljust rosa. Pa rak fråga uppger Eva att hon nog varit tröttare än normalt sista tiden men att hon matt ungefär som vanligt för övrigt. Utifrån den anamnes som framkommit misstänker du att Eva kan ha en akut cystit då det är vanligt att en sådan infektion orsakar täta trängningar och </a:t>
            </a:r>
            <a:r>
              <a:rPr lang="sv-SE" sz="1200" i="1" dirty="0" err="1">
                <a:solidFill>
                  <a:schemeClr val="bg2">
                    <a:lumMod val="90000"/>
                  </a:schemeClr>
                </a:solidFill>
              </a:rPr>
              <a:t>miktionssveda</a:t>
            </a:r>
            <a:r>
              <a:rPr lang="sv-SE" sz="1200" i="1" dirty="0">
                <a:solidFill>
                  <a:schemeClr val="bg2">
                    <a:lumMod val="90000"/>
                  </a:schemeClr>
                </a:solidFill>
              </a:rPr>
              <a:t>. Du bedömer också att den ljusrosa urin som beskrivs är makroskopisk </a:t>
            </a:r>
            <a:r>
              <a:rPr lang="sv-SE" sz="1200" i="1" dirty="0" err="1">
                <a:solidFill>
                  <a:schemeClr val="bg2">
                    <a:lumMod val="90000"/>
                  </a:schemeClr>
                </a:solidFill>
              </a:rPr>
              <a:t>hematuri</a:t>
            </a:r>
            <a:r>
              <a:rPr lang="sv-SE" sz="1200" i="1" dirty="0">
                <a:solidFill>
                  <a:schemeClr val="bg2">
                    <a:lumMod val="90000"/>
                  </a:schemeClr>
                </a:solidFill>
              </a:rPr>
              <a:t> som måste utredas vidare för att utesluta en tumör i urinvägarna. Du funderar även kring andra orsaker till tröttheten samt ljusrosa urin så som </a:t>
            </a:r>
            <a:r>
              <a:rPr lang="sv-SE" sz="1200" i="1" dirty="0" err="1">
                <a:solidFill>
                  <a:schemeClr val="bg2">
                    <a:lumMod val="90000"/>
                  </a:schemeClr>
                </a:solidFill>
              </a:rPr>
              <a:t>malignitet</a:t>
            </a:r>
            <a:r>
              <a:rPr lang="sv-SE" sz="1200" i="1" dirty="0">
                <a:solidFill>
                  <a:schemeClr val="bg2">
                    <a:lumMod val="90000"/>
                  </a:schemeClr>
                </a:solidFill>
              </a:rPr>
              <a:t>, intag av rödbetor och exempelvis njursten.</a:t>
            </a:r>
          </a:p>
          <a:p>
            <a:pPr marL="0" indent="0">
              <a:buNone/>
            </a:pPr>
            <a:r>
              <a:rPr lang="sv-SE" sz="1200" i="1" dirty="0">
                <a:solidFill>
                  <a:schemeClr val="bg2">
                    <a:lumMod val="90000"/>
                  </a:schemeClr>
                </a:solidFill>
              </a:rPr>
              <a:t>Eva beskriver en längre tids trötthet som förelegat ungefär 1-2 månader. Du väljer att fördjupa anamnesen kring Evas trötthet genom att fråga om hennes </a:t>
            </a:r>
            <a:r>
              <a:rPr lang="sv-SE" sz="1200" i="1" dirty="0" err="1">
                <a:solidFill>
                  <a:schemeClr val="bg2">
                    <a:lumMod val="90000"/>
                  </a:schemeClr>
                </a:solidFill>
              </a:rPr>
              <a:t>levnadsvanor,om</a:t>
            </a:r>
            <a:r>
              <a:rPr lang="sv-SE" sz="1200" i="1" dirty="0">
                <a:solidFill>
                  <a:schemeClr val="bg2">
                    <a:lumMod val="90000"/>
                  </a:schemeClr>
                </a:solidFill>
              </a:rPr>
              <a:t> hennes fysiska ork är nedsatt, om arbetet orsakar stress, hennes sömnvanor, andra paramaligna symtom så </a:t>
            </a:r>
            <a:r>
              <a:rPr lang="sv-SE" sz="1200" i="1" dirty="0" err="1">
                <a:solidFill>
                  <a:schemeClr val="bg2">
                    <a:lumMod val="90000"/>
                  </a:schemeClr>
                </a:solidFill>
              </a:rPr>
              <a:t>somoklar</a:t>
            </a:r>
            <a:r>
              <a:rPr lang="sv-SE" sz="1200" i="1" dirty="0">
                <a:solidFill>
                  <a:schemeClr val="bg2">
                    <a:lumMod val="90000"/>
                  </a:schemeClr>
                </a:solidFill>
              </a:rPr>
              <a:t> feber, viktnedgång, påverkad aptit, samt om hon varit mer frusen än normalt eller haft besvär med håravfall </a:t>
            </a:r>
            <a:r>
              <a:rPr lang="sv-SE" sz="1200" i="1" dirty="0" err="1">
                <a:solidFill>
                  <a:schemeClr val="bg2">
                    <a:lumMod val="90000"/>
                  </a:schemeClr>
                </a:solidFill>
              </a:rPr>
              <a:t>ellermagbesvär</a:t>
            </a:r>
            <a:r>
              <a:rPr lang="sv-SE" sz="1200" i="1" dirty="0">
                <a:solidFill>
                  <a:schemeClr val="bg2">
                    <a:lumMod val="90000"/>
                  </a:schemeClr>
                </a:solidFill>
              </a:rPr>
              <a:t>. Du frågar kring riskfaktorer för </a:t>
            </a:r>
            <a:r>
              <a:rPr lang="sv-SE" sz="1200" i="1" dirty="0" err="1">
                <a:solidFill>
                  <a:schemeClr val="bg2">
                    <a:lumMod val="90000"/>
                  </a:schemeClr>
                </a:solidFill>
              </a:rPr>
              <a:t>malignitet</a:t>
            </a:r>
            <a:r>
              <a:rPr lang="sv-SE" sz="1200" i="1" dirty="0">
                <a:solidFill>
                  <a:schemeClr val="bg2">
                    <a:lumMod val="90000"/>
                  </a:schemeClr>
                </a:solidFill>
              </a:rPr>
              <a:t>.</a:t>
            </a:r>
          </a:p>
          <a:p>
            <a:pPr marL="0" indent="0">
              <a:buNone/>
            </a:pPr>
            <a:r>
              <a:rPr lang="sv-SE" sz="1400" dirty="0"/>
              <a:t>Eva berättar att tröttheten nog smugit sig på senaste två månaderna. Hon har varit rektor i många år och uppleverbåde arbetssituationen och den privata situationen som stabil. Hon har känt sig mattare än vanligt i kroppen och </a:t>
            </a:r>
            <a:r>
              <a:rPr lang="sv-SE" sz="1400" dirty="0" err="1"/>
              <a:t>intehaft</a:t>
            </a:r>
            <a:r>
              <a:rPr lang="sv-SE" sz="1400" dirty="0"/>
              <a:t> riktigt samma ork vid träning. Möjligtvis har hon känt sig lite illamående ibland, men hon har inte noterat att </a:t>
            </a:r>
            <a:r>
              <a:rPr lang="sv-SE" sz="1400" dirty="0" err="1"/>
              <a:t>honblivit</a:t>
            </a:r>
            <a:r>
              <a:rPr lang="sv-SE" sz="1400" dirty="0"/>
              <a:t> magrare. Hon har regelbundna sömnvanor och det framkommer inga tydliga symtom som talar för </a:t>
            </a:r>
            <a:r>
              <a:rPr lang="sv-SE" sz="1400" dirty="0" err="1"/>
              <a:t>hypotyreos.Hon</a:t>
            </a:r>
            <a:r>
              <a:rPr lang="sv-SE" sz="1400" dirty="0"/>
              <a:t> hade inte ätit rödbetor i samband med att hon noterade ljusrosa urin.</a:t>
            </a:r>
          </a:p>
          <a:p>
            <a:pPr marL="0" indent="0">
              <a:buNone/>
            </a:pPr>
            <a:r>
              <a:rPr lang="sv-SE" sz="1400" b="1" dirty="0"/>
              <a:t>Fråga 1:3 (3p). </a:t>
            </a:r>
            <a:r>
              <a:rPr lang="sv-SE" sz="1400" dirty="0"/>
              <a:t>Vilken/vilka vidare utredning/-ar anser du är aktuell/-a att gå vidare med nu? Motivera!</a:t>
            </a:r>
          </a:p>
          <a:p>
            <a:pPr marL="0" indent="0">
              <a:buNone/>
            </a:pPr>
            <a:r>
              <a:rPr lang="sv-SE" sz="1400" b="1" i="1" dirty="0">
                <a:solidFill>
                  <a:srgbClr val="0070C0"/>
                </a:solidFill>
              </a:rPr>
              <a:t>Återkoppling 1:3. </a:t>
            </a:r>
            <a:r>
              <a:rPr lang="sv-SE" sz="1400" i="1" dirty="0">
                <a:solidFill>
                  <a:srgbClr val="0070C0"/>
                </a:solidFill>
              </a:rPr>
              <a:t>Till sist ber du Eva lämna ett urinprov där du dels tar en urinsticka och sedan skickar det för bakterieodling. Du skriver också remiss för standardiserat vårdförlopp makroskopisk </a:t>
            </a:r>
            <a:r>
              <a:rPr lang="sv-SE" sz="1400" i="1" dirty="0" err="1">
                <a:solidFill>
                  <a:srgbClr val="0070C0"/>
                </a:solidFill>
              </a:rPr>
              <a:t>hematuri</a:t>
            </a:r>
            <a:r>
              <a:rPr lang="sv-SE" sz="1400" i="1" dirty="0">
                <a:solidFill>
                  <a:srgbClr val="0070C0"/>
                </a:solidFill>
              </a:rPr>
              <a:t> som innefattar en CT-urografi (eller annan avbildning av övre delen av urinvägarna) samt en cystoskopi. Utifrån tröttheten beställer du ett blodstatus, plasma-glukos, SR och TSH. (Lärandemål: A2)</a:t>
            </a:r>
          </a:p>
        </p:txBody>
      </p:sp>
    </p:spTree>
    <p:extLst>
      <p:ext uri="{BB962C8B-B14F-4D97-AF65-F5344CB8AC3E}">
        <p14:creationId xmlns:p14="http://schemas.microsoft.com/office/powerpoint/2010/main" val="6418027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Eva, 54 år. (37p) (Ord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vert="horz" lIns="91440" tIns="45720" rIns="91440" bIns="45720" rtlCol="0" anchor="t">
            <a:normAutofit/>
          </a:bodyPr>
          <a:lstStyle/>
          <a:p>
            <a:pPr marL="0" indent="0">
              <a:buNone/>
            </a:pPr>
            <a:r>
              <a:rPr lang="sv-SE" sz="1200" i="1" dirty="0">
                <a:solidFill>
                  <a:schemeClr val="bg2">
                    <a:lumMod val="90000"/>
                  </a:schemeClr>
                </a:solidFill>
              </a:rPr>
              <a:t>Eva är 54 år och arbetar som rektor på en grundskola. Eva kommer på en </a:t>
            </a:r>
            <a:r>
              <a:rPr lang="sv-SE" sz="1200" i="1" dirty="0" err="1">
                <a:solidFill>
                  <a:schemeClr val="bg2">
                    <a:lumMod val="90000"/>
                  </a:schemeClr>
                </a:solidFill>
              </a:rPr>
              <a:t>akuttid</a:t>
            </a:r>
            <a:r>
              <a:rPr lang="sv-SE" sz="1200" i="1" dirty="0">
                <a:solidFill>
                  <a:schemeClr val="bg2">
                    <a:lumMod val="90000"/>
                  </a:schemeClr>
                </a:solidFill>
              </a:rPr>
              <a:t> på din vårdcentral dar du arbetar som läkare. Eva har de senaste två veckorna haft tätare trängningar 4n normalt och lindrig sveda vid </a:t>
            </a:r>
            <a:r>
              <a:rPr lang="sv-SE" sz="1200" i="1" dirty="0" err="1">
                <a:solidFill>
                  <a:schemeClr val="bg2">
                    <a:lumMod val="90000"/>
                  </a:schemeClr>
                </a:solidFill>
              </a:rPr>
              <a:t>miktion</a:t>
            </a:r>
            <a:r>
              <a:rPr lang="sv-SE" sz="1200" i="1" dirty="0">
                <a:solidFill>
                  <a:schemeClr val="bg2">
                    <a:lumMod val="90000"/>
                  </a:schemeClr>
                </a:solidFill>
              </a:rPr>
              <a:t>. Hon har druckit extra mycket men besvären vill inte gå över. Häromdagen tyckte hon att urinens färg avvek, den var ljust rosa. Pa rak fråga uppger Eva att hon nog varit tröttare än normalt sista tiden men att hon matt ungefär som vanligt för övrigt. Utifrån den anamnes som framkommit misstänker du att Eva kan ha en akut cystit då det är vanligt att en sådan infektion orsakar täta trängningar och </a:t>
            </a:r>
            <a:r>
              <a:rPr lang="sv-SE" sz="1200" i="1" dirty="0" err="1">
                <a:solidFill>
                  <a:schemeClr val="bg2">
                    <a:lumMod val="90000"/>
                  </a:schemeClr>
                </a:solidFill>
              </a:rPr>
              <a:t>miktionssveda</a:t>
            </a:r>
            <a:r>
              <a:rPr lang="sv-SE" sz="1200" i="1" dirty="0">
                <a:solidFill>
                  <a:schemeClr val="bg2">
                    <a:lumMod val="90000"/>
                  </a:schemeClr>
                </a:solidFill>
              </a:rPr>
              <a:t>. Du bedömer också att den ljusrosa urin som beskrivs är makroskopisk </a:t>
            </a:r>
            <a:r>
              <a:rPr lang="sv-SE" sz="1200" i="1" dirty="0" err="1">
                <a:solidFill>
                  <a:schemeClr val="bg2">
                    <a:lumMod val="90000"/>
                  </a:schemeClr>
                </a:solidFill>
              </a:rPr>
              <a:t>hematuri</a:t>
            </a:r>
            <a:r>
              <a:rPr lang="sv-SE" sz="1200" i="1" dirty="0">
                <a:solidFill>
                  <a:schemeClr val="bg2">
                    <a:lumMod val="90000"/>
                  </a:schemeClr>
                </a:solidFill>
              </a:rPr>
              <a:t> som måste utredas vidare för att utesluta en tumör i urinvägarna. Du funderar även kring andra orsaker till tröttheten samt ljusrosa urin så som </a:t>
            </a:r>
            <a:r>
              <a:rPr lang="sv-SE" sz="1200" i="1" dirty="0" err="1">
                <a:solidFill>
                  <a:schemeClr val="bg2">
                    <a:lumMod val="90000"/>
                  </a:schemeClr>
                </a:solidFill>
              </a:rPr>
              <a:t>malignitet</a:t>
            </a:r>
            <a:r>
              <a:rPr lang="sv-SE" sz="1200" i="1" dirty="0">
                <a:solidFill>
                  <a:schemeClr val="bg2">
                    <a:lumMod val="90000"/>
                  </a:schemeClr>
                </a:solidFill>
              </a:rPr>
              <a:t>, intag av rödbetor och exempelvis njursten.</a:t>
            </a:r>
          </a:p>
          <a:p>
            <a:pPr marL="0" indent="0">
              <a:buNone/>
            </a:pPr>
            <a:r>
              <a:rPr lang="sv-SE" sz="1200" i="1" dirty="0">
                <a:solidFill>
                  <a:schemeClr val="bg2">
                    <a:lumMod val="90000"/>
                  </a:schemeClr>
                </a:solidFill>
              </a:rPr>
              <a:t>Eva beskriver en längre tids trötthet som förelegat ungefär 1-2 månader. Du väljer att fördjupa anamnesen kring Evas trötthet genom att fråga om hennes </a:t>
            </a:r>
            <a:r>
              <a:rPr lang="sv-SE" sz="1200" i="1" err="1">
                <a:solidFill>
                  <a:schemeClr val="bg2">
                    <a:lumMod val="90000"/>
                  </a:schemeClr>
                </a:solidFill>
              </a:rPr>
              <a:t>levnadsvanor,om</a:t>
            </a:r>
            <a:r>
              <a:rPr lang="sv-SE" sz="1200" i="1" dirty="0">
                <a:solidFill>
                  <a:schemeClr val="bg2">
                    <a:lumMod val="90000"/>
                  </a:schemeClr>
                </a:solidFill>
              </a:rPr>
              <a:t> hennes fysiska ork är nedsatt, om arbetet orsakar stress, hennes sömnvanor, andra paramaligna symtom så </a:t>
            </a:r>
            <a:r>
              <a:rPr lang="sv-SE" sz="1200" i="1" err="1">
                <a:solidFill>
                  <a:schemeClr val="bg2">
                    <a:lumMod val="90000"/>
                  </a:schemeClr>
                </a:solidFill>
              </a:rPr>
              <a:t>somoklar</a:t>
            </a:r>
            <a:r>
              <a:rPr lang="sv-SE" sz="1200" i="1" dirty="0">
                <a:solidFill>
                  <a:schemeClr val="bg2">
                    <a:lumMod val="90000"/>
                  </a:schemeClr>
                </a:solidFill>
              </a:rPr>
              <a:t> feber, viktnedgång, påverkad aptit, samt om hon varit mer frusen än normalt eller haft besvär med håravfall </a:t>
            </a:r>
            <a:r>
              <a:rPr lang="sv-SE" sz="1200" i="1" err="1">
                <a:solidFill>
                  <a:schemeClr val="bg2">
                    <a:lumMod val="90000"/>
                  </a:schemeClr>
                </a:solidFill>
              </a:rPr>
              <a:t>ellermagbesvär</a:t>
            </a:r>
            <a:r>
              <a:rPr lang="sv-SE" sz="1200" i="1" dirty="0">
                <a:solidFill>
                  <a:schemeClr val="bg2">
                    <a:lumMod val="90000"/>
                  </a:schemeClr>
                </a:solidFill>
              </a:rPr>
              <a:t>. Du frågar kring riskfaktorer för </a:t>
            </a:r>
            <a:r>
              <a:rPr lang="sv-SE" sz="1200" i="1" err="1">
                <a:solidFill>
                  <a:schemeClr val="bg2">
                    <a:lumMod val="90000"/>
                  </a:schemeClr>
                </a:solidFill>
              </a:rPr>
              <a:t>malignitet</a:t>
            </a:r>
            <a:r>
              <a:rPr lang="sv-SE" sz="1200" i="1" dirty="0">
                <a:solidFill>
                  <a:schemeClr val="bg2">
                    <a:lumMod val="90000"/>
                  </a:schemeClr>
                </a:solidFill>
              </a:rPr>
              <a:t>.</a:t>
            </a:r>
            <a:endParaRPr lang="sv-SE" sz="1200" i="1" dirty="0">
              <a:solidFill>
                <a:schemeClr val="bg2">
                  <a:lumMod val="90000"/>
                </a:schemeClr>
              </a:solidFill>
              <a:ea typeface="Calibri"/>
              <a:cs typeface="Calibri"/>
            </a:endParaRPr>
          </a:p>
          <a:p>
            <a:pPr marL="0" indent="0">
              <a:buNone/>
            </a:pPr>
            <a:r>
              <a:rPr lang="sv-SE" sz="1200" i="1" dirty="0">
                <a:solidFill>
                  <a:schemeClr val="bg2">
                    <a:lumMod val="90000"/>
                  </a:schemeClr>
                </a:solidFill>
              </a:rPr>
              <a:t>Eva berättar att tröttheten nog smugit sig på senaste två månaderna. Hon har varit rektor i många år och uppleverbåde arbetssituationen och den privata situationen som stabil. Hon har känt sig mattare än vanligt i kroppen och </a:t>
            </a:r>
            <a:r>
              <a:rPr lang="sv-SE" sz="1200" i="1" err="1">
                <a:solidFill>
                  <a:schemeClr val="bg2">
                    <a:lumMod val="90000"/>
                  </a:schemeClr>
                </a:solidFill>
              </a:rPr>
              <a:t>intehaft</a:t>
            </a:r>
            <a:r>
              <a:rPr lang="sv-SE" sz="1200" i="1" dirty="0">
                <a:solidFill>
                  <a:schemeClr val="bg2">
                    <a:lumMod val="90000"/>
                  </a:schemeClr>
                </a:solidFill>
              </a:rPr>
              <a:t> riktigt samma ork vid träning. Möjligtvis har hon känt sig lite illamående ibland, men hon har inte noterat att </a:t>
            </a:r>
            <a:r>
              <a:rPr lang="sv-SE" sz="1200" i="1" err="1">
                <a:solidFill>
                  <a:schemeClr val="bg2">
                    <a:lumMod val="90000"/>
                  </a:schemeClr>
                </a:solidFill>
              </a:rPr>
              <a:t>honblivit</a:t>
            </a:r>
            <a:r>
              <a:rPr lang="sv-SE" sz="1200" i="1" dirty="0">
                <a:solidFill>
                  <a:schemeClr val="bg2">
                    <a:lumMod val="90000"/>
                  </a:schemeClr>
                </a:solidFill>
              </a:rPr>
              <a:t> magrare. Hon har regelbundna sömnvanor och det framkommer inga tydliga symtom som talar för </a:t>
            </a:r>
            <a:r>
              <a:rPr lang="sv-SE" sz="1200" i="1" err="1">
                <a:solidFill>
                  <a:schemeClr val="bg2">
                    <a:lumMod val="90000"/>
                  </a:schemeClr>
                </a:solidFill>
              </a:rPr>
              <a:t>hypotyreos.Hon</a:t>
            </a:r>
            <a:r>
              <a:rPr lang="sv-SE" sz="1200" i="1" dirty="0">
                <a:solidFill>
                  <a:schemeClr val="bg2">
                    <a:lumMod val="90000"/>
                  </a:schemeClr>
                </a:solidFill>
              </a:rPr>
              <a:t> hade inte ätit rödbetor i samband med att hon noterade ljusrosa urin. Till sist ber du Eva lämna ett urinprov där du dels tar en urinsticka och sedan skickar det förbakterieodling. Du skriver också remiss för standardiserat vårdförlopp makroskopisk </a:t>
            </a:r>
            <a:r>
              <a:rPr lang="sv-SE" sz="1200" i="1" err="1">
                <a:solidFill>
                  <a:schemeClr val="bg2">
                    <a:lumMod val="90000"/>
                  </a:schemeClr>
                </a:solidFill>
              </a:rPr>
              <a:t>hematuri</a:t>
            </a:r>
            <a:r>
              <a:rPr lang="sv-SE" sz="1200" i="1" dirty="0">
                <a:solidFill>
                  <a:schemeClr val="bg2">
                    <a:lumMod val="90000"/>
                  </a:schemeClr>
                </a:solidFill>
              </a:rPr>
              <a:t> som innefattar en CT-urografi (eller annan avbildning av övre delen av urinvägarna) samt en cystoskopi. Utifrån tröttheten beställer du </a:t>
            </a:r>
            <a:r>
              <a:rPr lang="sv-SE" sz="1200" i="1" err="1">
                <a:solidFill>
                  <a:schemeClr val="bg2">
                    <a:lumMod val="90000"/>
                  </a:schemeClr>
                </a:solidFill>
              </a:rPr>
              <a:t>ettblodstatus</a:t>
            </a:r>
            <a:r>
              <a:rPr lang="sv-SE" sz="1200" i="1" dirty="0">
                <a:solidFill>
                  <a:schemeClr val="bg2">
                    <a:lumMod val="90000"/>
                  </a:schemeClr>
                </a:solidFill>
              </a:rPr>
              <a:t>, plasma-glukos, SR och TSH.</a:t>
            </a:r>
            <a:endParaRPr lang="sv-SE" sz="1200" i="1" dirty="0">
              <a:solidFill>
                <a:schemeClr val="bg2">
                  <a:lumMod val="90000"/>
                </a:schemeClr>
              </a:solidFill>
              <a:ea typeface="Calibri"/>
              <a:cs typeface="Calibri"/>
            </a:endParaRPr>
          </a:p>
          <a:p>
            <a:pPr marL="0" indent="0">
              <a:buNone/>
            </a:pPr>
            <a:r>
              <a:rPr lang="sv-SE" sz="1400" dirty="0"/>
              <a:t>Urinstickan du tog vid besöket visar 3+ på leukocyter (förhöjt) och 3+ på hemoglobin (förhöjt). Nitrit är negativt (normalt) och albumin är 0 (normalt). Övriga prover som du får efterföljande dag visar:</a:t>
            </a:r>
          </a:p>
          <a:p>
            <a:pPr marL="0" indent="0">
              <a:buNone/>
            </a:pPr>
            <a:r>
              <a:rPr lang="sv-SE" sz="1400" dirty="0"/>
              <a:t>Hb: 112 g/L (referens 117-153)</a:t>
            </a:r>
            <a:br>
              <a:rPr lang="sv-SE" sz="1400" dirty="0"/>
            </a:br>
            <a:r>
              <a:rPr lang="sv-SE" sz="1400" dirty="0"/>
              <a:t>MCV: 86 </a:t>
            </a:r>
            <a:r>
              <a:rPr lang="sv-SE" sz="1400" dirty="0" err="1"/>
              <a:t>fL</a:t>
            </a:r>
            <a:r>
              <a:rPr lang="sv-SE" sz="1400" dirty="0"/>
              <a:t> (referens 82-98)</a:t>
            </a:r>
            <a:br>
              <a:rPr lang="sv-SE" sz="1400" dirty="0"/>
            </a:br>
            <a:r>
              <a:rPr lang="sv-SE" sz="1400" dirty="0"/>
              <a:t>P-glukos (ej fastande): 5,6 </a:t>
            </a:r>
            <a:r>
              <a:rPr lang="sv-SE" sz="1400" dirty="0" err="1"/>
              <a:t>mmol</a:t>
            </a:r>
            <a:r>
              <a:rPr lang="sv-SE" sz="1400" dirty="0"/>
              <a:t>/L (referens 4,2-6,0)</a:t>
            </a:r>
            <a:br>
              <a:rPr lang="sv-SE" sz="1400" dirty="0"/>
            </a:br>
            <a:r>
              <a:rPr lang="sv-SE" sz="1400" dirty="0"/>
              <a:t>TSH: 1,8 </a:t>
            </a:r>
            <a:r>
              <a:rPr lang="sv-SE" sz="1400" dirty="0" err="1"/>
              <a:t>mIE</a:t>
            </a:r>
            <a:r>
              <a:rPr lang="sv-SE" sz="1400" dirty="0"/>
              <a:t>/L (referens 0,4 - 4,0)</a:t>
            </a:r>
            <a:br>
              <a:rPr lang="sv-SE" sz="1400" dirty="0"/>
            </a:br>
            <a:r>
              <a:rPr lang="sv-SE" sz="1400" dirty="0"/>
              <a:t>SR: 84 mm (referens 1-12)</a:t>
            </a:r>
            <a:br>
              <a:rPr lang="sv-SE" sz="1400" dirty="0"/>
            </a:br>
            <a:r>
              <a:rPr lang="sv-SE" sz="1400" dirty="0"/>
              <a:t>Urinodling: växt av E. </a:t>
            </a:r>
            <a:r>
              <a:rPr lang="sv-SE" sz="1400" dirty="0" err="1"/>
              <a:t>Coli</a:t>
            </a:r>
            <a:r>
              <a:rPr lang="sv-SE" sz="1400" dirty="0"/>
              <a:t>, 100.000 CFU som är känslig för alla testade antibiotika.</a:t>
            </a:r>
          </a:p>
          <a:p>
            <a:pPr marL="0" indent="0">
              <a:buNone/>
            </a:pPr>
            <a:r>
              <a:rPr lang="sv-SE" sz="1400" b="1" dirty="0"/>
              <a:t>Fråga 1:4 (3p). </a:t>
            </a:r>
            <a:r>
              <a:rPr lang="sv-SE" sz="1400" dirty="0"/>
              <a:t>Hur resonerar du kring provsvaren och sätter du in någon behandling utifrån svaren ovan? Motivera!</a:t>
            </a:r>
          </a:p>
        </p:txBody>
      </p:sp>
    </p:spTree>
    <p:extLst>
      <p:ext uri="{BB962C8B-B14F-4D97-AF65-F5344CB8AC3E}">
        <p14:creationId xmlns:p14="http://schemas.microsoft.com/office/powerpoint/2010/main" val="65454904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Eva, 54 år. (37p) (Ord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vert="horz" lIns="91440" tIns="45720" rIns="91440" bIns="45720" rtlCol="0" anchor="t">
            <a:normAutofit lnSpcReduction="10000"/>
          </a:bodyPr>
          <a:lstStyle/>
          <a:p>
            <a:pPr marL="0" indent="0">
              <a:buNone/>
            </a:pPr>
            <a:r>
              <a:rPr lang="sv-SE" sz="1200" i="1" dirty="0">
                <a:solidFill>
                  <a:schemeClr val="bg2">
                    <a:lumMod val="90000"/>
                  </a:schemeClr>
                </a:solidFill>
              </a:rPr>
              <a:t>Eva är 54 år och arbetar som rektor på en grundskola. Eva kommer på en </a:t>
            </a:r>
            <a:r>
              <a:rPr lang="sv-SE" sz="1200" i="1" dirty="0" err="1">
                <a:solidFill>
                  <a:schemeClr val="bg2">
                    <a:lumMod val="90000"/>
                  </a:schemeClr>
                </a:solidFill>
              </a:rPr>
              <a:t>akuttid</a:t>
            </a:r>
            <a:r>
              <a:rPr lang="sv-SE" sz="1200" i="1" dirty="0">
                <a:solidFill>
                  <a:schemeClr val="bg2">
                    <a:lumMod val="90000"/>
                  </a:schemeClr>
                </a:solidFill>
              </a:rPr>
              <a:t> på din vårdcentral dar du arbetar som läkare. Eva har de senaste två veckorna haft tätare trängningar 4n normalt och lindrig sveda vid </a:t>
            </a:r>
            <a:r>
              <a:rPr lang="sv-SE" sz="1200" i="1" dirty="0" err="1">
                <a:solidFill>
                  <a:schemeClr val="bg2">
                    <a:lumMod val="90000"/>
                  </a:schemeClr>
                </a:solidFill>
              </a:rPr>
              <a:t>miktion</a:t>
            </a:r>
            <a:r>
              <a:rPr lang="sv-SE" sz="1200" i="1" dirty="0">
                <a:solidFill>
                  <a:schemeClr val="bg2">
                    <a:lumMod val="90000"/>
                  </a:schemeClr>
                </a:solidFill>
              </a:rPr>
              <a:t>. Hon har druckit extra mycket men besvären vill inte gå över. Häromdagen tyckte hon att urinens färg avvek, den var ljust rosa. Pa rak fråga uppger Eva att hon nog varit tröttare än normalt sista tiden men att hon matt ungefär som vanligt för övrigt. Utifrån den anamnes som framkommit misstänker du att Eva kan ha en akut cystit då det är vanligt att en sådan infektion orsakar täta trängningar och </a:t>
            </a:r>
            <a:r>
              <a:rPr lang="sv-SE" sz="1200" i="1" dirty="0" err="1">
                <a:solidFill>
                  <a:schemeClr val="bg2">
                    <a:lumMod val="90000"/>
                  </a:schemeClr>
                </a:solidFill>
              </a:rPr>
              <a:t>miktionssveda</a:t>
            </a:r>
            <a:r>
              <a:rPr lang="sv-SE" sz="1200" i="1" dirty="0">
                <a:solidFill>
                  <a:schemeClr val="bg2">
                    <a:lumMod val="90000"/>
                  </a:schemeClr>
                </a:solidFill>
              </a:rPr>
              <a:t>. Du bedömer också att den ljusrosa urin som beskrivs är makroskopisk </a:t>
            </a:r>
            <a:r>
              <a:rPr lang="sv-SE" sz="1200" i="1" dirty="0" err="1">
                <a:solidFill>
                  <a:schemeClr val="bg2">
                    <a:lumMod val="90000"/>
                  </a:schemeClr>
                </a:solidFill>
              </a:rPr>
              <a:t>hematuri</a:t>
            </a:r>
            <a:r>
              <a:rPr lang="sv-SE" sz="1200" i="1" dirty="0">
                <a:solidFill>
                  <a:schemeClr val="bg2">
                    <a:lumMod val="90000"/>
                  </a:schemeClr>
                </a:solidFill>
              </a:rPr>
              <a:t> som måste utredas vidare för att utesluta en tumör i urinvägarna. Du funderar även kring andra orsaker till tröttheten samt ljusrosa urin så som </a:t>
            </a:r>
            <a:r>
              <a:rPr lang="sv-SE" sz="1200" i="1" dirty="0" err="1">
                <a:solidFill>
                  <a:schemeClr val="bg2">
                    <a:lumMod val="90000"/>
                  </a:schemeClr>
                </a:solidFill>
              </a:rPr>
              <a:t>malignitet</a:t>
            </a:r>
            <a:r>
              <a:rPr lang="sv-SE" sz="1200" i="1" dirty="0">
                <a:solidFill>
                  <a:schemeClr val="bg2">
                    <a:lumMod val="90000"/>
                  </a:schemeClr>
                </a:solidFill>
              </a:rPr>
              <a:t>, intag av rödbetor och exempelvis njursten.</a:t>
            </a:r>
          </a:p>
          <a:p>
            <a:pPr marL="0" indent="0">
              <a:buNone/>
            </a:pPr>
            <a:r>
              <a:rPr lang="sv-SE" sz="1200" i="1" dirty="0">
                <a:solidFill>
                  <a:schemeClr val="bg2">
                    <a:lumMod val="90000"/>
                  </a:schemeClr>
                </a:solidFill>
              </a:rPr>
              <a:t>Eva beskriver en längre tids trötthet som förelegat ungefär 1-2 månader. Du väljer att fördjupa anamnesen kring Evas trötthet genom att fråga om hennes </a:t>
            </a:r>
            <a:r>
              <a:rPr lang="sv-SE" sz="1200" i="1" dirty="0" err="1">
                <a:solidFill>
                  <a:schemeClr val="bg2">
                    <a:lumMod val="90000"/>
                  </a:schemeClr>
                </a:solidFill>
              </a:rPr>
              <a:t>levnadsvanor,om</a:t>
            </a:r>
            <a:r>
              <a:rPr lang="sv-SE" sz="1200" i="1" dirty="0">
                <a:solidFill>
                  <a:schemeClr val="bg2">
                    <a:lumMod val="90000"/>
                  </a:schemeClr>
                </a:solidFill>
              </a:rPr>
              <a:t> hennes fysiska ork är nedsatt, om arbetet orsakar stress, hennes sömnvanor, andra paramaligna symtom så </a:t>
            </a:r>
            <a:r>
              <a:rPr lang="sv-SE" sz="1200" i="1" dirty="0" err="1">
                <a:solidFill>
                  <a:schemeClr val="bg2">
                    <a:lumMod val="90000"/>
                  </a:schemeClr>
                </a:solidFill>
              </a:rPr>
              <a:t>somoklar</a:t>
            </a:r>
            <a:r>
              <a:rPr lang="sv-SE" sz="1200" i="1" dirty="0">
                <a:solidFill>
                  <a:schemeClr val="bg2">
                    <a:lumMod val="90000"/>
                  </a:schemeClr>
                </a:solidFill>
              </a:rPr>
              <a:t> feber, viktnedgång, påverkad aptit, samt om hon varit mer frusen än normalt eller haft besvär med håravfall </a:t>
            </a:r>
            <a:r>
              <a:rPr lang="sv-SE" sz="1200" i="1" dirty="0" err="1">
                <a:solidFill>
                  <a:schemeClr val="bg2">
                    <a:lumMod val="90000"/>
                  </a:schemeClr>
                </a:solidFill>
              </a:rPr>
              <a:t>ellermagbesvär</a:t>
            </a:r>
            <a:r>
              <a:rPr lang="sv-SE" sz="1200" i="1" dirty="0">
                <a:solidFill>
                  <a:schemeClr val="bg2">
                    <a:lumMod val="90000"/>
                  </a:schemeClr>
                </a:solidFill>
              </a:rPr>
              <a:t>. Du frågar kring riskfaktorer för </a:t>
            </a:r>
            <a:r>
              <a:rPr lang="sv-SE" sz="1200" i="1" dirty="0" err="1">
                <a:solidFill>
                  <a:schemeClr val="bg2">
                    <a:lumMod val="90000"/>
                  </a:schemeClr>
                </a:solidFill>
              </a:rPr>
              <a:t>malignitet</a:t>
            </a:r>
            <a:r>
              <a:rPr lang="sv-SE" sz="1200" i="1" dirty="0">
                <a:solidFill>
                  <a:schemeClr val="bg2">
                    <a:lumMod val="90000"/>
                  </a:schemeClr>
                </a:solidFill>
              </a:rPr>
              <a:t>.</a:t>
            </a:r>
          </a:p>
          <a:p>
            <a:pPr marL="0" indent="0">
              <a:buNone/>
            </a:pPr>
            <a:r>
              <a:rPr lang="sv-SE" sz="1300" i="1" dirty="0">
                <a:solidFill>
                  <a:schemeClr val="bg2">
                    <a:lumMod val="90000"/>
                  </a:schemeClr>
                </a:solidFill>
              </a:rPr>
              <a:t>Eva berättar att tröttheten nog smugit sig på senaste två månaderna. Hon har varit rektor i många år och uppleverbåde arbetssituationen och den privata situationen som stabil. Hon har känt sig mattare än vanligt i kroppen och </a:t>
            </a:r>
            <a:r>
              <a:rPr lang="sv-SE" sz="1300" i="1" err="1">
                <a:solidFill>
                  <a:schemeClr val="bg2">
                    <a:lumMod val="90000"/>
                  </a:schemeClr>
                </a:solidFill>
              </a:rPr>
              <a:t>intehaft</a:t>
            </a:r>
            <a:r>
              <a:rPr lang="sv-SE" sz="1300" i="1" dirty="0">
                <a:solidFill>
                  <a:schemeClr val="bg2">
                    <a:lumMod val="90000"/>
                  </a:schemeClr>
                </a:solidFill>
              </a:rPr>
              <a:t> riktigt samma ork vid träning. Möjligtvis har hon känt sig lite illamående ibland, men hon har inte noterat att </a:t>
            </a:r>
            <a:r>
              <a:rPr lang="sv-SE" sz="1300" i="1" err="1">
                <a:solidFill>
                  <a:schemeClr val="bg2">
                    <a:lumMod val="90000"/>
                  </a:schemeClr>
                </a:solidFill>
              </a:rPr>
              <a:t>honblivit</a:t>
            </a:r>
            <a:r>
              <a:rPr lang="sv-SE" sz="1300" i="1" dirty="0">
                <a:solidFill>
                  <a:schemeClr val="bg2">
                    <a:lumMod val="90000"/>
                  </a:schemeClr>
                </a:solidFill>
              </a:rPr>
              <a:t> magrare. Hon har regelbundna sömnvanor och det framkommer inga tydliga symtom som talar för </a:t>
            </a:r>
            <a:r>
              <a:rPr lang="sv-SE" sz="1300" i="1" err="1">
                <a:solidFill>
                  <a:schemeClr val="bg2">
                    <a:lumMod val="90000"/>
                  </a:schemeClr>
                </a:solidFill>
              </a:rPr>
              <a:t>hypotyreos.Hon</a:t>
            </a:r>
            <a:r>
              <a:rPr lang="sv-SE" sz="1300" i="1" dirty="0">
                <a:solidFill>
                  <a:schemeClr val="bg2">
                    <a:lumMod val="90000"/>
                  </a:schemeClr>
                </a:solidFill>
              </a:rPr>
              <a:t> hade inte ätit rödbetor i samband med att hon noterade ljusrosa urin. Till sist ber du Eva lämna ett urinprov där du dels tar en urinsticka och sedan skickar det förbakterieodling. Du skriver också remiss för standardiserat vårdförlopp makroskopisk </a:t>
            </a:r>
            <a:r>
              <a:rPr lang="sv-SE" sz="1300" i="1" err="1">
                <a:solidFill>
                  <a:schemeClr val="bg2">
                    <a:lumMod val="90000"/>
                  </a:schemeClr>
                </a:solidFill>
              </a:rPr>
              <a:t>hematuri</a:t>
            </a:r>
            <a:r>
              <a:rPr lang="sv-SE" sz="1300" i="1" dirty="0">
                <a:solidFill>
                  <a:schemeClr val="bg2">
                    <a:lumMod val="90000"/>
                  </a:schemeClr>
                </a:solidFill>
              </a:rPr>
              <a:t> som innefattar en CT-urografi (eller annan avbildning av övre delen av urinvägarna) samt en cystoskopi. Utifrån tröttheten beställer du </a:t>
            </a:r>
            <a:r>
              <a:rPr lang="sv-SE" sz="1300" i="1" err="1">
                <a:solidFill>
                  <a:schemeClr val="bg2">
                    <a:lumMod val="90000"/>
                  </a:schemeClr>
                </a:solidFill>
              </a:rPr>
              <a:t>ettblodstatus</a:t>
            </a:r>
            <a:r>
              <a:rPr lang="sv-SE" sz="1300" i="1" dirty="0">
                <a:solidFill>
                  <a:schemeClr val="bg2">
                    <a:lumMod val="90000"/>
                  </a:schemeClr>
                </a:solidFill>
              </a:rPr>
              <a:t>, plasma-glukos, SR och TSH.</a:t>
            </a:r>
            <a:endParaRPr lang="sv-SE" sz="1300" i="1" dirty="0">
              <a:solidFill>
                <a:schemeClr val="bg2">
                  <a:lumMod val="90000"/>
                </a:schemeClr>
              </a:solidFill>
              <a:ea typeface="Calibri"/>
              <a:cs typeface="Calibri"/>
            </a:endParaRPr>
          </a:p>
          <a:p>
            <a:pPr marL="0" indent="0">
              <a:buNone/>
            </a:pPr>
            <a:r>
              <a:rPr lang="sv-SE" sz="1400" dirty="0"/>
              <a:t>Urinstickan du tog vid besöket visar 3+ på leukocyter (förhöjt) och 3+ på hemoglobin (förhöjt). Nitrit är negativt (normalt) och albumin är 0 (normalt). Övriga prover som du får efterföljande dag visar:</a:t>
            </a:r>
          </a:p>
          <a:p>
            <a:pPr marL="0" indent="0">
              <a:buNone/>
            </a:pPr>
            <a:r>
              <a:rPr lang="sv-SE" sz="1400" dirty="0"/>
              <a:t>Hb: 112 g/L (referens 117-153)</a:t>
            </a:r>
            <a:br>
              <a:rPr lang="sv-SE" sz="1400" dirty="0"/>
            </a:br>
            <a:r>
              <a:rPr lang="sv-SE" sz="1400" dirty="0"/>
              <a:t>MCV: 86 </a:t>
            </a:r>
            <a:r>
              <a:rPr lang="sv-SE" sz="1400" dirty="0" err="1"/>
              <a:t>fL</a:t>
            </a:r>
            <a:r>
              <a:rPr lang="sv-SE" sz="1400" dirty="0"/>
              <a:t> (referens 82-98)</a:t>
            </a:r>
            <a:br>
              <a:rPr lang="sv-SE" sz="1400" dirty="0"/>
            </a:br>
            <a:r>
              <a:rPr lang="sv-SE" sz="1400" dirty="0"/>
              <a:t>P-glukos (ej fastande): 5,6 </a:t>
            </a:r>
            <a:r>
              <a:rPr lang="sv-SE" sz="1400" dirty="0" err="1"/>
              <a:t>mmol</a:t>
            </a:r>
            <a:r>
              <a:rPr lang="sv-SE" sz="1400" dirty="0"/>
              <a:t>/L (referens 4,2-6,0)</a:t>
            </a:r>
            <a:br>
              <a:rPr lang="sv-SE" sz="1400" dirty="0"/>
            </a:br>
            <a:r>
              <a:rPr lang="sv-SE" sz="1400" dirty="0"/>
              <a:t>TSH: 1,8 </a:t>
            </a:r>
            <a:r>
              <a:rPr lang="sv-SE" sz="1400" dirty="0" err="1"/>
              <a:t>mIE</a:t>
            </a:r>
            <a:r>
              <a:rPr lang="sv-SE" sz="1400" dirty="0"/>
              <a:t>/L (referens 0,4 - 4,0)</a:t>
            </a:r>
            <a:br>
              <a:rPr lang="sv-SE" sz="1400" dirty="0"/>
            </a:br>
            <a:r>
              <a:rPr lang="sv-SE" sz="1400" dirty="0"/>
              <a:t>SR: 84 mm (referens 1-12)</a:t>
            </a:r>
            <a:br>
              <a:rPr lang="sv-SE" sz="1400" dirty="0"/>
            </a:br>
            <a:r>
              <a:rPr lang="sv-SE" sz="1400" dirty="0"/>
              <a:t>Urinodling: växt av E. </a:t>
            </a:r>
            <a:r>
              <a:rPr lang="sv-SE" sz="1400" dirty="0" err="1"/>
              <a:t>Coli</a:t>
            </a:r>
            <a:r>
              <a:rPr lang="sv-SE" sz="1400" dirty="0"/>
              <a:t>, 100.000 CFU som är känslig för alla testade antibiotika.</a:t>
            </a:r>
          </a:p>
          <a:p>
            <a:pPr marL="0" indent="0">
              <a:buNone/>
            </a:pPr>
            <a:r>
              <a:rPr lang="sv-SE" sz="1400" b="1" dirty="0"/>
              <a:t>Fråga 1:4 (3p). </a:t>
            </a:r>
            <a:r>
              <a:rPr lang="sv-SE" sz="1400" dirty="0"/>
              <a:t>Hur resonerar du kring provsvaren och sätter du in någon behandling utifrån svaren ovan? Motivera!</a:t>
            </a:r>
          </a:p>
          <a:p>
            <a:pPr marL="0" indent="0">
              <a:buNone/>
            </a:pPr>
            <a:r>
              <a:rPr lang="sv-SE" sz="1400" b="1" i="1" dirty="0">
                <a:solidFill>
                  <a:srgbClr val="0070C0"/>
                </a:solidFill>
              </a:rPr>
              <a:t>Återkoppling 1:4. </a:t>
            </a:r>
            <a:r>
              <a:rPr lang="sv-SE" sz="1400" i="1" dirty="0">
                <a:solidFill>
                  <a:srgbClr val="0070C0"/>
                </a:solidFill>
              </a:rPr>
              <a:t>Du noterar att Hb är lägre än normalt men att blodbilden är </a:t>
            </a:r>
            <a:r>
              <a:rPr lang="sv-SE" sz="1400" i="1" dirty="0" err="1">
                <a:solidFill>
                  <a:srgbClr val="0070C0"/>
                </a:solidFill>
              </a:rPr>
              <a:t>normocytär</a:t>
            </a:r>
            <a:r>
              <a:rPr lang="sv-SE" sz="1400" i="1" dirty="0">
                <a:solidFill>
                  <a:srgbClr val="0070C0"/>
                </a:solidFill>
              </a:rPr>
              <a:t> och kompletterar därför utredningen avseende nyupptäckt anemi. Därtill noterar du att SR är kraftigt förhöjd och funderar över om det kan orsakas av en njurtumör eller annan inflammatorisk sjukdom. Du sätter in behandling med antibiotika i form av </a:t>
            </a:r>
            <a:r>
              <a:rPr lang="sv-SE" sz="1400" i="1" dirty="0" err="1">
                <a:solidFill>
                  <a:srgbClr val="0070C0"/>
                </a:solidFill>
              </a:rPr>
              <a:t>Pivmecillinam</a:t>
            </a:r>
            <a:r>
              <a:rPr lang="sv-SE" sz="1400" i="1" dirty="0">
                <a:solidFill>
                  <a:srgbClr val="0070C0"/>
                </a:solidFill>
              </a:rPr>
              <a:t> 200 mg 1x3 i 5 dagar eller </a:t>
            </a:r>
            <a:r>
              <a:rPr lang="sv-SE" sz="1400" i="1" dirty="0" err="1">
                <a:solidFill>
                  <a:srgbClr val="0070C0"/>
                </a:solidFill>
              </a:rPr>
              <a:t>Nitrofurantoin</a:t>
            </a:r>
            <a:r>
              <a:rPr lang="sv-SE" sz="1400" i="1" dirty="0">
                <a:solidFill>
                  <a:srgbClr val="0070C0"/>
                </a:solidFill>
              </a:rPr>
              <a:t> 50 mg 1x3 i 5 dagar då detta är de två förstahandsvalen vid behandling av cystit. Ett alternativ är även att avstå antibiotikabehandling då Evas symtom anges som lindriga, men det måste då motiveras utifrån symtombörda. (Lärandemål: A2, A1, B2)</a:t>
            </a:r>
          </a:p>
        </p:txBody>
      </p:sp>
    </p:spTree>
    <p:extLst>
      <p:ext uri="{BB962C8B-B14F-4D97-AF65-F5344CB8AC3E}">
        <p14:creationId xmlns:p14="http://schemas.microsoft.com/office/powerpoint/2010/main" val="392066625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Eva, 54 år. (37p) (Ord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Eva är 54 år och arbetar som rektor på en grundskola. Eva kommer på en </a:t>
            </a:r>
            <a:r>
              <a:rPr lang="sv-SE" sz="1200" i="1" dirty="0" err="1">
                <a:solidFill>
                  <a:schemeClr val="bg2">
                    <a:lumMod val="90000"/>
                  </a:schemeClr>
                </a:solidFill>
              </a:rPr>
              <a:t>akuttid</a:t>
            </a:r>
            <a:r>
              <a:rPr lang="sv-SE" sz="1200" i="1" dirty="0">
                <a:solidFill>
                  <a:schemeClr val="bg2">
                    <a:lumMod val="90000"/>
                  </a:schemeClr>
                </a:solidFill>
              </a:rPr>
              <a:t> på din vårdcentral dar du arbetar som läkare. Eva har de senaste två veckorna haft tätare trängningar 4n normalt och lindrig sveda vid </a:t>
            </a:r>
            <a:r>
              <a:rPr lang="sv-SE" sz="1200" i="1" dirty="0" err="1">
                <a:solidFill>
                  <a:schemeClr val="bg2">
                    <a:lumMod val="90000"/>
                  </a:schemeClr>
                </a:solidFill>
              </a:rPr>
              <a:t>miktion</a:t>
            </a:r>
            <a:r>
              <a:rPr lang="sv-SE" sz="1200" i="1" dirty="0">
                <a:solidFill>
                  <a:schemeClr val="bg2">
                    <a:lumMod val="90000"/>
                  </a:schemeClr>
                </a:solidFill>
              </a:rPr>
              <a:t>. Hon har druckit extra mycket men besvären vill inte gå över. Häromdagen tyckte hon att urinens färg avvek, den var ljust rosa. Pa rak fråga uppger Eva att hon nog varit tröttare än normalt sista tiden men att hon matt ungefär som vanligt för övrigt. Utifrån den anamnes som framkommit misstänker du att Eva kan ha en akut cystit då det är vanligt att en sådan infektion orsakar täta trängningar och </a:t>
            </a:r>
            <a:r>
              <a:rPr lang="sv-SE" sz="1200" i="1" dirty="0" err="1">
                <a:solidFill>
                  <a:schemeClr val="bg2">
                    <a:lumMod val="90000"/>
                  </a:schemeClr>
                </a:solidFill>
              </a:rPr>
              <a:t>miktionssveda</a:t>
            </a:r>
            <a:r>
              <a:rPr lang="sv-SE" sz="1200" i="1" dirty="0">
                <a:solidFill>
                  <a:schemeClr val="bg2">
                    <a:lumMod val="90000"/>
                  </a:schemeClr>
                </a:solidFill>
              </a:rPr>
              <a:t>. Du bedömer också att den ljusrosa urin som beskrivs är makroskopisk </a:t>
            </a:r>
            <a:r>
              <a:rPr lang="sv-SE" sz="1200" i="1" dirty="0" err="1">
                <a:solidFill>
                  <a:schemeClr val="bg2">
                    <a:lumMod val="90000"/>
                  </a:schemeClr>
                </a:solidFill>
              </a:rPr>
              <a:t>hematuri</a:t>
            </a:r>
            <a:r>
              <a:rPr lang="sv-SE" sz="1200" i="1" dirty="0">
                <a:solidFill>
                  <a:schemeClr val="bg2">
                    <a:lumMod val="90000"/>
                  </a:schemeClr>
                </a:solidFill>
              </a:rPr>
              <a:t> som måste utredas vidare för att utesluta en tumör i urinvägarna. Du funderar även kring andra orsaker till tröttheten samt ljusrosa urin så som </a:t>
            </a:r>
            <a:r>
              <a:rPr lang="sv-SE" sz="1200" i="1" dirty="0" err="1">
                <a:solidFill>
                  <a:schemeClr val="bg2">
                    <a:lumMod val="90000"/>
                  </a:schemeClr>
                </a:solidFill>
              </a:rPr>
              <a:t>malignitet</a:t>
            </a:r>
            <a:r>
              <a:rPr lang="sv-SE" sz="1200" i="1" dirty="0">
                <a:solidFill>
                  <a:schemeClr val="bg2">
                    <a:lumMod val="90000"/>
                  </a:schemeClr>
                </a:solidFill>
              </a:rPr>
              <a:t>, intag av rödbetor och exempelvis njursten.</a:t>
            </a:r>
          </a:p>
          <a:p>
            <a:pPr marL="0" indent="0">
              <a:buNone/>
            </a:pPr>
            <a:r>
              <a:rPr lang="sv-SE" sz="1200" i="1" dirty="0">
                <a:solidFill>
                  <a:schemeClr val="bg2">
                    <a:lumMod val="90000"/>
                  </a:schemeClr>
                </a:solidFill>
              </a:rPr>
              <a:t>Eva beskriver en längre tids trötthet som förelegat ungefär 1-2 månader. Du väljer att fördjupa anamnesen kring Evas trötthet genom att fråga om hennes </a:t>
            </a:r>
            <a:r>
              <a:rPr lang="sv-SE" sz="1200" i="1" dirty="0" err="1">
                <a:solidFill>
                  <a:schemeClr val="bg2">
                    <a:lumMod val="90000"/>
                  </a:schemeClr>
                </a:solidFill>
              </a:rPr>
              <a:t>levnadsvanor,om</a:t>
            </a:r>
            <a:r>
              <a:rPr lang="sv-SE" sz="1200" i="1" dirty="0">
                <a:solidFill>
                  <a:schemeClr val="bg2">
                    <a:lumMod val="90000"/>
                  </a:schemeClr>
                </a:solidFill>
              </a:rPr>
              <a:t> hennes fysiska ork är nedsatt, om arbetet orsakar stress, hennes sömnvanor, andra paramaligna symtom så </a:t>
            </a:r>
            <a:r>
              <a:rPr lang="sv-SE" sz="1200" i="1" dirty="0" err="1">
                <a:solidFill>
                  <a:schemeClr val="bg2">
                    <a:lumMod val="90000"/>
                  </a:schemeClr>
                </a:solidFill>
              </a:rPr>
              <a:t>somoklar</a:t>
            </a:r>
            <a:r>
              <a:rPr lang="sv-SE" sz="1200" i="1" dirty="0">
                <a:solidFill>
                  <a:schemeClr val="bg2">
                    <a:lumMod val="90000"/>
                  </a:schemeClr>
                </a:solidFill>
              </a:rPr>
              <a:t> feber, viktnedgång, påverkad aptit, samt om hon varit mer frusen än normalt eller haft besvär med håravfall </a:t>
            </a:r>
            <a:r>
              <a:rPr lang="sv-SE" sz="1200" i="1" dirty="0" err="1">
                <a:solidFill>
                  <a:schemeClr val="bg2">
                    <a:lumMod val="90000"/>
                  </a:schemeClr>
                </a:solidFill>
              </a:rPr>
              <a:t>ellermagbesvär</a:t>
            </a:r>
            <a:r>
              <a:rPr lang="sv-SE" sz="1200" i="1" dirty="0">
                <a:solidFill>
                  <a:schemeClr val="bg2">
                    <a:lumMod val="90000"/>
                  </a:schemeClr>
                </a:solidFill>
              </a:rPr>
              <a:t>. Du frågar kring riskfaktorer för </a:t>
            </a:r>
            <a:r>
              <a:rPr lang="sv-SE" sz="1200" i="1" dirty="0" err="1">
                <a:solidFill>
                  <a:schemeClr val="bg2">
                    <a:lumMod val="90000"/>
                  </a:schemeClr>
                </a:solidFill>
              </a:rPr>
              <a:t>malignitet</a:t>
            </a:r>
            <a:r>
              <a:rPr lang="sv-SE" sz="1200" i="1" dirty="0">
                <a:solidFill>
                  <a:schemeClr val="bg2">
                    <a:lumMod val="90000"/>
                  </a:schemeClr>
                </a:solidFill>
              </a:rPr>
              <a:t>.</a:t>
            </a:r>
          </a:p>
          <a:p>
            <a:pPr marL="0" indent="0">
              <a:buNone/>
            </a:pPr>
            <a:r>
              <a:rPr lang="sv-SE" sz="1200" i="1" dirty="0">
                <a:solidFill>
                  <a:schemeClr val="bg2">
                    <a:lumMod val="90000"/>
                  </a:schemeClr>
                </a:solidFill>
              </a:rPr>
              <a:t>Eva berättar att tröttheten nog smugit sig på senaste två månaderna. Hon har varit rektor i många år och uppleverbåde arbetssituationen och den privata situationen som stabil. Hon har känt sig mattare än vanligt i kroppen och </a:t>
            </a:r>
            <a:r>
              <a:rPr lang="sv-SE" sz="1200" i="1" dirty="0" err="1">
                <a:solidFill>
                  <a:schemeClr val="bg2">
                    <a:lumMod val="90000"/>
                  </a:schemeClr>
                </a:solidFill>
              </a:rPr>
              <a:t>intehaft</a:t>
            </a:r>
            <a:r>
              <a:rPr lang="sv-SE" sz="1200" i="1" dirty="0">
                <a:solidFill>
                  <a:schemeClr val="bg2">
                    <a:lumMod val="90000"/>
                  </a:schemeClr>
                </a:solidFill>
              </a:rPr>
              <a:t> riktigt samma ork vid träning. Möjligtvis har hon känt sig lite illamående ibland, men hon har inte noterat att </a:t>
            </a:r>
            <a:r>
              <a:rPr lang="sv-SE" sz="1200" i="1" dirty="0" err="1">
                <a:solidFill>
                  <a:schemeClr val="bg2">
                    <a:lumMod val="90000"/>
                  </a:schemeClr>
                </a:solidFill>
              </a:rPr>
              <a:t>honblivit</a:t>
            </a:r>
            <a:r>
              <a:rPr lang="sv-SE" sz="1200" i="1" dirty="0">
                <a:solidFill>
                  <a:schemeClr val="bg2">
                    <a:lumMod val="90000"/>
                  </a:schemeClr>
                </a:solidFill>
              </a:rPr>
              <a:t> magrare. Hon har regelbundna sömnvanor och det framkommer inga tydliga symtom som talar för </a:t>
            </a:r>
            <a:r>
              <a:rPr lang="sv-SE" sz="1200" i="1" dirty="0" err="1">
                <a:solidFill>
                  <a:schemeClr val="bg2">
                    <a:lumMod val="90000"/>
                  </a:schemeClr>
                </a:solidFill>
              </a:rPr>
              <a:t>hypotyreos.Hon</a:t>
            </a:r>
            <a:r>
              <a:rPr lang="sv-SE" sz="1200" i="1" dirty="0">
                <a:solidFill>
                  <a:schemeClr val="bg2">
                    <a:lumMod val="90000"/>
                  </a:schemeClr>
                </a:solidFill>
              </a:rPr>
              <a:t> hade inte ätit rödbetor i samband med att hon noterade ljusrosa urin. Till sist ber du Eva lämna ett urinprov där du dels tar en urinsticka och sedan skickar det förbakterieodling. Du skriver också remiss för standardiserat vårdförlopp makroskopisk </a:t>
            </a:r>
            <a:r>
              <a:rPr lang="sv-SE" sz="1200" i="1" dirty="0" err="1">
                <a:solidFill>
                  <a:schemeClr val="bg2">
                    <a:lumMod val="90000"/>
                  </a:schemeClr>
                </a:solidFill>
              </a:rPr>
              <a:t>hematuri</a:t>
            </a:r>
            <a:r>
              <a:rPr lang="sv-SE" sz="1200" i="1" dirty="0">
                <a:solidFill>
                  <a:schemeClr val="bg2">
                    <a:lumMod val="90000"/>
                  </a:schemeClr>
                </a:solidFill>
              </a:rPr>
              <a:t> som innefattar en CT-urografi (eller annan avbildning av övre delen av urinvägarna) samt en cystoskopi. Utifrån tröttheten beställer du </a:t>
            </a:r>
            <a:r>
              <a:rPr lang="sv-SE" sz="1200" i="1" dirty="0" err="1">
                <a:solidFill>
                  <a:schemeClr val="bg2">
                    <a:lumMod val="90000"/>
                  </a:schemeClr>
                </a:solidFill>
              </a:rPr>
              <a:t>ettblodstatus</a:t>
            </a:r>
            <a:r>
              <a:rPr lang="sv-SE" sz="1200" i="1" dirty="0">
                <a:solidFill>
                  <a:schemeClr val="bg2">
                    <a:lumMod val="90000"/>
                  </a:schemeClr>
                </a:solidFill>
              </a:rPr>
              <a:t>, plasma-glukos, SR och TSH.</a:t>
            </a:r>
          </a:p>
          <a:p>
            <a:pPr marL="0" indent="0">
              <a:buNone/>
            </a:pPr>
            <a:r>
              <a:rPr lang="sv-SE" sz="1200" i="1" dirty="0">
                <a:solidFill>
                  <a:schemeClr val="bg2">
                    <a:lumMod val="90000"/>
                  </a:schemeClr>
                </a:solidFill>
              </a:rPr>
              <a:t>Urinstickan du tog vid besöket visar 3+ på leukocyter (förhöjt) och 3+ på hemoglobin (förhöjt). Nitrit är negativt(normalt) och albumin är 0 (normalt). Övriga prover som du får efterföljande dag visar: Hb: 112 g/L (referens 117-153), MCV: 86 </a:t>
            </a:r>
            <a:r>
              <a:rPr lang="sv-SE" sz="1200" i="1" dirty="0" err="1">
                <a:solidFill>
                  <a:schemeClr val="bg2">
                    <a:lumMod val="90000"/>
                  </a:schemeClr>
                </a:solidFill>
              </a:rPr>
              <a:t>fL</a:t>
            </a:r>
            <a:r>
              <a:rPr lang="sv-SE" sz="1200" i="1" dirty="0">
                <a:solidFill>
                  <a:schemeClr val="bg2">
                    <a:lumMod val="90000"/>
                  </a:schemeClr>
                </a:solidFill>
              </a:rPr>
              <a:t> (referens 82-98), P-glukos (ej fastande): 5,6 </a:t>
            </a:r>
            <a:r>
              <a:rPr lang="sv-SE" sz="1200" i="1" dirty="0" err="1">
                <a:solidFill>
                  <a:schemeClr val="bg2">
                    <a:lumMod val="90000"/>
                  </a:schemeClr>
                </a:solidFill>
              </a:rPr>
              <a:t>mmol</a:t>
            </a:r>
            <a:r>
              <a:rPr lang="sv-SE" sz="1200" i="1" dirty="0">
                <a:solidFill>
                  <a:schemeClr val="bg2">
                    <a:lumMod val="90000"/>
                  </a:schemeClr>
                </a:solidFill>
              </a:rPr>
              <a:t>/L (referens 4,2-6,0)</a:t>
            </a:r>
            <a:br>
              <a:rPr lang="sv-SE" sz="1200" i="1" dirty="0">
                <a:solidFill>
                  <a:schemeClr val="bg2">
                    <a:lumMod val="90000"/>
                  </a:schemeClr>
                </a:solidFill>
              </a:rPr>
            </a:br>
            <a:r>
              <a:rPr lang="sv-SE" sz="1200" i="1" dirty="0">
                <a:solidFill>
                  <a:schemeClr val="bg2">
                    <a:lumMod val="90000"/>
                  </a:schemeClr>
                </a:solidFill>
              </a:rPr>
              <a:t>TSH: 1,8 </a:t>
            </a:r>
            <a:r>
              <a:rPr lang="sv-SE" sz="1200" i="1" dirty="0" err="1">
                <a:solidFill>
                  <a:schemeClr val="bg2">
                    <a:lumMod val="90000"/>
                  </a:schemeClr>
                </a:solidFill>
              </a:rPr>
              <a:t>mIE</a:t>
            </a:r>
            <a:r>
              <a:rPr lang="sv-SE" sz="1200" i="1" dirty="0">
                <a:solidFill>
                  <a:schemeClr val="bg2">
                    <a:lumMod val="90000"/>
                  </a:schemeClr>
                </a:solidFill>
              </a:rPr>
              <a:t>/L (referens 0,4 - 4,0), SR: 84 mm (referens 1-12), Urinodling: växt av E. </a:t>
            </a:r>
            <a:r>
              <a:rPr lang="sv-SE" sz="1200" i="1" dirty="0" err="1">
                <a:solidFill>
                  <a:schemeClr val="bg2">
                    <a:lumMod val="90000"/>
                  </a:schemeClr>
                </a:solidFill>
              </a:rPr>
              <a:t>Coli</a:t>
            </a:r>
            <a:r>
              <a:rPr lang="sv-SE" sz="1200" i="1" dirty="0">
                <a:solidFill>
                  <a:schemeClr val="bg2">
                    <a:lumMod val="90000"/>
                  </a:schemeClr>
                </a:solidFill>
              </a:rPr>
              <a:t>, 100.000 CFU som är känslig för alla testade antibiotika. Du noterar att Hb är lägre än normalt men att blodbilden är </a:t>
            </a:r>
            <a:r>
              <a:rPr lang="sv-SE" sz="1200" i="1" dirty="0" err="1">
                <a:solidFill>
                  <a:schemeClr val="bg2">
                    <a:lumMod val="90000"/>
                  </a:schemeClr>
                </a:solidFill>
              </a:rPr>
              <a:t>normocytär</a:t>
            </a:r>
            <a:r>
              <a:rPr lang="sv-SE" sz="1200" i="1" dirty="0">
                <a:solidFill>
                  <a:schemeClr val="bg2">
                    <a:lumMod val="90000"/>
                  </a:schemeClr>
                </a:solidFill>
              </a:rPr>
              <a:t> och kompletterar därför utredningen avseende nyupptäckt anemi. Därtill noterar du att SR är kraftigt förhöjd och funderar över om det kan orsakas av en njurtumör eller annan inflammatorisk sjukdom. Du sätter in behandling med antibiotika i form av </a:t>
            </a:r>
            <a:r>
              <a:rPr lang="sv-SE" sz="1200" i="1" dirty="0" err="1">
                <a:solidFill>
                  <a:schemeClr val="bg2">
                    <a:lumMod val="90000"/>
                  </a:schemeClr>
                </a:solidFill>
              </a:rPr>
              <a:t>Pivmecillinam</a:t>
            </a:r>
            <a:r>
              <a:rPr lang="sv-SE" sz="1200" i="1" dirty="0">
                <a:solidFill>
                  <a:schemeClr val="bg2">
                    <a:lumMod val="90000"/>
                  </a:schemeClr>
                </a:solidFill>
              </a:rPr>
              <a:t> 200 mg 1x3 i 5 dagar eller </a:t>
            </a:r>
            <a:r>
              <a:rPr lang="sv-SE" sz="1200" i="1" dirty="0" err="1">
                <a:solidFill>
                  <a:schemeClr val="bg2">
                    <a:lumMod val="90000"/>
                  </a:schemeClr>
                </a:solidFill>
              </a:rPr>
              <a:t>Nitrofurantoin</a:t>
            </a:r>
            <a:r>
              <a:rPr lang="sv-SE" sz="1200" i="1" dirty="0">
                <a:solidFill>
                  <a:schemeClr val="bg2">
                    <a:lumMod val="90000"/>
                  </a:schemeClr>
                </a:solidFill>
              </a:rPr>
              <a:t> 50 mg 1x3 i 5 dagar då detta är de två förstahandsvalen vidbehandling av cystit. Ett alternativ är även att avstå antibiotikabehandling då Evas symtom anges som lindriga, men det måste då motiveras utifrån symtombörda.</a:t>
            </a:r>
          </a:p>
          <a:p>
            <a:pPr marL="0" indent="0">
              <a:buNone/>
            </a:pPr>
            <a:r>
              <a:rPr lang="sv-SE" sz="1400" dirty="0"/>
              <a:t>En vecka senare får du svaret på den CT-urografi som beställdes inom ramen för standardiserat vårdförlopp förmakroskopisk </a:t>
            </a:r>
            <a:r>
              <a:rPr lang="sv-SE" sz="1400" dirty="0" err="1"/>
              <a:t>hematuri</a:t>
            </a:r>
            <a:r>
              <a:rPr lang="sv-SE" sz="1400" dirty="0"/>
              <a:t>. Denna visar en tumör i vänster njure med flertalet kraftigt förstorade lymfkörtlar i buken samt en misstänkt metastas basalt i höger lunga.</a:t>
            </a:r>
          </a:p>
          <a:p>
            <a:pPr marL="0" indent="0">
              <a:buNone/>
            </a:pPr>
            <a:r>
              <a:rPr lang="sv-SE" sz="1400" dirty="0"/>
              <a:t>Du förmedlar skyndsamt beskedet till Eva vid besök på vårdcentralen och säkerställer att hon blir vidare omhändertagen av annan klinik för att inte fördröja handläggningen.</a:t>
            </a:r>
          </a:p>
          <a:p>
            <a:pPr marL="0" indent="0">
              <a:buNone/>
            </a:pPr>
            <a:r>
              <a:rPr lang="sv-SE" sz="1400" b="1" dirty="0"/>
              <a:t>Fråga 1:5 (4p). </a:t>
            </a:r>
            <a:r>
              <a:rPr lang="sv-SE" sz="1400" dirty="0"/>
              <a:t>Låt säga att Eva hade varit 82 år och bott på ett demensboende på grund av måttlig - svår Alzheimer demens. Hur hade du resonerat kring valet att driva utredningen vidare eller avstå efter svaret på CT-urografi? Motivera!</a:t>
            </a:r>
          </a:p>
        </p:txBody>
      </p:sp>
    </p:spTree>
    <p:extLst>
      <p:ext uri="{BB962C8B-B14F-4D97-AF65-F5344CB8AC3E}">
        <p14:creationId xmlns:p14="http://schemas.microsoft.com/office/powerpoint/2010/main" val="14182678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Eva, 54 år. (37p) (Ord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a:t>
            </a:r>
          </a:p>
          <a:p>
            <a:pPr marL="0" indent="0">
              <a:buNone/>
            </a:pPr>
            <a:r>
              <a:rPr lang="sv-SE" sz="1400" dirty="0"/>
              <a:t>En vecka senare får du svaret på den CT-urografi som beställdes inom ramen för standardiserat vårdförlopp förmakroskopisk </a:t>
            </a:r>
            <a:r>
              <a:rPr lang="sv-SE" sz="1400" dirty="0" err="1"/>
              <a:t>hematuri</a:t>
            </a:r>
            <a:r>
              <a:rPr lang="sv-SE" sz="1400" dirty="0"/>
              <a:t>. Denna visar en tumör i vänster njure med flertalet kraftigt förstorade lymfkörtlar i buken samt en misstänkt metastas basalt i höger lunga.</a:t>
            </a:r>
          </a:p>
          <a:p>
            <a:pPr marL="0" indent="0">
              <a:buNone/>
            </a:pPr>
            <a:r>
              <a:rPr lang="sv-SE" sz="1400" dirty="0"/>
              <a:t>Du förmedlar skyndsamt beskedet till Eva vid besök på vårdcentralen och säkerställer att hon blir vidareomhändertagen av annan klinik för att inte fördröja handläggningen.</a:t>
            </a:r>
          </a:p>
          <a:p>
            <a:pPr marL="0" indent="0">
              <a:buNone/>
            </a:pPr>
            <a:r>
              <a:rPr lang="sv-SE" sz="1400" b="1" dirty="0"/>
              <a:t>Fråga 1:5 (4p). </a:t>
            </a:r>
            <a:r>
              <a:rPr lang="sv-SE" sz="1400" dirty="0"/>
              <a:t>Låt säga att Eva hade varit 82 år och bott på ett demensboende på grund av måttlig - svår Alzheimer demens. Hur hade du resonerat kring valet att driva utredningen vidare eller avstå efter svaret på CT-urografi? Motivera!</a:t>
            </a:r>
          </a:p>
          <a:p>
            <a:pPr marL="0" indent="0">
              <a:buNone/>
            </a:pPr>
            <a:r>
              <a:rPr lang="sv-SE" sz="1400" b="1" i="1" dirty="0">
                <a:solidFill>
                  <a:srgbClr val="0070C0"/>
                </a:solidFill>
              </a:rPr>
              <a:t>Återkoppling 1:5. </a:t>
            </a:r>
            <a:r>
              <a:rPr lang="sv-SE" sz="1400" i="1" dirty="0">
                <a:solidFill>
                  <a:srgbClr val="0070C0"/>
                </a:solidFill>
              </a:rPr>
              <a:t>Om Eva hade varit 82 år med en medelsvår-svår demens hade valet att utreda vidare inte varit lika självklart. Det hade krävt en avvägning av nyttan både på kort och lång sikt kontra det lidande som en avancerad utredning kan medföra vid en demenssjukdom. För att göra den avvägningen måste hänsyn tas till potential att behandla tumörsjukdomen för att förlänga livet och eventuella biverkningar av sådan behandling då det skulle kunna påverka livskvaliteten negativt och således inte vara till gagn för patienten. Därtill måste synpunkter inhämtas från patienten (om hen är så pass kognitivt intakt att ett samtal kan föras) samt anhöriga som många gånger måste föra patientens talan i dessa situationer. Beslutet bör så långt det är möjligt fattas i samråd med annan kollega.(Lärandemål: A5, B4, B9, C2)</a:t>
            </a:r>
          </a:p>
        </p:txBody>
      </p:sp>
    </p:spTree>
    <p:extLst>
      <p:ext uri="{BB962C8B-B14F-4D97-AF65-F5344CB8AC3E}">
        <p14:creationId xmlns:p14="http://schemas.microsoft.com/office/powerpoint/2010/main" val="22580777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Eva, 54 år. (37p) (Ord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a:t>
            </a:r>
          </a:p>
          <a:p>
            <a:pPr marL="0" indent="0">
              <a:buNone/>
            </a:pPr>
            <a:r>
              <a:rPr lang="sv-SE" sz="1400" dirty="0"/>
              <a:t>Nio månader senare har Eva erhållit både strålning och cytostatikabehandling. Det bedöms ha haft måttlig effekt initialt men man har nu, i samråd med Eva, avslutat all behandling. Hon har fått metastaser i skelettet. Hennes aptit är nedsatt och hon besväras av en del smärtor. Hon är sängliggande relativt stora delar av dagen på grund av trötthet. Eva bor hemma med sin man och vården kommer nu få en palliativ inriktning som hanteras av dig på vårdcentralen eftersom hon har en långt framskriden </a:t>
            </a:r>
            <a:r>
              <a:rPr lang="sv-SE" sz="1400" dirty="0" err="1"/>
              <a:t>metastaserad</a:t>
            </a:r>
            <a:r>
              <a:rPr lang="sv-SE" sz="1400" dirty="0"/>
              <a:t> cancersjukdom.</a:t>
            </a:r>
          </a:p>
          <a:p>
            <a:pPr marL="0" indent="0">
              <a:buNone/>
            </a:pPr>
            <a:r>
              <a:rPr lang="sv-SE" sz="1400" b="1" dirty="0"/>
              <a:t>Fråga 1:6a (1p). </a:t>
            </a:r>
            <a:r>
              <a:rPr lang="sv-SE" sz="1400" dirty="0"/>
              <a:t>Övergången från kurativt syftande till en palliativ inriktning på vårdens innehåll, där man avstår från livsuppehållande åtgärder, är ett viktigt skeende i vården. Vad kallas det samtal du ska ha med patienten då?</a:t>
            </a:r>
            <a:br>
              <a:rPr lang="sv-SE" sz="1400" dirty="0"/>
            </a:br>
            <a:r>
              <a:rPr lang="sv-SE" sz="1400" b="1" dirty="0"/>
              <a:t>Fråga 1:6b (3p). </a:t>
            </a:r>
            <a:r>
              <a:rPr lang="sv-SE" sz="1400" dirty="0"/>
              <a:t>Vid samtalet skapas en palliativ vårdplan. Vad ska en sådan vårdplan innehålla? Motivera!</a:t>
            </a:r>
          </a:p>
        </p:txBody>
      </p:sp>
    </p:spTree>
    <p:extLst>
      <p:ext uri="{BB962C8B-B14F-4D97-AF65-F5344CB8AC3E}">
        <p14:creationId xmlns:p14="http://schemas.microsoft.com/office/powerpoint/2010/main" val="59410440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Eva, 54 år. (37p) (Ord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a:t>
            </a:r>
          </a:p>
          <a:p>
            <a:pPr marL="0" indent="0">
              <a:buNone/>
            </a:pPr>
            <a:r>
              <a:rPr lang="sv-SE" sz="1400" dirty="0"/>
              <a:t>Nio månader senare har Eva erhållit både strålning och cytostatikabehandling. Det bedöms ha haft måttlig effektinitialt men man har nu, i samråd med Eva, avslutat all behandling. Hon har fått metastaser i skelettet. Hennes aptit är nedsatt och hon besväras av en del smärtor. Hon är sängliggande relativt stora delar av dagen på grund av trötthet. Eva bor hemma med sin man och vården kommer nu få en palliativ inriktning som hanteras av dig på vårdcentralen eftersom hon har en långt framskriden </a:t>
            </a:r>
            <a:r>
              <a:rPr lang="sv-SE" sz="1400" dirty="0" err="1"/>
              <a:t>metastaserad</a:t>
            </a:r>
            <a:r>
              <a:rPr lang="sv-SE" sz="1400" dirty="0"/>
              <a:t> cancersjukdom.</a:t>
            </a:r>
          </a:p>
          <a:p>
            <a:pPr marL="0" indent="0">
              <a:buNone/>
            </a:pPr>
            <a:r>
              <a:rPr lang="sv-SE" sz="1400" b="1" dirty="0"/>
              <a:t>Fråga 1:6a (1p). </a:t>
            </a:r>
            <a:r>
              <a:rPr lang="sv-SE" sz="1400" dirty="0"/>
              <a:t>Övergången från kurativt syftande till en palliativ inriktning på vårdens innehåll, där man avstår frånlivsuppehållande åtgärder, är ett viktigt skeende i vården. Vad kallas det samtal du ska ha med patienten då?</a:t>
            </a:r>
            <a:br>
              <a:rPr lang="sv-SE" sz="1400" dirty="0"/>
            </a:br>
            <a:r>
              <a:rPr lang="sv-SE" sz="1400" b="1" dirty="0"/>
              <a:t>Fråga 1:6b (3p). </a:t>
            </a:r>
            <a:r>
              <a:rPr lang="sv-SE" sz="1400" dirty="0"/>
              <a:t>Vid samtalet skapas en palliativ vårdplan. Vad ska en sådan vårdplan innehålla? Motivera!</a:t>
            </a:r>
          </a:p>
          <a:p>
            <a:pPr marL="0" indent="0">
              <a:buNone/>
            </a:pPr>
            <a:r>
              <a:rPr lang="sv-SE" sz="1400" b="1" i="1" dirty="0">
                <a:solidFill>
                  <a:srgbClr val="0070C0"/>
                </a:solidFill>
              </a:rPr>
              <a:t>Återkoppling 1:6. </a:t>
            </a:r>
            <a:r>
              <a:rPr lang="sv-SE" sz="1400" i="1" dirty="0">
                <a:solidFill>
                  <a:srgbClr val="0070C0"/>
                </a:solidFill>
              </a:rPr>
              <a:t>Det samtal som hålls kallas för brytpunktssamtal eller brytpunktsbedömning. Syftet är att skapa en palliativ vårdplan som tar hänsyn till patientens och anhörigas syn på den palliativa vården. Den bör innehålla olika delar så som var vården ska ges, vad vårdens innehåll ska vara, hur vanliga palliativa symtom hanteras samt ställningstagande till behandlingsbegränsningar. (Lärandemål: A4, B2, B4, B5, C2)</a:t>
            </a:r>
          </a:p>
        </p:txBody>
      </p:sp>
    </p:spTree>
    <p:extLst>
      <p:ext uri="{BB962C8B-B14F-4D97-AF65-F5344CB8AC3E}">
        <p14:creationId xmlns:p14="http://schemas.microsoft.com/office/powerpoint/2010/main" val="200779691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Eva, 54 år. (37p) (Ord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Nio månader senare har Eva erhållit både strålning och cytostatikabehandling. Det bedöms ha haft måttlig effektinitialt men man har nu, i samråd med Eva, avslutat all behandling. Hon har fått metastaser i skelettet. Hennes </a:t>
            </a:r>
            <a:r>
              <a:rPr lang="sv-SE" sz="1200" i="1" dirty="0" err="1">
                <a:solidFill>
                  <a:schemeClr val="bg2">
                    <a:lumMod val="90000"/>
                  </a:schemeClr>
                </a:solidFill>
              </a:rPr>
              <a:t>aptitär</a:t>
            </a:r>
            <a:r>
              <a:rPr lang="sv-SE" sz="1200" i="1" dirty="0">
                <a:solidFill>
                  <a:schemeClr val="bg2">
                    <a:lumMod val="90000"/>
                  </a:schemeClr>
                </a:solidFill>
              </a:rPr>
              <a:t> nedsatt och hon besväras av en del smärtor. Hon är sängliggande relativt stora delar av dagen på grund </a:t>
            </a:r>
            <a:r>
              <a:rPr lang="sv-SE" sz="1200" i="1" dirty="0" err="1">
                <a:solidFill>
                  <a:schemeClr val="bg2">
                    <a:lumMod val="90000"/>
                  </a:schemeClr>
                </a:solidFill>
              </a:rPr>
              <a:t>avtrötthet</a:t>
            </a:r>
            <a:r>
              <a:rPr lang="sv-SE" sz="1200" i="1" dirty="0">
                <a:solidFill>
                  <a:schemeClr val="bg2">
                    <a:lumMod val="90000"/>
                  </a:schemeClr>
                </a:solidFill>
              </a:rPr>
              <a:t>. Eva bor hemma med sin man och vården kommer nu få en palliativ inriktning som hanteras av dig </a:t>
            </a:r>
            <a:r>
              <a:rPr lang="sv-SE" sz="1200" i="1" dirty="0" err="1">
                <a:solidFill>
                  <a:schemeClr val="bg2">
                    <a:lumMod val="90000"/>
                  </a:schemeClr>
                </a:solidFill>
              </a:rPr>
              <a:t>påvårdcentralen</a:t>
            </a:r>
            <a:r>
              <a:rPr lang="sv-SE" sz="1200" i="1" dirty="0">
                <a:solidFill>
                  <a:schemeClr val="bg2">
                    <a:lumMod val="90000"/>
                  </a:schemeClr>
                </a:solidFill>
              </a:rPr>
              <a:t> eftersom hon har en långt framskriden </a:t>
            </a:r>
            <a:r>
              <a:rPr lang="sv-SE" sz="1200" i="1" dirty="0" err="1">
                <a:solidFill>
                  <a:schemeClr val="bg2">
                    <a:lumMod val="90000"/>
                  </a:schemeClr>
                </a:solidFill>
              </a:rPr>
              <a:t>metastaserad</a:t>
            </a:r>
            <a:r>
              <a:rPr lang="sv-SE" sz="1200" i="1" dirty="0">
                <a:solidFill>
                  <a:schemeClr val="bg2">
                    <a:lumMod val="90000"/>
                  </a:schemeClr>
                </a:solidFill>
              </a:rPr>
              <a:t> cancersjukdom. Det samtal som hålls kallas för brytpunktssamtal eller brytpunktsbedömning. Syftet är att skapa en palliativ vårdplan som tar hänsyn till patientens och anhörigas syn på den palliativa vården. Den bör innehålla olika delar så som var vården ska ges, vad vårdens innehåll ska vara, hur vanliga palliativa symtom hanteras samt ställningstagande till behandlingsbegränsningar.</a:t>
            </a:r>
          </a:p>
          <a:p>
            <a:pPr marL="0" indent="0">
              <a:buNone/>
            </a:pPr>
            <a:r>
              <a:rPr lang="sv-SE" sz="1400" dirty="0"/>
              <a:t>Eva besväras av mer eller mindre konstanta smärtor i vänster flank. Det är </a:t>
            </a:r>
            <a:r>
              <a:rPr lang="sv-SE" sz="1400" dirty="0" err="1"/>
              <a:t>nociceptiv</a:t>
            </a:r>
            <a:r>
              <a:rPr lang="sv-SE" sz="1400" dirty="0"/>
              <a:t> smärta och hon behandlas med kodein. Eva har egentligen inte upplevt någon vidare effekt alls av sin kodeinbehandling.</a:t>
            </a:r>
          </a:p>
          <a:p>
            <a:pPr marL="0" indent="0">
              <a:buNone/>
            </a:pPr>
            <a:r>
              <a:rPr lang="sv-SE" sz="1400" b="1" dirty="0"/>
              <a:t>Fråga 1:7 (4p). </a:t>
            </a:r>
            <a:r>
              <a:rPr lang="sv-SE" sz="1400" dirty="0"/>
              <a:t>Ge en möjlig förklaring till varför just kodein inte har god effekt på Evas smärta och ange vilken/vilka tablettbehandling/-ar du vill ersätta Kodein med för att optimera Evas behandling mot </a:t>
            </a:r>
            <a:r>
              <a:rPr lang="sv-SE" sz="1400" dirty="0" err="1"/>
              <a:t>nociceptiv</a:t>
            </a:r>
            <a:r>
              <a:rPr lang="sv-SE" sz="1400" dirty="0"/>
              <a:t> smärta. Hur gör du för att bedöma adekvata doser?</a:t>
            </a:r>
          </a:p>
          <a:p>
            <a:pPr marL="0" indent="0">
              <a:buNone/>
            </a:pPr>
            <a:endParaRPr lang="sv-SE" sz="1400" dirty="0"/>
          </a:p>
        </p:txBody>
      </p:sp>
    </p:spTree>
    <p:extLst>
      <p:ext uri="{BB962C8B-B14F-4D97-AF65-F5344CB8AC3E}">
        <p14:creationId xmlns:p14="http://schemas.microsoft.com/office/powerpoint/2010/main" val="3508747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Anders, 67 </a:t>
            </a:r>
            <a:r>
              <a:rPr lang="sv-SE" sz="2400" dirty="0" err="1">
                <a:effectLst/>
                <a:latin typeface="Signika"/>
              </a:rPr>
              <a:t>år</a:t>
            </a:r>
            <a:r>
              <a:rPr lang="sv-SE" sz="2400" dirty="0">
                <a:effectLst/>
                <a:latin typeface="Signika"/>
              </a:rPr>
              <a:t>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De två viktigaste riskfaktorerna för Alzheimers sjukdom utöver ärftlighet är ålder och kvinnligt kön. Två ärftliga mekanismer för Alzheimers sjukdom är familjär förekomst genom ärftlig mutation respektive förekomst av sårbarhetsgenen APOE4 som ger 3-4 ggr ökad risk i </a:t>
            </a:r>
            <a:r>
              <a:rPr lang="sv-SE" sz="1200" i="1" dirty="0" err="1">
                <a:solidFill>
                  <a:schemeClr val="bg2">
                    <a:lumMod val="90000"/>
                  </a:schemeClr>
                </a:solidFill>
              </a:rPr>
              <a:t>heterozygota</a:t>
            </a:r>
            <a:r>
              <a:rPr lang="sv-SE" sz="1200" i="1" dirty="0">
                <a:solidFill>
                  <a:schemeClr val="bg2">
                    <a:lumMod val="90000"/>
                  </a:schemeClr>
                </a:solidFill>
              </a:rPr>
              <a:t> fal och 8-10 ggr ökad risk vid homozygot förekomst. </a:t>
            </a:r>
            <a:r>
              <a:rPr lang="sv-SE" sz="1200" dirty="0">
                <a:solidFill>
                  <a:schemeClr val="bg2">
                    <a:lumMod val="90000"/>
                  </a:schemeClr>
                </a:solidFill>
              </a:rPr>
              <a:t>Av praktiska skäl, och eftersom du hade tid för detta, valde du att även göra MMSE och klock-testet själv vid besöket. Anders missade alla 3 poäng på minnesåtergivning, klarade inte av att kopiera femhörningarna, inte att vika papperet, och missade även 1 poäng på tidsorientering (datum), fick därmed 24 p. Han skrev ut siffrorna i klock-testet, men satte aldrig ut visarna. </a:t>
            </a:r>
            <a:r>
              <a:rPr lang="sv-SE" sz="1200" i="1" dirty="0">
                <a:solidFill>
                  <a:schemeClr val="bg2">
                    <a:lumMod val="90000"/>
                  </a:schemeClr>
                </a:solidFill>
              </a:rPr>
              <a:t>Du väljer att sätta in behandling mot depression. Parallellt har du kvar misstanken om demenssjukdom, fullföljer demensutredningen med en CT hjärna och siktar på en förnyad kognitiv bedömning, preliminärt inom några månader.</a:t>
            </a:r>
          </a:p>
          <a:p>
            <a:pPr marL="0" indent="0">
              <a:buNone/>
            </a:pPr>
            <a:r>
              <a:rPr lang="sv-SE" sz="1200" i="1" dirty="0">
                <a:solidFill>
                  <a:schemeClr val="bg2">
                    <a:lumMod val="90000"/>
                  </a:schemeClr>
                </a:solidFill>
              </a:rPr>
              <a:t>Efter 6 veckor ser du Anders tillsammans med dottern på återbesök. Du har fått svar på CT hjärna som visar ”för åldern normala förhållanden”. Anders är redan ganska tydligt förbättrad psykiskt, men minnesproblemen i vardagen kvarstår oförändrade. Dottern är fortsatt orolig och vädjar om en specialistbedömning och Anders själv motsätter sig inte detta. Vid sjukhusets minnesmottagning ser man sedan Anders några veckor efter att remissen skrivits. Man väljer som en del i en utvidgad utredning att göra en lumbalpunktion för att undersöka demensmarkörer. De typiska </a:t>
            </a:r>
            <a:r>
              <a:rPr lang="sv-SE" sz="1200" i="1" dirty="0" err="1">
                <a:solidFill>
                  <a:schemeClr val="bg2">
                    <a:lumMod val="90000"/>
                  </a:schemeClr>
                </a:solidFill>
              </a:rPr>
              <a:t>likvorförändringarna</a:t>
            </a:r>
            <a:r>
              <a:rPr lang="sv-SE" sz="1200" i="1" dirty="0">
                <a:solidFill>
                  <a:schemeClr val="bg2">
                    <a:lumMod val="90000"/>
                  </a:schemeClr>
                </a:solidFill>
              </a:rPr>
              <a:t> vid Alzheimers sjukdom är att Beta-</a:t>
            </a:r>
            <a:r>
              <a:rPr lang="sv-SE" sz="1200" i="1" dirty="0" err="1">
                <a:solidFill>
                  <a:schemeClr val="bg2">
                    <a:lumMod val="90000"/>
                  </a:schemeClr>
                </a:solidFill>
              </a:rPr>
              <a:t>amyloid</a:t>
            </a:r>
            <a:r>
              <a:rPr lang="sv-SE" sz="1200" i="1" dirty="0">
                <a:solidFill>
                  <a:schemeClr val="bg2">
                    <a:lumMod val="90000"/>
                  </a:schemeClr>
                </a:solidFill>
              </a:rPr>
              <a:t> sjunker, total-</a:t>
            </a:r>
            <a:r>
              <a:rPr lang="sv-SE" sz="1200" i="1" dirty="0" err="1">
                <a:solidFill>
                  <a:schemeClr val="bg2">
                    <a:lumMod val="90000"/>
                  </a:schemeClr>
                </a:solidFill>
              </a:rPr>
              <a:t>tau</a:t>
            </a:r>
            <a:r>
              <a:rPr lang="sv-SE" sz="1200" i="1" dirty="0">
                <a:solidFill>
                  <a:schemeClr val="bg2">
                    <a:lumMod val="90000"/>
                  </a:schemeClr>
                </a:solidFill>
              </a:rPr>
              <a:t> stiger och </a:t>
            </a:r>
            <a:r>
              <a:rPr lang="sv-SE" sz="1200" i="1" dirty="0" err="1">
                <a:solidFill>
                  <a:schemeClr val="bg2">
                    <a:lumMod val="90000"/>
                  </a:schemeClr>
                </a:solidFill>
              </a:rPr>
              <a:t>fosforylerat</a:t>
            </a:r>
            <a:r>
              <a:rPr lang="sv-SE" sz="1200" i="1" dirty="0">
                <a:solidFill>
                  <a:schemeClr val="bg2">
                    <a:lumMod val="90000"/>
                  </a:schemeClr>
                </a:solidFill>
              </a:rPr>
              <a:t> Tau stiger. Orsakerna är att ansamling av </a:t>
            </a:r>
            <a:r>
              <a:rPr lang="sv-SE" sz="1200" i="1" dirty="0" err="1">
                <a:solidFill>
                  <a:schemeClr val="bg2">
                    <a:lumMod val="90000"/>
                  </a:schemeClr>
                </a:solidFill>
              </a:rPr>
              <a:t>betamyloid</a:t>
            </a:r>
            <a:r>
              <a:rPr lang="sv-SE" sz="1200" i="1" dirty="0">
                <a:solidFill>
                  <a:schemeClr val="bg2">
                    <a:lumMod val="90000"/>
                  </a:schemeClr>
                </a:solidFill>
              </a:rPr>
              <a:t> i plack extracellulärt ger minskad </a:t>
            </a:r>
            <a:r>
              <a:rPr lang="sv-SE" sz="1200" i="1" dirty="0" err="1">
                <a:solidFill>
                  <a:schemeClr val="bg2">
                    <a:lumMod val="90000"/>
                  </a:schemeClr>
                </a:solidFill>
              </a:rPr>
              <a:t>betamyloidnivå</a:t>
            </a:r>
            <a:r>
              <a:rPr lang="sv-SE" sz="1200" i="1" dirty="0">
                <a:solidFill>
                  <a:schemeClr val="bg2">
                    <a:lumMod val="90000"/>
                  </a:schemeClr>
                </a:solidFill>
              </a:rPr>
              <a:t> (42) i </a:t>
            </a:r>
            <a:r>
              <a:rPr lang="sv-SE" sz="1200" i="1" dirty="0" err="1">
                <a:solidFill>
                  <a:schemeClr val="bg2">
                    <a:lumMod val="90000"/>
                  </a:schemeClr>
                </a:solidFill>
              </a:rPr>
              <a:t>likvor</a:t>
            </a:r>
            <a:r>
              <a:rPr lang="sv-SE" sz="1200" i="1" dirty="0">
                <a:solidFill>
                  <a:schemeClr val="bg2">
                    <a:lumMod val="90000"/>
                  </a:schemeClr>
                </a:solidFill>
              </a:rPr>
              <a:t>. total-</a:t>
            </a:r>
            <a:r>
              <a:rPr lang="sv-SE" sz="1200" i="1" dirty="0" err="1">
                <a:solidFill>
                  <a:schemeClr val="bg2">
                    <a:lumMod val="90000"/>
                  </a:schemeClr>
                </a:solidFill>
              </a:rPr>
              <a:t>tau</a:t>
            </a:r>
            <a:r>
              <a:rPr lang="sv-SE" sz="1200" i="1" dirty="0">
                <a:solidFill>
                  <a:schemeClr val="bg2">
                    <a:lumMod val="90000"/>
                  </a:schemeClr>
                </a:solidFill>
              </a:rPr>
              <a:t> ökar p g a neuronalt/</a:t>
            </a:r>
            <a:r>
              <a:rPr lang="sv-SE" sz="1200" i="1" dirty="0" err="1">
                <a:solidFill>
                  <a:schemeClr val="bg2">
                    <a:lumMod val="90000"/>
                  </a:schemeClr>
                </a:solidFill>
              </a:rPr>
              <a:t>axonalt</a:t>
            </a:r>
            <a:r>
              <a:rPr lang="sv-SE" sz="1200" i="1" dirty="0">
                <a:solidFill>
                  <a:schemeClr val="bg2">
                    <a:lumMod val="90000"/>
                  </a:schemeClr>
                </a:solidFill>
              </a:rPr>
              <a:t> sönderfall samtidigt som </a:t>
            </a:r>
            <a:r>
              <a:rPr lang="sv-SE" sz="1200" i="1" dirty="0" err="1">
                <a:solidFill>
                  <a:schemeClr val="bg2">
                    <a:lumMod val="90000"/>
                  </a:schemeClr>
                </a:solidFill>
              </a:rPr>
              <a:t>fosforyleringen</a:t>
            </a:r>
            <a:r>
              <a:rPr lang="sv-SE" sz="1200" i="1" dirty="0">
                <a:solidFill>
                  <a:schemeClr val="bg2">
                    <a:lumMod val="90000"/>
                  </a:schemeClr>
                </a:solidFill>
              </a:rPr>
              <a:t> av Tau ökar vilket ger förhöjd </a:t>
            </a:r>
            <a:r>
              <a:rPr lang="sv-SE" sz="1200" i="1" dirty="0" err="1">
                <a:solidFill>
                  <a:schemeClr val="bg2">
                    <a:lumMod val="90000"/>
                  </a:schemeClr>
                </a:solidFill>
              </a:rPr>
              <a:t>Fosfo-tau</a:t>
            </a:r>
            <a:r>
              <a:rPr lang="sv-SE" sz="1200" i="1" dirty="0">
                <a:solidFill>
                  <a:schemeClr val="bg2">
                    <a:lumMod val="90000"/>
                  </a:schemeClr>
                </a:solidFill>
              </a:rPr>
              <a:t> (oklar mekanism)</a:t>
            </a:r>
          </a:p>
          <a:p>
            <a:pPr marL="0" indent="0">
              <a:buNone/>
            </a:pPr>
            <a:r>
              <a:rPr lang="sv-SE" sz="1600" dirty="0"/>
              <a:t>Det har nu gått 6 månader sedan du träffade Anders och du får ett remissvar från minnesmottagningen med sammanställning av gjord utredning och behandling. Demensmarkörer i </a:t>
            </a:r>
            <a:r>
              <a:rPr lang="sv-SE" sz="1600" dirty="0" err="1"/>
              <a:t>likvor</a:t>
            </a:r>
            <a:r>
              <a:rPr lang="sv-SE" sz="1600" dirty="0"/>
              <a:t> visade ett entydigt mönster talande för Alzheimers sjukdom och Anders är insatt på läkemedelsbehandling mot sjukdomen.</a:t>
            </a:r>
          </a:p>
          <a:p>
            <a:pPr marL="0" indent="0">
              <a:buNone/>
            </a:pPr>
            <a:r>
              <a:rPr lang="sv-SE" sz="1600" b="1" dirty="0"/>
              <a:t>Fråga 2:6 (3p). </a:t>
            </a:r>
            <a:r>
              <a:rPr lang="sv-SE" sz="1600" dirty="0"/>
              <a:t>Vilka två farmakologiska behandlingsprinciper finns vid Alzheimers sjukdom? Vilket behandlingsval tror du att man gjort i detta fall? Motivera!</a:t>
            </a:r>
          </a:p>
          <a:p>
            <a:pPr marL="0" indent="0">
              <a:buNone/>
            </a:pPr>
            <a:r>
              <a:rPr lang="sv-SE" sz="1600" b="1" i="1" dirty="0">
                <a:solidFill>
                  <a:srgbClr val="0070C0"/>
                </a:solidFill>
              </a:rPr>
              <a:t>Återkoppling 2:6. </a:t>
            </a:r>
            <a:r>
              <a:rPr lang="sv-SE" sz="1600" i="1" dirty="0">
                <a:solidFill>
                  <a:srgbClr val="0070C0"/>
                </a:solidFill>
              </a:rPr>
              <a:t>Behandlingsalternativen vid Alzheimers sjukdom är </a:t>
            </a:r>
            <a:r>
              <a:rPr lang="sv-SE" sz="1600" i="1" dirty="0" err="1">
                <a:solidFill>
                  <a:srgbClr val="0070C0"/>
                </a:solidFill>
              </a:rPr>
              <a:t>acetylkolinesterashämmare</a:t>
            </a:r>
            <a:r>
              <a:rPr lang="sv-SE" sz="1600" i="1" dirty="0">
                <a:solidFill>
                  <a:srgbClr val="0070C0"/>
                </a:solidFill>
              </a:rPr>
              <a:t> (3 olika) och </a:t>
            </a:r>
            <a:r>
              <a:rPr lang="sv-SE" sz="1600" i="1" dirty="0" err="1">
                <a:solidFill>
                  <a:srgbClr val="0070C0"/>
                </a:solidFill>
              </a:rPr>
              <a:t>memantin</a:t>
            </a:r>
            <a:r>
              <a:rPr lang="sv-SE" sz="1600" i="1" dirty="0">
                <a:solidFill>
                  <a:srgbClr val="0070C0"/>
                </a:solidFill>
              </a:rPr>
              <a:t>. I tidig sjukdomsfas (som här) är </a:t>
            </a:r>
            <a:r>
              <a:rPr lang="sv-SE" sz="1600" i="1" dirty="0" err="1">
                <a:solidFill>
                  <a:srgbClr val="0070C0"/>
                </a:solidFill>
              </a:rPr>
              <a:t>acetylkolinesterashämmare</a:t>
            </a:r>
            <a:r>
              <a:rPr lang="sv-SE" sz="1600" i="1" dirty="0">
                <a:solidFill>
                  <a:srgbClr val="0070C0"/>
                </a:solidFill>
              </a:rPr>
              <a:t> förstahandsbehandling om inga kontraindikationer föreligger. (Lärandemål B2)</a:t>
            </a:r>
          </a:p>
        </p:txBody>
      </p:sp>
    </p:spTree>
    <p:extLst>
      <p:ext uri="{BB962C8B-B14F-4D97-AF65-F5344CB8AC3E}">
        <p14:creationId xmlns:p14="http://schemas.microsoft.com/office/powerpoint/2010/main" val="396114091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Eva, 54 år. (37p) (Ord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Nio månader senare har Eva erhållit både strålning och cytostatikabehandling. Det bedöms ha haft måttlig effektinitialt men man har nu, i samråd med Eva, avslutat all behandling. Hon har fått metastaser i skelettet. Hennes </a:t>
            </a:r>
            <a:r>
              <a:rPr lang="sv-SE" sz="1200" i="1" dirty="0" err="1">
                <a:solidFill>
                  <a:schemeClr val="bg2">
                    <a:lumMod val="90000"/>
                  </a:schemeClr>
                </a:solidFill>
              </a:rPr>
              <a:t>aptitär</a:t>
            </a:r>
            <a:r>
              <a:rPr lang="sv-SE" sz="1200" i="1" dirty="0">
                <a:solidFill>
                  <a:schemeClr val="bg2">
                    <a:lumMod val="90000"/>
                  </a:schemeClr>
                </a:solidFill>
              </a:rPr>
              <a:t> nedsatt och hon besväras av en del smärtor. Hon är sängliggande relativt stora delar av dagen på grund </a:t>
            </a:r>
            <a:r>
              <a:rPr lang="sv-SE" sz="1200" i="1" dirty="0" err="1">
                <a:solidFill>
                  <a:schemeClr val="bg2">
                    <a:lumMod val="90000"/>
                  </a:schemeClr>
                </a:solidFill>
              </a:rPr>
              <a:t>avtrötthet</a:t>
            </a:r>
            <a:r>
              <a:rPr lang="sv-SE" sz="1200" i="1" dirty="0">
                <a:solidFill>
                  <a:schemeClr val="bg2">
                    <a:lumMod val="90000"/>
                  </a:schemeClr>
                </a:solidFill>
              </a:rPr>
              <a:t>. Eva bor hemma med sin man och vården kommer nu få en palliativ inriktning som hanteras av dig </a:t>
            </a:r>
            <a:r>
              <a:rPr lang="sv-SE" sz="1200" i="1" dirty="0" err="1">
                <a:solidFill>
                  <a:schemeClr val="bg2">
                    <a:lumMod val="90000"/>
                  </a:schemeClr>
                </a:solidFill>
              </a:rPr>
              <a:t>påvårdcentralen</a:t>
            </a:r>
            <a:r>
              <a:rPr lang="sv-SE" sz="1200" i="1" dirty="0">
                <a:solidFill>
                  <a:schemeClr val="bg2">
                    <a:lumMod val="90000"/>
                  </a:schemeClr>
                </a:solidFill>
              </a:rPr>
              <a:t> eftersom hon har en långt framskriden </a:t>
            </a:r>
            <a:r>
              <a:rPr lang="sv-SE" sz="1200" i="1" dirty="0" err="1">
                <a:solidFill>
                  <a:schemeClr val="bg2">
                    <a:lumMod val="90000"/>
                  </a:schemeClr>
                </a:solidFill>
              </a:rPr>
              <a:t>metastaserad</a:t>
            </a:r>
            <a:r>
              <a:rPr lang="sv-SE" sz="1200" i="1" dirty="0">
                <a:solidFill>
                  <a:schemeClr val="bg2">
                    <a:lumMod val="90000"/>
                  </a:schemeClr>
                </a:solidFill>
              </a:rPr>
              <a:t> cancersjukdom. Det samtal som hålls kallas för brytpunktssamtal eller brytpunktsbedömning. Syftet är att skapa en palliativ vårdplan som tar hänsyn till patientens och anhörigas syn på den palliativa vården. Den bör innehålla olika delar så som var vården ska ges, vad vårdens innehåll ska vara, hur vanliga palliativa symtom hanteras samt ställningstagande till behandlingsbegränsningar.</a:t>
            </a:r>
          </a:p>
          <a:p>
            <a:pPr marL="0" indent="0">
              <a:buNone/>
            </a:pPr>
            <a:r>
              <a:rPr lang="sv-SE" sz="1400" dirty="0"/>
              <a:t>Eva besväras av mer eller mindre konstanta smärtor i vänster flank. Det är </a:t>
            </a:r>
            <a:r>
              <a:rPr lang="sv-SE" sz="1400" dirty="0" err="1"/>
              <a:t>nociceptiv</a:t>
            </a:r>
            <a:r>
              <a:rPr lang="sv-SE" sz="1400" dirty="0"/>
              <a:t> smärta och hon behandlas medkodein. Eva har egentligen inte upplevt någon vidare effekt alls av sin kodeinbehandling.</a:t>
            </a:r>
          </a:p>
          <a:p>
            <a:pPr marL="0" indent="0">
              <a:buNone/>
            </a:pPr>
            <a:r>
              <a:rPr lang="sv-SE" sz="1400" b="1" dirty="0"/>
              <a:t>Fråga 1:7 (4p). </a:t>
            </a:r>
            <a:r>
              <a:rPr lang="sv-SE" sz="1400" dirty="0"/>
              <a:t>Ge en möjlig förklaring till varför just kodein inte har god effekt på Evas smärta och ange vilken/vilka tablettbehandling/-ar du vill ersätta Kodein med för att optimera Evas behandling mot </a:t>
            </a:r>
            <a:r>
              <a:rPr lang="sv-SE" sz="1400" dirty="0" err="1"/>
              <a:t>nociceptiv</a:t>
            </a:r>
            <a:r>
              <a:rPr lang="sv-SE" sz="1400" dirty="0"/>
              <a:t> smärta. Hur gör du för att bedöma adekvata doser?</a:t>
            </a:r>
          </a:p>
          <a:p>
            <a:pPr marL="0" indent="0">
              <a:buNone/>
            </a:pPr>
            <a:r>
              <a:rPr lang="sv-SE" sz="1400" b="1" i="1" dirty="0">
                <a:solidFill>
                  <a:srgbClr val="0070C0"/>
                </a:solidFill>
              </a:rPr>
              <a:t>Återkoppling 1:7. </a:t>
            </a:r>
            <a:r>
              <a:rPr lang="sv-SE" sz="1400" i="1" dirty="0">
                <a:solidFill>
                  <a:srgbClr val="0070C0"/>
                </a:solidFill>
              </a:rPr>
              <a:t>För att Kodein ska ha analgetisk effekt måste det </a:t>
            </a:r>
            <a:r>
              <a:rPr lang="sv-SE" sz="1400" i="1" dirty="0" err="1">
                <a:solidFill>
                  <a:srgbClr val="0070C0"/>
                </a:solidFill>
              </a:rPr>
              <a:t>metaboliseras</a:t>
            </a:r>
            <a:r>
              <a:rPr lang="sv-SE" sz="1400" i="1" dirty="0">
                <a:solidFill>
                  <a:srgbClr val="0070C0"/>
                </a:solidFill>
              </a:rPr>
              <a:t> i levern av CYP2D6 till sina aktiva metaboliter. Cirka 7% av befolkningen är så kallade långsamma </a:t>
            </a:r>
            <a:r>
              <a:rPr lang="sv-SE" sz="1400" i="1" dirty="0" err="1">
                <a:solidFill>
                  <a:srgbClr val="0070C0"/>
                </a:solidFill>
              </a:rPr>
              <a:t>metaboliserare</a:t>
            </a:r>
            <a:r>
              <a:rPr lang="sv-SE" sz="1400" i="1" dirty="0">
                <a:solidFill>
                  <a:srgbClr val="0070C0"/>
                </a:solidFill>
              </a:rPr>
              <a:t> av Kodein vilket medför att de får mycket begränsad effekt av Kodein. För att optimera smärtlindringen ska Kodein ersättas av långverkande </a:t>
            </a:r>
            <a:r>
              <a:rPr lang="sv-SE" sz="1400" i="1" dirty="0" err="1">
                <a:solidFill>
                  <a:srgbClr val="0070C0"/>
                </a:solidFill>
              </a:rPr>
              <a:t>opioid</a:t>
            </a:r>
            <a:r>
              <a:rPr lang="sv-SE" sz="1400" i="1" dirty="0">
                <a:solidFill>
                  <a:srgbClr val="0070C0"/>
                </a:solidFill>
              </a:rPr>
              <a:t> ex. </a:t>
            </a:r>
            <a:r>
              <a:rPr lang="sv-SE" sz="1400" i="1" dirty="0" err="1">
                <a:solidFill>
                  <a:srgbClr val="0070C0"/>
                </a:solidFill>
              </a:rPr>
              <a:t>Oxikodon</a:t>
            </a:r>
            <a:r>
              <a:rPr lang="sv-SE" sz="1400" i="1" dirty="0">
                <a:solidFill>
                  <a:srgbClr val="0070C0"/>
                </a:solidFill>
              </a:rPr>
              <a:t> depot eller </a:t>
            </a:r>
            <a:r>
              <a:rPr lang="sv-SE" sz="1400" i="1" dirty="0" err="1">
                <a:solidFill>
                  <a:srgbClr val="0070C0"/>
                </a:solidFill>
              </a:rPr>
              <a:t>Dolcontin</a:t>
            </a:r>
            <a:r>
              <a:rPr lang="sv-SE" sz="1400" i="1" dirty="0">
                <a:solidFill>
                  <a:srgbClr val="0070C0"/>
                </a:solidFill>
              </a:rPr>
              <a:t> (Morfin i depotberedning) i kombination med kortverkande </a:t>
            </a:r>
            <a:r>
              <a:rPr lang="sv-SE" sz="1400" i="1" dirty="0" err="1">
                <a:solidFill>
                  <a:srgbClr val="0070C0"/>
                </a:solidFill>
              </a:rPr>
              <a:t>opioid</a:t>
            </a:r>
            <a:r>
              <a:rPr lang="sv-SE" sz="1400" i="1" dirty="0">
                <a:solidFill>
                  <a:srgbClr val="0070C0"/>
                </a:solidFill>
              </a:rPr>
              <a:t>. Titrera fram rätt dos genom regelbunden uppföljning av smärtan och utvärdering kring behovet av att ta extra kortverkande </a:t>
            </a:r>
            <a:r>
              <a:rPr lang="sv-SE" sz="1400" i="1" dirty="0" err="1">
                <a:solidFill>
                  <a:srgbClr val="0070C0"/>
                </a:solidFill>
              </a:rPr>
              <a:t>opioider</a:t>
            </a:r>
            <a:r>
              <a:rPr lang="sv-SE" sz="1400" i="1" dirty="0">
                <a:solidFill>
                  <a:srgbClr val="0070C0"/>
                </a:solidFill>
              </a:rPr>
              <a:t> för att hitta rätt grunddos långverkande. Varje extrados kortverkande </a:t>
            </a:r>
            <a:r>
              <a:rPr lang="sv-SE" sz="1400" i="1" dirty="0" err="1">
                <a:solidFill>
                  <a:srgbClr val="0070C0"/>
                </a:solidFill>
              </a:rPr>
              <a:t>opioid</a:t>
            </a:r>
            <a:r>
              <a:rPr lang="sv-SE" sz="1400" i="1" dirty="0">
                <a:solidFill>
                  <a:srgbClr val="0070C0"/>
                </a:solidFill>
              </a:rPr>
              <a:t> bör utgöra ungefär 1/6 av den totala dygnsdosen av den långverkande </a:t>
            </a:r>
            <a:r>
              <a:rPr lang="sv-SE" sz="1400" i="1" dirty="0" err="1">
                <a:solidFill>
                  <a:srgbClr val="0070C0"/>
                </a:solidFill>
              </a:rPr>
              <a:t>opioiden</a:t>
            </a:r>
            <a:r>
              <a:rPr lang="sv-SE" sz="1400" i="1" dirty="0">
                <a:solidFill>
                  <a:srgbClr val="0070C0"/>
                </a:solidFill>
              </a:rPr>
              <a:t>. (Lärandemål: A2, A3, B2)</a:t>
            </a:r>
          </a:p>
          <a:p>
            <a:pPr marL="0" indent="0">
              <a:buNone/>
            </a:pPr>
            <a:endParaRPr lang="sv-SE" sz="1400" dirty="0"/>
          </a:p>
        </p:txBody>
      </p:sp>
    </p:spTree>
    <p:extLst>
      <p:ext uri="{BB962C8B-B14F-4D97-AF65-F5344CB8AC3E}">
        <p14:creationId xmlns:p14="http://schemas.microsoft.com/office/powerpoint/2010/main" val="133374956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Eva, 54 år. (37p) (Ord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vert="horz" lIns="91440" tIns="45720" rIns="91440" bIns="45720" rtlCol="0" anchor="t">
            <a:normAutofit/>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Nio månader senare har Eva erhållit både strålning och cytostatikabehandling. Det bedöms ha haft måttlig effektinitialt men man har nu, i samråd med Eva, avslutat all behandling. Hon har fått metastaser i skelettet. Hennes </a:t>
            </a:r>
            <a:r>
              <a:rPr lang="sv-SE" sz="1200" i="1" dirty="0" err="1">
                <a:solidFill>
                  <a:schemeClr val="bg2">
                    <a:lumMod val="90000"/>
                  </a:schemeClr>
                </a:solidFill>
              </a:rPr>
              <a:t>aptitär</a:t>
            </a:r>
            <a:r>
              <a:rPr lang="sv-SE" sz="1200" i="1" dirty="0">
                <a:solidFill>
                  <a:schemeClr val="bg2">
                    <a:lumMod val="90000"/>
                  </a:schemeClr>
                </a:solidFill>
              </a:rPr>
              <a:t> nedsatt och hon besväras av en del smärtor. Hon är sängliggande relativt stora delar av dagen på grund </a:t>
            </a:r>
            <a:r>
              <a:rPr lang="sv-SE" sz="1200" i="1" dirty="0" err="1">
                <a:solidFill>
                  <a:schemeClr val="bg2">
                    <a:lumMod val="90000"/>
                  </a:schemeClr>
                </a:solidFill>
              </a:rPr>
              <a:t>avtrötthet</a:t>
            </a:r>
            <a:r>
              <a:rPr lang="sv-SE" sz="1200" i="1" dirty="0">
                <a:solidFill>
                  <a:schemeClr val="bg2">
                    <a:lumMod val="90000"/>
                  </a:schemeClr>
                </a:solidFill>
              </a:rPr>
              <a:t>. Eva bor hemma med sin man och vården kommer nu få en palliativ inriktning som hanteras av dig </a:t>
            </a:r>
            <a:r>
              <a:rPr lang="sv-SE" sz="1200" i="1" dirty="0" err="1">
                <a:solidFill>
                  <a:schemeClr val="bg2">
                    <a:lumMod val="90000"/>
                  </a:schemeClr>
                </a:solidFill>
              </a:rPr>
              <a:t>påvårdcentralen</a:t>
            </a:r>
            <a:r>
              <a:rPr lang="sv-SE" sz="1200" i="1" dirty="0">
                <a:solidFill>
                  <a:schemeClr val="bg2">
                    <a:lumMod val="90000"/>
                  </a:schemeClr>
                </a:solidFill>
              </a:rPr>
              <a:t> eftersom hon har en långt framskriden </a:t>
            </a:r>
            <a:r>
              <a:rPr lang="sv-SE" sz="1200" i="1" dirty="0" err="1">
                <a:solidFill>
                  <a:schemeClr val="bg2">
                    <a:lumMod val="90000"/>
                  </a:schemeClr>
                </a:solidFill>
              </a:rPr>
              <a:t>metastaserad</a:t>
            </a:r>
            <a:r>
              <a:rPr lang="sv-SE" sz="1200" i="1" dirty="0">
                <a:solidFill>
                  <a:schemeClr val="bg2">
                    <a:lumMod val="90000"/>
                  </a:schemeClr>
                </a:solidFill>
              </a:rPr>
              <a:t> cancersjukdom. Det samtal som hålls kallas för brytpunktssamtal eller brytpunktsbedömning. Syftet är att skapa en palliativ vårdplan som tar hänsyn till patientens och anhörigas syn på den palliativa vården. Den bör innehålla olika delar så som var vården ska ges, vad vårdens innehåll ska vara, hur vanliga palliativa symtom hanteras samt ställningstagande till behandlingsbegränsningar.</a:t>
            </a:r>
          </a:p>
          <a:p>
            <a:pPr marL="0" indent="0">
              <a:buNone/>
            </a:pPr>
            <a:r>
              <a:rPr lang="sv-SE" sz="1200" i="1" dirty="0">
                <a:solidFill>
                  <a:schemeClr val="bg2">
                    <a:lumMod val="90000"/>
                  </a:schemeClr>
                </a:solidFill>
              </a:rPr>
              <a:t>Eva besväras av mer eller mindre konstanta smärtor i vänster flank. Det är </a:t>
            </a:r>
            <a:r>
              <a:rPr lang="sv-SE" sz="1200" i="1" dirty="0" err="1">
                <a:solidFill>
                  <a:schemeClr val="bg2">
                    <a:lumMod val="90000"/>
                  </a:schemeClr>
                </a:solidFill>
              </a:rPr>
              <a:t>nociceptiv</a:t>
            </a:r>
            <a:r>
              <a:rPr lang="sv-SE" sz="1200" i="1" dirty="0">
                <a:solidFill>
                  <a:schemeClr val="bg2">
                    <a:lumMod val="90000"/>
                  </a:schemeClr>
                </a:solidFill>
              </a:rPr>
              <a:t> smärta och hon behandlas medkodein. Eva har egentligen inte upplevt någon vidare effekt alls av sin kodeinbehandling. För att Kodein ska ha analgetisk effekt måste det </a:t>
            </a:r>
            <a:r>
              <a:rPr lang="sv-SE" sz="1200" i="1" dirty="0" err="1">
                <a:solidFill>
                  <a:schemeClr val="bg2">
                    <a:lumMod val="90000"/>
                  </a:schemeClr>
                </a:solidFill>
              </a:rPr>
              <a:t>metaboliseras</a:t>
            </a:r>
            <a:r>
              <a:rPr lang="sv-SE" sz="1200" i="1" dirty="0">
                <a:solidFill>
                  <a:schemeClr val="bg2">
                    <a:lumMod val="90000"/>
                  </a:schemeClr>
                </a:solidFill>
              </a:rPr>
              <a:t> i levern av CYP2D6 till sina aktiva metaboliter. Cirka 7% av befolkningen är så kallade långsamma </a:t>
            </a:r>
            <a:r>
              <a:rPr lang="sv-SE" sz="1200" i="1" dirty="0" err="1">
                <a:solidFill>
                  <a:schemeClr val="bg2">
                    <a:lumMod val="90000"/>
                  </a:schemeClr>
                </a:solidFill>
              </a:rPr>
              <a:t>metaboliserare</a:t>
            </a:r>
            <a:r>
              <a:rPr lang="sv-SE" sz="1200" i="1" dirty="0">
                <a:solidFill>
                  <a:schemeClr val="bg2">
                    <a:lumMod val="90000"/>
                  </a:schemeClr>
                </a:solidFill>
              </a:rPr>
              <a:t> av Kodein vilket medför att de fårmycket begränsad effekt av Kodein. För att optimera smärtlindringen ska Kodein ersättas av långverkande </a:t>
            </a:r>
            <a:r>
              <a:rPr lang="sv-SE" sz="1200" i="1" dirty="0" err="1">
                <a:solidFill>
                  <a:schemeClr val="bg2">
                    <a:lumMod val="90000"/>
                  </a:schemeClr>
                </a:solidFill>
              </a:rPr>
              <a:t>opioid</a:t>
            </a:r>
            <a:r>
              <a:rPr lang="sv-SE" sz="1200" i="1" dirty="0">
                <a:solidFill>
                  <a:schemeClr val="bg2">
                    <a:lumMod val="90000"/>
                  </a:schemeClr>
                </a:solidFill>
              </a:rPr>
              <a:t> ex. </a:t>
            </a:r>
            <a:r>
              <a:rPr lang="sv-SE" sz="1200" i="1" dirty="0" err="1">
                <a:solidFill>
                  <a:schemeClr val="bg2">
                    <a:lumMod val="90000"/>
                  </a:schemeClr>
                </a:solidFill>
              </a:rPr>
              <a:t>Oxikodon</a:t>
            </a:r>
            <a:r>
              <a:rPr lang="sv-SE" sz="1200" i="1" dirty="0">
                <a:solidFill>
                  <a:schemeClr val="bg2">
                    <a:lumMod val="90000"/>
                  </a:schemeClr>
                </a:solidFill>
              </a:rPr>
              <a:t> depot eller </a:t>
            </a:r>
            <a:r>
              <a:rPr lang="sv-SE" sz="1200" i="1" dirty="0" err="1">
                <a:solidFill>
                  <a:schemeClr val="bg2">
                    <a:lumMod val="90000"/>
                  </a:schemeClr>
                </a:solidFill>
              </a:rPr>
              <a:t>Dolcontin</a:t>
            </a:r>
            <a:r>
              <a:rPr lang="sv-SE" sz="1200" i="1" dirty="0">
                <a:solidFill>
                  <a:schemeClr val="bg2">
                    <a:lumMod val="90000"/>
                  </a:schemeClr>
                </a:solidFill>
              </a:rPr>
              <a:t> (Morfin i depotberedning) i kombination med kortverkande </a:t>
            </a:r>
            <a:r>
              <a:rPr lang="sv-SE" sz="1200" i="1" dirty="0" err="1">
                <a:solidFill>
                  <a:schemeClr val="bg2">
                    <a:lumMod val="90000"/>
                  </a:schemeClr>
                </a:solidFill>
              </a:rPr>
              <a:t>opioid</a:t>
            </a:r>
            <a:r>
              <a:rPr lang="sv-SE" sz="1200" i="1" dirty="0">
                <a:solidFill>
                  <a:schemeClr val="bg2">
                    <a:lumMod val="90000"/>
                  </a:schemeClr>
                </a:solidFill>
              </a:rPr>
              <a:t>. Titrera fram rätt dosgenom regelbunden uppföljning av smärtan och utvärdering kring behovet av att ta extra kortverkande </a:t>
            </a:r>
            <a:r>
              <a:rPr lang="sv-SE" sz="1200" i="1" dirty="0" err="1">
                <a:solidFill>
                  <a:schemeClr val="bg2">
                    <a:lumMod val="90000"/>
                  </a:schemeClr>
                </a:solidFill>
              </a:rPr>
              <a:t>opioider</a:t>
            </a:r>
            <a:r>
              <a:rPr lang="sv-SE" sz="1200" i="1" dirty="0">
                <a:solidFill>
                  <a:schemeClr val="bg2">
                    <a:lumMod val="90000"/>
                  </a:schemeClr>
                </a:solidFill>
              </a:rPr>
              <a:t> för att hitta rätt grunddos långverkande. Varje extrados kortverkande </a:t>
            </a:r>
            <a:r>
              <a:rPr lang="sv-SE" sz="1200" i="1" dirty="0" err="1">
                <a:solidFill>
                  <a:schemeClr val="bg2">
                    <a:lumMod val="90000"/>
                  </a:schemeClr>
                </a:solidFill>
              </a:rPr>
              <a:t>opioid</a:t>
            </a:r>
            <a:r>
              <a:rPr lang="sv-SE" sz="1200" i="1" dirty="0">
                <a:solidFill>
                  <a:schemeClr val="bg2">
                    <a:lumMod val="90000"/>
                  </a:schemeClr>
                </a:solidFill>
              </a:rPr>
              <a:t> bör utgöra ungefär 1/6 av den totaladygnsdosen av den långverkande </a:t>
            </a:r>
            <a:r>
              <a:rPr lang="sv-SE" sz="1200" i="1" dirty="0" err="1">
                <a:solidFill>
                  <a:schemeClr val="bg2">
                    <a:lumMod val="90000"/>
                  </a:schemeClr>
                </a:solidFill>
              </a:rPr>
              <a:t>opioiden</a:t>
            </a:r>
            <a:r>
              <a:rPr lang="sv-SE" sz="1200" i="1" dirty="0">
                <a:solidFill>
                  <a:schemeClr val="bg2">
                    <a:lumMod val="90000"/>
                  </a:schemeClr>
                </a:solidFill>
              </a:rPr>
              <a:t>.</a:t>
            </a:r>
          </a:p>
          <a:p>
            <a:pPr marL="0" indent="0">
              <a:buNone/>
            </a:pPr>
            <a:r>
              <a:rPr lang="sv-SE" sz="1400" dirty="0"/>
              <a:t>Evas man Per och Evas syster Lena undrar om det går att få närståendepenning så att de kan vara hemma från jobbet och stötta Eva.</a:t>
            </a:r>
            <a:endParaRPr lang="sv-SE" sz="1400" dirty="0">
              <a:ea typeface="Calibri"/>
              <a:cs typeface="Calibri"/>
            </a:endParaRPr>
          </a:p>
          <a:p>
            <a:pPr marL="0" indent="0">
              <a:buNone/>
            </a:pPr>
            <a:r>
              <a:rPr lang="sv-SE" sz="1400" b="1" dirty="0"/>
              <a:t>Fråga 1:8 (5 p). </a:t>
            </a:r>
            <a:r>
              <a:rPr lang="sv-SE" sz="1400" dirty="0"/>
              <a:t>Vad krävs för att Per och Lena ska få närståendepenning och vem betalar ut ersättningen? Hur många dagar kan de få vara hemma med ersättning upp till 80% av lönen? Vad krävs för att Per och Lena ska kunna ansöka om närståendepenning papperslöst?</a:t>
            </a:r>
          </a:p>
          <a:p>
            <a:pPr marL="0" indent="0">
              <a:buNone/>
            </a:pPr>
            <a:endParaRPr lang="sv-SE" sz="1400" dirty="0"/>
          </a:p>
        </p:txBody>
      </p:sp>
    </p:spTree>
    <p:extLst>
      <p:ext uri="{BB962C8B-B14F-4D97-AF65-F5344CB8AC3E}">
        <p14:creationId xmlns:p14="http://schemas.microsoft.com/office/powerpoint/2010/main" val="144651143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Eva, 54 år. (37p) (Ord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Nio månader senare har Eva erhållit både strålning och cytostatikabehandling. Det bedöms ha haft måttlig effektinitialt men man har nu, i samråd med Eva, avslutat all behandling. Hon har fått metastaser i skelettet. Hennes </a:t>
            </a:r>
            <a:r>
              <a:rPr lang="sv-SE" sz="1200" i="1" dirty="0" err="1">
                <a:solidFill>
                  <a:schemeClr val="bg2">
                    <a:lumMod val="90000"/>
                  </a:schemeClr>
                </a:solidFill>
              </a:rPr>
              <a:t>aptitär</a:t>
            </a:r>
            <a:r>
              <a:rPr lang="sv-SE" sz="1200" i="1" dirty="0">
                <a:solidFill>
                  <a:schemeClr val="bg2">
                    <a:lumMod val="90000"/>
                  </a:schemeClr>
                </a:solidFill>
              </a:rPr>
              <a:t> nedsatt och hon besväras av en del smärtor. Hon är sängliggande relativt stora delar av dagen på grund </a:t>
            </a:r>
            <a:r>
              <a:rPr lang="sv-SE" sz="1200" i="1" dirty="0" err="1">
                <a:solidFill>
                  <a:schemeClr val="bg2">
                    <a:lumMod val="90000"/>
                  </a:schemeClr>
                </a:solidFill>
              </a:rPr>
              <a:t>avtrötthet</a:t>
            </a:r>
            <a:r>
              <a:rPr lang="sv-SE" sz="1200" i="1" dirty="0">
                <a:solidFill>
                  <a:schemeClr val="bg2">
                    <a:lumMod val="90000"/>
                  </a:schemeClr>
                </a:solidFill>
              </a:rPr>
              <a:t>. Eva bor hemma med sin man och vården kommer nu få en palliativ inriktning som hanteras av dig </a:t>
            </a:r>
            <a:r>
              <a:rPr lang="sv-SE" sz="1200" i="1" dirty="0" err="1">
                <a:solidFill>
                  <a:schemeClr val="bg2">
                    <a:lumMod val="90000"/>
                  </a:schemeClr>
                </a:solidFill>
              </a:rPr>
              <a:t>påvårdcentralen</a:t>
            </a:r>
            <a:r>
              <a:rPr lang="sv-SE" sz="1200" i="1" dirty="0">
                <a:solidFill>
                  <a:schemeClr val="bg2">
                    <a:lumMod val="90000"/>
                  </a:schemeClr>
                </a:solidFill>
              </a:rPr>
              <a:t> eftersom hon har en långt framskriden </a:t>
            </a:r>
            <a:r>
              <a:rPr lang="sv-SE" sz="1200" i="1" dirty="0" err="1">
                <a:solidFill>
                  <a:schemeClr val="bg2">
                    <a:lumMod val="90000"/>
                  </a:schemeClr>
                </a:solidFill>
              </a:rPr>
              <a:t>metastaserad</a:t>
            </a:r>
            <a:r>
              <a:rPr lang="sv-SE" sz="1200" i="1" dirty="0">
                <a:solidFill>
                  <a:schemeClr val="bg2">
                    <a:lumMod val="90000"/>
                  </a:schemeClr>
                </a:solidFill>
              </a:rPr>
              <a:t> cancersjukdom. Det samtal som hålls kallas för brytpunktssamtal eller brytpunktsbedömning. Syftet är att skapa en palliativ vårdplan som tar hänsyn till patientens och anhörigas syn på den palliativa vården. Den bör innehålla olika delar så som var vården ska ges, vad vårdens innehåll ska vara, hur vanliga palliativa symtom hanteras samt ställningstagande till behandlingsbegränsningar.</a:t>
            </a:r>
          </a:p>
          <a:p>
            <a:pPr marL="0" indent="0">
              <a:buNone/>
            </a:pPr>
            <a:r>
              <a:rPr lang="sv-SE" sz="1200" i="1" dirty="0">
                <a:solidFill>
                  <a:schemeClr val="bg2">
                    <a:lumMod val="90000"/>
                  </a:schemeClr>
                </a:solidFill>
              </a:rPr>
              <a:t>Eva besväras av mer eller mindre konstanta smärtor i vänster flank. Det är </a:t>
            </a:r>
            <a:r>
              <a:rPr lang="sv-SE" sz="1200" i="1" dirty="0" err="1">
                <a:solidFill>
                  <a:schemeClr val="bg2">
                    <a:lumMod val="90000"/>
                  </a:schemeClr>
                </a:solidFill>
              </a:rPr>
              <a:t>nociceptiv</a:t>
            </a:r>
            <a:r>
              <a:rPr lang="sv-SE" sz="1200" i="1" dirty="0">
                <a:solidFill>
                  <a:schemeClr val="bg2">
                    <a:lumMod val="90000"/>
                  </a:schemeClr>
                </a:solidFill>
              </a:rPr>
              <a:t> smärta och hon behandlas medkodein. Eva har egentligen inte upplevt någon vidare effekt alls av sin kodeinbehandling. För att Kodein ska ha analgetisk effekt måste det </a:t>
            </a:r>
            <a:r>
              <a:rPr lang="sv-SE" sz="1200" i="1" dirty="0" err="1">
                <a:solidFill>
                  <a:schemeClr val="bg2">
                    <a:lumMod val="90000"/>
                  </a:schemeClr>
                </a:solidFill>
              </a:rPr>
              <a:t>metaboliseras</a:t>
            </a:r>
            <a:r>
              <a:rPr lang="sv-SE" sz="1200" i="1" dirty="0">
                <a:solidFill>
                  <a:schemeClr val="bg2">
                    <a:lumMod val="90000"/>
                  </a:schemeClr>
                </a:solidFill>
              </a:rPr>
              <a:t> i levern av CYP2D6 till sina aktiva metaboliter. Cirka 7% av befolkningen är så kallade långsamma </a:t>
            </a:r>
            <a:r>
              <a:rPr lang="sv-SE" sz="1200" i="1" dirty="0" err="1">
                <a:solidFill>
                  <a:schemeClr val="bg2">
                    <a:lumMod val="90000"/>
                  </a:schemeClr>
                </a:solidFill>
              </a:rPr>
              <a:t>metaboliserare</a:t>
            </a:r>
            <a:r>
              <a:rPr lang="sv-SE" sz="1200" i="1" dirty="0">
                <a:solidFill>
                  <a:schemeClr val="bg2">
                    <a:lumMod val="90000"/>
                  </a:schemeClr>
                </a:solidFill>
              </a:rPr>
              <a:t> av Kodein vilket medför att de fårmycket begränsad effekt av Kodein. För att optimera smärtlindringen ska Kodein ersättas av långverkande </a:t>
            </a:r>
            <a:r>
              <a:rPr lang="sv-SE" sz="1200" i="1" dirty="0" err="1">
                <a:solidFill>
                  <a:schemeClr val="bg2">
                    <a:lumMod val="90000"/>
                  </a:schemeClr>
                </a:solidFill>
              </a:rPr>
              <a:t>opioid</a:t>
            </a:r>
            <a:r>
              <a:rPr lang="sv-SE" sz="1200" i="1" dirty="0">
                <a:solidFill>
                  <a:schemeClr val="bg2">
                    <a:lumMod val="90000"/>
                  </a:schemeClr>
                </a:solidFill>
              </a:rPr>
              <a:t> ex. </a:t>
            </a:r>
            <a:r>
              <a:rPr lang="sv-SE" sz="1200" i="1" dirty="0" err="1">
                <a:solidFill>
                  <a:schemeClr val="bg2">
                    <a:lumMod val="90000"/>
                  </a:schemeClr>
                </a:solidFill>
              </a:rPr>
              <a:t>Oxikodon</a:t>
            </a:r>
            <a:r>
              <a:rPr lang="sv-SE" sz="1200" i="1" dirty="0">
                <a:solidFill>
                  <a:schemeClr val="bg2">
                    <a:lumMod val="90000"/>
                  </a:schemeClr>
                </a:solidFill>
              </a:rPr>
              <a:t> depot eller </a:t>
            </a:r>
            <a:r>
              <a:rPr lang="sv-SE" sz="1200" i="1" dirty="0" err="1">
                <a:solidFill>
                  <a:schemeClr val="bg2">
                    <a:lumMod val="90000"/>
                  </a:schemeClr>
                </a:solidFill>
              </a:rPr>
              <a:t>Dolcontin</a:t>
            </a:r>
            <a:r>
              <a:rPr lang="sv-SE" sz="1200" i="1" dirty="0">
                <a:solidFill>
                  <a:schemeClr val="bg2">
                    <a:lumMod val="90000"/>
                  </a:schemeClr>
                </a:solidFill>
              </a:rPr>
              <a:t> (Morfin i depotberedning) i kombination med kortverkande </a:t>
            </a:r>
            <a:r>
              <a:rPr lang="sv-SE" sz="1200" i="1" dirty="0" err="1">
                <a:solidFill>
                  <a:schemeClr val="bg2">
                    <a:lumMod val="90000"/>
                  </a:schemeClr>
                </a:solidFill>
              </a:rPr>
              <a:t>opioid</a:t>
            </a:r>
            <a:r>
              <a:rPr lang="sv-SE" sz="1200" i="1" dirty="0">
                <a:solidFill>
                  <a:schemeClr val="bg2">
                    <a:lumMod val="90000"/>
                  </a:schemeClr>
                </a:solidFill>
              </a:rPr>
              <a:t>. Titrera fram rätt dosgenom regelbunden uppföljning av smärtan och utvärdering kring behovet av att ta extra kortverkande </a:t>
            </a:r>
            <a:r>
              <a:rPr lang="sv-SE" sz="1200" i="1" dirty="0" err="1">
                <a:solidFill>
                  <a:schemeClr val="bg2">
                    <a:lumMod val="90000"/>
                  </a:schemeClr>
                </a:solidFill>
              </a:rPr>
              <a:t>opioider</a:t>
            </a:r>
            <a:r>
              <a:rPr lang="sv-SE" sz="1200" i="1" dirty="0">
                <a:solidFill>
                  <a:schemeClr val="bg2">
                    <a:lumMod val="90000"/>
                  </a:schemeClr>
                </a:solidFill>
              </a:rPr>
              <a:t> för att hitta rätt grunddos långverkande. Varje extrados kortverkande </a:t>
            </a:r>
            <a:r>
              <a:rPr lang="sv-SE" sz="1200" i="1" dirty="0" err="1">
                <a:solidFill>
                  <a:schemeClr val="bg2">
                    <a:lumMod val="90000"/>
                  </a:schemeClr>
                </a:solidFill>
              </a:rPr>
              <a:t>opioid</a:t>
            </a:r>
            <a:r>
              <a:rPr lang="sv-SE" sz="1200" i="1" dirty="0">
                <a:solidFill>
                  <a:schemeClr val="bg2">
                    <a:lumMod val="90000"/>
                  </a:schemeClr>
                </a:solidFill>
              </a:rPr>
              <a:t> bör utgöra ungefär 1/6 av den totaladygnsdosen av den långverkande </a:t>
            </a:r>
            <a:r>
              <a:rPr lang="sv-SE" sz="1200" i="1" dirty="0" err="1">
                <a:solidFill>
                  <a:schemeClr val="bg2">
                    <a:lumMod val="90000"/>
                  </a:schemeClr>
                </a:solidFill>
              </a:rPr>
              <a:t>opioiden</a:t>
            </a:r>
            <a:r>
              <a:rPr lang="sv-SE" sz="1200" i="1" dirty="0">
                <a:solidFill>
                  <a:schemeClr val="bg2">
                    <a:lumMod val="90000"/>
                  </a:schemeClr>
                </a:solidFill>
              </a:rPr>
              <a:t>.</a:t>
            </a:r>
          </a:p>
          <a:p>
            <a:pPr marL="0" indent="0">
              <a:buNone/>
            </a:pPr>
            <a:r>
              <a:rPr lang="sv-SE" sz="1400" dirty="0"/>
              <a:t>Evas man Per och Evas syster Lena undrar om det går att få närståendepenning så att de kan vara hemma frånjobbet och stötta Eva.</a:t>
            </a:r>
          </a:p>
          <a:p>
            <a:pPr marL="0" indent="0">
              <a:buNone/>
            </a:pPr>
            <a:r>
              <a:rPr lang="sv-SE" sz="1400" b="1" dirty="0"/>
              <a:t>Fråga 1:8 (5 p). </a:t>
            </a:r>
            <a:r>
              <a:rPr lang="sv-SE" sz="1400" dirty="0"/>
              <a:t>Vad krävs för att Per och Lena ska få närståendepenning och vem betalar ut ersättningen? Hur många dagar kan de få vara hemma med ersättning upp till 80% av lönen? Vad krävs för att Per och Lena ska kunna ansöka om närståendepenning papperslöst?</a:t>
            </a:r>
          </a:p>
          <a:p>
            <a:pPr marL="0" indent="0">
              <a:buNone/>
            </a:pPr>
            <a:r>
              <a:rPr lang="sv-SE" sz="1400" b="1" i="1" dirty="0">
                <a:solidFill>
                  <a:srgbClr val="0070C0"/>
                </a:solidFill>
              </a:rPr>
              <a:t>Återkoppling 1:8. </a:t>
            </a:r>
            <a:r>
              <a:rPr lang="sv-SE" sz="1400" i="1" dirty="0">
                <a:solidFill>
                  <a:srgbClr val="0070C0"/>
                </a:solidFill>
              </a:rPr>
              <a:t>Du berättar att Försäkringskassan betalar ut närståendepenning till närstående till sjuka med sjukdom som på kort sikt är livshotande. För att få närståendepenning krävs att Per och Lena förlorar arbetsinkomst, ansöker om ersättning, bifogar ett läkarutlåtande och att Eva samtycker. Ersättning kan ges för upp till 100 dagar för varje sjuk person och ansökan kan göras digitalt via inloggning med mobilt </a:t>
            </a:r>
            <a:r>
              <a:rPr lang="sv-SE" sz="1400" i="1" dirty="0" err="1">
                <a:solidFill>
                  <a:srgbClr val="0070C0"/>
                </a:solidFill>
              </a:rPr>
              <a:t>BankID</a:t>
            </a:r>
            <a:r>
              <a:rPr lang="sv-SE" sz="1400" i="1" dirty="0">
                <a:solidFill>
                  <a:srgbClr val="0070C0"/>
                </a:solidFill>
              </a:rPr>
              <a:t>. (Lärandemål: A5, A14, C2, C10)</a:t>
            </a:r>
          </a:p>
          <a:p>
            <a:pPr marL="0" indent="0">
              <a:buNone/>
            </a:pPr>
            <a:endParaRPr lang="sv-SE" sz="1400" dirty="0"/>
          </a:p>
        </p:txBody>
      </p:sp>
    </p:spTree>
    <p:extLst>
      <p:ext uri="{BB962C8B-B14F-4D97-AF65-F5344CB8AC3E}">
        <p14:creationId xmlns:p14="http://schemas.microsoft.com/office/powerpoint/2010/main" val="235487420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Eva, 54 år. (37p) (Ord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vert="horz" lIns="91440" tIns="45720" rIns="91440" bIns="45720" rtlCol="0" anchor="t">
            <a:normAutofit/>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Nio månader senare har Eva erhållit både strålning och cytostatikabehandling. Det bedöms ha haft måttlig effektinitialt men man har nu, i samråd med Eva, avslutat all behandling. Hon har fått metastaser i skelettet. Hennes </a:t>
            </a:r>
            <a:r>
              <a:rPr lang="sv-SE" sz="1200" i="1" dirty="0" err="1">
                <a:solidFill>
                  <a:schemeClr val="bg2">
                    <a:lumMod val="90000"/>
                  </a:schemeClr>
                </a:solidFill>
              </a:rPr>
              <a:t>aptitär</a:t>
            </a:r>
            <a:r>
              <a:rPr lang="sv-SE" sz="1200" i="1" dirty="0">
                <a:solidFill>
                  <a:schemeClr val="bg2">
                    <a:lumMod val="90000"/>
                  </a:schemeClr>
                </a:solidFill>
              </a:rPr>
              <a:t> nedsatt och hon besväras av en del smärtor. Hon är sängliggande relativt stora delar av dagen på grund </a:t>
            </a:r>
            <a:r>
              <a:rPr lang="sv-SE" sz="1200" i="1" dirty="0" err="1">
                <a:solidFill>
                  <a:schemeClr val="bg2">
                    <a:lumMod val="90000"/>
                  </a:schemeClr>
                </a:solidFill>
              </a:rPr>
              <a:t>avtrötthet</a:t>
            </a:r>
            <a:r>
              <a:rPr lang="sv-SE" sz="1200" i="1" dirty="0">
                <a:solidFill>
                  <a:schemeClr val="bg2">
                    <a:lumMod val="90000"/>
                  </a:schemeClr>
                </a:solidFill>
              </a:rPr>
              <a:t>. Eva bor hemma med sin man och vården kommer nu få en palliativ inriktning som hanteras av dig </a:t>
            </a:r>
            <a:r>
              <a:rPr lang="sv-SE" sz="1200" i="1" dirty="0" err="1">
                <a:solidFill>
                  <a:schemeClr val="bg2">
                    <a:lumMod val="90000"/>
                  </a:schemeClr>
                </a:solidFill>
              </a:rPr>
              <a:t>påvårdcentralen</a:t>
            </a:r>
            <a:r>
              <a:rPr lang="sv-SE" sz="1200" i="1" dirty="0">
                <a:solidFill>
                  <a:schemeClr val="bg2">
                    <a:lumMod val="90000"/>
                  </a:schemeClr>
                </a:solidFill>
              </a:rPr>
              <a:t> eftersom hon har en långt framskriden </a:t>
            </a:r>
            <a:r>
              <a:rPr lang="sv-SE" sz="1200" i="1" dirty="0" err="1">
                <a:solidFill>
                  <a:schemeClr val="bg2">
                    <a:lumMod val="90000"/>
                  </a:schemeClr>
                </a:solidFill>
              </a:rPr>
              <a:t>metastaserad</a:t>
            </a:r>
            <a:r>
              <a:rPr lang="sv-SE" sz="1200" i="1" dirty="0">
                <a:solidFill>
                  <a:schemeClr val="bg2">
                    <a:lumMod val="90000"/>
                  </a:schemeClr>
                </a:solidFill>
              </a:rPr>
              <a:t> cancersjukdom. Det samtal som hålls kallas för brytpunktssamtal eller brytpunktsbedömning. Syftet är att skapa en palliativ vårdplan som tar hänsyn till patientens och anhörigas syn på den palliativa vården. Den bör innehålla olika delar så som var vården ska ges, vad vårdens innehåll ska vara, hur vanliga palliativa symtom hanteras samt ställningstagande till behandlingsbegränsningar.</a:t>
            </a:r>
          </a:p>
          <a:p>
            <a:pPr marL="0" indent="0">
              <a:buNone/>
            </a:pPr>
            <a:r>
              <a:rPr lang="sv-SE" sz="1200" i="1" dirty="0">
                <a:solidFill>
                  <a:schemeClr val="bg2">
                    <a:lumMod val="90000"/>
                  </a:schemeClr>
                </a:solidFill>
              </a:rPr>
              <a:t>Eva besväras av mer eller mindre konstanta smärtor i vänster flank. Det är </a:t>
            </a:r>
            <a:r>
              <a:rPr lang="sv-SE" sz="1200" i="1" dirty="0" err="1">
                <a:solidFill>
                  <a:schemeClr val="bg2">
                    <a:lumMod val="90000"/>
                  </a:schemeClr>
                </a:solidFill>
              </a:rPr>
              <a:t>nociceptiv</a:t>
            </a:r>
            <a:r>
              <a:rPr lang="sv-SE" sz="1200" i="1" dirty="0">
                <a:solidFill>
                  <a:schemeClr val="bg2">
                    <a:lumMod val="90000"/>
                  </a:schemeClr>
                </a:solidFill>
              </a:rPr>
              <a:t> smärta och hon behandlas medkodein. Eva har egentligen inte upplevt någon vidare effekt alls av sin kodeinbehandling. För att Kodein ska ha analgetisk effekt måste det </a:t>
            </a:r>
            <a:r>
              <a:rPr lang="sv-SE" sz="1200" i="1" dirty="0" err="1">
                <a:solidFill>
                  <a:schemeClr val="bg2">
                    <a:lumMod val="90000"/>
                  </a:schemeClr>
                </a:solidFill>
              </a:rPr>
              <a:t>metaboliseras</a:t>
            </a:r>
            <a:r>
              <a:rPr lang="sv-SE" sz="1200" i="1" dirty="0">
                <a:solidFill>
                  <a:schemeClr val="bg2">
                    <a:lumMod val="90000"/>
                  </a:schemeClr>
                </a:solidFill>
              </a:rPr>
              <a:t> i levern av CYP2D6 till sina aktiva metaboliter. Cirka 7% av befolkningen är så kallade långsamma </a:t>
            </a:r>
            <a:r>
              <a:rPr lang="sv-SE" sz="1200" i="1" dirty="0" err="1">
                <a:solidFill>
                  <a:schemeClr val="bg2">
                    <a:lumMod val="90000"/>
                  </a:schemeClr>
                </a:solidFill>
              </a:rPr>
              <a:t>metaboliserare</a:t>
            </a:r>
            <a:r>
              <a:rPr lang="sv-SE" sz="1200" i="1" dirty="0">
                <a:solidFill>
                  <a:schemeClr val="bg2">
                    <a:lumMod val="90000"/>
                  </a:schemeClr>
                </a:solidFill>
              </a:rPr>
              <a:t> av Kodein vilket medför att de fårmycket begränsad effekt av Kodein. För att optimera smärtlindringen ska Kodein ersättas av långverkande </a:t>
            </a:r>
            <a:r>
              <a:rPr lang="sv-SE" sz="1200" i="1" dirty="0" err="1">
                <a:solidFill>
                  <a:schemeClr val="bg2">
                    <a:lumMod val="90000"/>
                  </a:schemeClr>
                </a:solidFill>
              </a:rPr>
              <a:t>opioid</a:t>
            </a:r>
            <a:r>
              <a:rPr lang="sv-SE" sz="1200" i="1" dirty="0">
                <a:solidFill>
                  <a:schemeClr val="bg2">
                    <a:lumMod val="90000"/>
                  </a:schemeClr>
                </a:solidFill>
              </a:rPr>
              <a:t> ex. </a:t>
            </a:r>
            <a:r>
              <a:rPr lang="sv-SE" sz="1200" i="1" dirty="0" err="1">
                <a:solidFill>
                  <a:schemeClr val="bg2">
                    <a:lumMod val="90000"/>
                  </a:schemeClr>
                </a:solidFill>
              </a:rPr>
              <a:t>Oxikodon</a:t>
            </a:r>
            <a:r>
              <a:rPr lang="sv-SE" sz="1200" i="1" dirty="0">
                <a:solidFill>
                  <a:schemeClr val="bg2">
                    <a:lumMod val="90000"/>
                  </a:schemeClr>
                </a:solidFill>
              </a:rPr>
              <a:t> depot eller </a:t>
            </a:r>
            <a:r>
              <a:rPr lang="sv-SE" sz="1200" i="1" dirty="0" err="1">
                <a:solidFill>
                  <a:schemeClr val="bg2">
                    <a:lumMod val="90000"/>
                  </a:schemeClr>
                </a:solidFill>
              </a:rPr>
              <a:t>Dolcontin</a:t>
            </a:r>
            <a:r>
              <a:rPr lang="sv-SE" sz="1200" i="1" dirty="0">
                <a:solidFill>
                  <a:schemeClr val="bg2">
                    <a:lumMod val="90000"/>
                  </a:schemeClr>
                </a:solidFill>
              </a:rPr>
              <a:t> (Morfin i depotberedning) i kombination med kortverkande </a:t>
            </a:r>
            <a:r>
              <a:rPr lang="sv-SE" sz="1200" i="1" dirty="0" err="1">
                <a:solidFill>
                  <a:schemeClr val="bg2">
                    <a:lumMod val="90000"/>
                  </a:schemeClr>
                </a:solidFill>
              </a:rPr>
              <a:t>opioid</a:t>
            </a:r>
            <a:r>
              <a:rPr lang="sv-SE" sz="1200" i="1" dirty="0">
                <a:solidFill>
                  <a:schemeClr val="bg2">
                    <a:lumMod val="90000"/>
                  </a:schemeClr>
                </a:solidFill>
              </a:rPr>
              <a:t>. Titrera fram rätt dosgenom regelbunden uppföljning av smärtan och utvärdering kring behovet av att ta extra kortverkande </a:t>
            </a:r>
            <a:r>
              <a:rPr lang="sv-SE" sz="1200" i="1" dirty="0" err="1">
                <a:solidFill>
                  <a:schemeClr val="bg2">
                    <a:lumMod val="90000"/>
                  </a:schemeClr>
                </a:solidFill>
              </a:rPr>
              <a:t>opioider</a:t>
            </a:r>
            <a:r>
              <a:rPr lang="sv-SE" sz="1200" i="1" dirty="0">
                <a:solidFill>
                  <a:schemeClr val="bg2">
                    <a:lumMod val="90000"/>
                  </a:schemeClr>
                </a:solidFill>
              </a:rPr>
              <a:t> för att hitta rätt grunddos långverkande. Varje extrados kortverkande </a:t>
            </a:r>
            <a:r>
              <a:rPr lang="sv-SE" sz="1200" i="1" dirty="0" err="1">
                <a:solidFill>
                  <a:schemeClr val="bg2">
                    <a:lumMod val="90000"/>
                  </a:schemeClr>
                </a:solidFill>
              </a:rPr>
              <a:t>opioid</a:t>
            </a:r>
            <a:r>
              <a:rPr lang="sv-SE" sz="1200" i="1" dirty="0">
                <a:solidFill>
                  <a:schemeClr val="bg2">
                    <a:lumMod val="90000"/>
                  </a:schemeClr>
                </a:solidFill>
              </a:rPr>
              <a:t> bör utgöra ungefär 1/6 av den totaladygnsdosen av den långverkande </a:t>
            </a:r>
            <a:r>
              <a:rPr lang="sv-SE" sz="1200" i="1" dirty="0" err="1">
                <a:solidFill>
                  <a:schemeClr val="bg2">
                    <a:lumMod val="90000"/>
                  </a:schemeClr>
                </a:solidFill>
              </a:rPr>
              <a:t>opioiden</a:t>
            </a:r>
            <a:r>
              <a:rPr lang="sv-SE" sz="1200" i="1" dirty="0">
                <a:solidFill>
                  <a:schemeClr val="bg2">
                    <a:lumMod val="90000"/>
                  </a:schemeClr>
                </a:solidFill>
              </a:rPr>
              <a:t>.</a:t>
            </a:r>
          </a:p>
          <a:p>
            <a:pPr marL="0" indent="0">
              <a:buNone/>
            </a:pPr>
            <a:r>
              <a:rPr lang="sv-SE" sz="1200" dirty="0">
                <a:solidFill>
                  <a:schemeClr val="bg2">
                    <a:lumMod val="90000"/>
                  </a:schemeClr>
                </a:solidFill>
              </a:rPr>
              <a:t>Evas man Per och Evas syster Lena undrar om det går att få närståendepenning så att de kan vara hemma frånjobbet och stötta Eva. </a:t>
            </a:r>
            <a:r>
              <a:rPr lang="sv-SE" sz="1200" i="1" dirty="0">
                <a:solidFill>
                  <a:schemeClr val="bg2">
                    <a:lumMod val="90000"/>
                  </a:schemeClr>
                </a:solidFill>
              </a:rPr>
              <a:t>Du berättar att Försäkringskassan betalar ut närståendepenning till närstående till sjuka medsjukdom som på kort sikt är livshotande. För att få närståendepenning krävs att Per och Lena förlorar arbetsinkomst, ansöker om ersättning, bifogar ett läkarutlåtande och att Eva samtycker. Ersättning kan ges för upp till 100 dagar för varje sjuk person och ansökan kan göras digitalt via inloggning med mobilt </a:t>
            </a:r>
            <a:r>
              <a:rPr lang="sv-SE" sz="1200" i="1" dirty="0" err="1">
                <a:solidFill>
                  <a:schemeClr val="bg2">
                    <a:lumMod val="90000"/>
                  </a:schemeClr>
                </a:solidFill>
              </a:rPr>
              <a:t>BankID</a:t>
            </a:r>
            <a:r>
              <a:rPr lang="sv-SE" sz="1200" i="1" dirty="0">
                <a:solidFill>
                  <a:schemeClr val="bg2">
                    <a:lumMod val="90000"/>
                  </a:schemeClr>
                </a:solidFill>
              </a:rPr>
              <a:t>.</a:t>
            </a:r>
          </a:p>
          <a:p>
            <a:pPr marL="0" indent="0">
              <a:buNone/>
            </a:pPr>
            <a:r>
              <a:rPr lang="sv-SE" sz="1400" dirty="0"/>
              <a:t>Efter ytterligare tre månader blir du på morgonen uppringd av hemtjänsten. De informerar att Eva avled i sitt hem under natten till idag. Anhöriga fanns på plats och det var ett fint avslut. Då du missat att skriva en delegering att sjuksköterska i hemsjukvården får göra den kliniska undersökningen som ligger till grund för att fastställa dödsfallet tar du med dig jourväskan och åker dit.</a:t>
            </a:r>
          </a:p>
          <a:p>
            <a:pPr marL="0" indent="0">
              <a:buNone/>
            </a:pPr>
            <a:r>
              <a:rPr lang="sv-SE" sz="1400" b="1" dirty="0"/>
              <a:t>Fråga 1:9a (3p). </a:t>
            </a:r>
            <a:r>
              <a:rPr lang="sv-SE" sz="1400" dirty="0"/>
              <a:t>Hur går du tillväga när du kommer till bostaden för att fastställa dödsfallet? Beskriv vad du observerar, hur du undersöker kroppen och vilka kriterier du grundar fastställandet på.</a:t>
            </a:r>
          </a:p>
          <a:p>
            <a:pPr marL="0" indent="0">
              <a:buNone/>
            </a:pPr>
            <a:r>
              <a:rPr lang="sv-SE" sz="1400" b="1" dirty="0"/>
              <a:t>Fråga 1:9b (4p). </a:t>
            </a:r>
            <a:r>
              <a:rPr lang="sv-SE" sz="1400" dirty="0"/>
              <a:t>Vid vilka tillfällen finns det skäl att genomföra en klinisk respektive rättsmedicinsk obduktion? Vilken yrkeskategori initierar respektive utför respektive obduktion? Motivera! </a:t>
            </a:r>
            <a:endParaRPr lang="sv-SE" sz="1400" dirty="0">
              <a:ea typeface="Calibri"/>
              <a:cs typeface="Calibri"/>
            </a:endParaRPr>
          </a:p>
          <a:p>
            <a:pPr marL="0" indent="0">
              <a:buNone/>
            </a:pPr>
            <a:r>
              <a:rPr lang="sv-SE" sz="1400" b="1" dirty="0"/>
              <a:t>Fråga 1:9c (3p). </a:t>
            </a:r>
            <a:r>
              <a:rPr lang="sv-SE" sz="1400" dirty="0"/>
              <a:t>Vad kallas de intyg du skriver efter att ett dödsfall fastställts, vart skickas intygen och när ska det göras?</a:t>
            </a:r>
          </a:p>
        </p:txBody>
      </p:sp>
    </p:spTree>
    <p:extLst>
      <p:ext uri="{BB962C8B-B14F-4D97-AF65-F5344CB8AC3E}">
        <p14:creationId xmlns:p14="http://schemas.microsoft.com/office/powerpoint/2010/main" val="140067275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Eva, 54 år. (37p) (Ord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vert="horz" lIns="91440" tIns="45720" rIns="91440" bIns="45720" rtlCol="0" anchor="t">
            <a:normAutofit lnSpcReduction="10000"/>
          </a:bodyPr>
          <a:lstStyle/>
          <a:p>
            <a:pPr marL="0" indent="0">
              <a:buNone/>
            </a:pPr>
            <a:r>
              <a:rPr lang="sv-SE" sz="1200" i="1" dirty="0">
                <a:solidFill>
                  <a:schemeClr val="bg2">
                    <a:lumMod val="90000"/>
                  </a:schemeClr>
                </a:solidFill>
              </a:rPr>
              <a:t>(…)</a:t>
            </a:r>
          </a:p>
          <a:p>
            <a:pPr marL="0" indent="0">
              <a:buNone/>
            </a:pPr>
            <a:r>
              <a:rPr lang="sv-SE" sz="1400" dirty="0"/>
              <a:t>Efter ytterligare tre månader blir du på morgonen uppringd av hemtjänsten. De informerar att Eva avled i sitt hemunder natten till idag. Anhöriga fanns på plats och det var ett fint avslut. Då du missat att skriva en delegering att sjuksköterska i hemsjukvården får göra den kliniska undersökningen som ligger till grund för att fastställa dödsfallet tar du med dig jourväskan och åker dit.</a:t>
            </a:r>
          </a:p>
          <a:p>
            <a:pPr marL="0" indent="0">
              <a:buNone/>
            </a:pPr>
            <a:r>
              <a:rPr lang="sv-SE" sz="1400" b="1" dirty="0"/>
              <a:t>Fråga 1:9a (3p). </a:t>
            </a:r>
            <a:r>
              <a:rPr lang="sv-SE" sz="1400" dirty="0"/>
              <a:t>Hur går du tillväga när du kommer till bostaden för att fastställa dödsfallet? Beskriv vad du observerar, hur du undersöker kroppen och vilka kriterier du grundar fastställandet på.</a:t>
            </a:r>
            <a:br>
              <a:rPr lang="sv-SE" sz="1400" dirty="0"/>
            </a:br>
            <a:r>
              <a:rPr lang="sv-SE" sz="1400" b="1" dirty="0"/>
              <a:t>Fråga 1:9b (4p). </a:t>
            </a:r>
            <a:r>
              <a:rPr lang="sv-SE" sz="1400" dirty="0"/>
              <a:t>Vid vilka tillfällen finns det skäl att genomföra en klinisk respektive rättsmedicinskobduktion? Vilken yrkeskategori initierar respektive utför respektive obduktion? Motivera!</a:t>
            </a:r>
            <a:br>
              <a:rPr lang="sv-SE" sz="1400" dirty="0"/>
            </a:br>
            <a:r>
              <a:rPr lang="sv-SE" sz="1400" b="1" dirty="0"/>
              <a:t>Fråga 1:9c (3p). </a:t>
            </a:r>
            <a:r>
              <a:rPr lang="sv-SE" sz="1400" dirty="0"/>
              <a:t>Vad kallas de intyg du skriver efter att ett dödsfall fastställts, vart skickas intygen och när ska det göras?</a:t>
            </a:r>
          </a:p>
          <a:p>
            <a:pPr marL="0" indent="0">
              <a:buNone/>
            </a:pPr>
            <a:r>
              <a:rPr lang="sv-SE" sz="1400" b="1" i="1" dirty="0">
                <a:solidFill>
                  <a:srgbClr val="0070C0"/>
                </a:solidFill>
              </a:rPr>
              <a:t>Återkoppling 1:9. </a:t>
            </a:r>
            <a:r>
              <a:rPr lang="sv-SE" sz="1400" i="1" dirty="0">
                <a:solidFill>
                  <a:srgbClr val="0070C0"/>
                </a:solidFill>
              </a:rPr>
              <a:t>När du kommer till lägenheten gör du en övergripande bedömning avseende om ett onaturligt dödsfall har inträffat (exempelvis misstanke om avsiktlig eller oavsiktlig läkemedelsöverdosering, självmord, olycka, mord eller missbruk). Vid tecken till naturlig död fortsätter bedömning. Att fastställa döden är en läkaruppgift och kan göras med hjälp av indirekta och direkta kriterier. Vid ett hembesök tillämpas indirekt kriterier där den döde </a:t>
            </a:r>
            <a:r>
              <a:rPr lang="sv-SE" sz="1400" i="1">
                <a:solidFill>
                  <a:srgbClr val="0070C0"/>
                </a:solidFill>
              </a:rPr>
              <a:t>observeras och det konstateras att hjärtverksamheten och andning upphört. Detta tillsammans med klinisk undersökning där ingen palpabel puls, inga </a:t>
            </a:r>
            <a:r>
              <a:rPr lang="sv-SE" sz="1400" i="1" dirty="0">
                <a:solidFill>
                  <a:srgbClr val="0070C0"/>
                </a:solidFill>
              </a:rPr>
              <a:t>hörbara hjärtljud via auskultation, ingen spontanandning och ljusstela, oftast vida pupiller. Bedömning av säkra dödstecken, orsakade av att blodcirkulationen har upphört, bör också göras. Säkra dödstecken är likfläckar, likstelhet, förruttnelse samt uppenbart dödliga skador.</a:t>
            </a:r>
          </a:p>
          <a:p>
            <a:pPr marL="0" indent="0">
              <a:buNone/>
            </a:pPr>
            <a:r>
              <a:rPr lang="sv-SE" sz="1400" i="1" dirty="0">
                <a:solidFill>
                  <a:srgbClr val="0070C0"/>
                </a:solidFill>
              </a:rPr>
              <a:t>Man strävar alltid till att respektera den avlidnes inställning för eller emot obduktion. Beslut om klinisk obduktion fattasav läkare och ska ske snarast möjligt efter dödsfallet. En klinisk obduktion kan ske om dödsfallet kan antas vara naturligt och utförs i syfte att fastställa dödsorsaken, få kunskap om den sjukdom som orsakat dödsfallet, få kunskaper om effekterna av behandling, undersöka förekomst av skador eller sjukliga förändringar i den avlidnes kropp eller användas som kvalitetskontroll inom hälso- och sjukvården. I de fall det anses nödvändigt att fastställa dödsorsak får klinisk obduktion utföras även om den avlidne motsatt sig sådan eller om närstående har invändningar. Klinisk obduktion i vetenskapligt syfte får däremot inte utföras mot den avlidnes eller närståendes vilja. Patolog utför klinisk obduktion.</a:t>
            </a:r>
          </a:p>
          <a:p>
            <a:pPr marL="0" indent="0">
              <a:buNone/>
            </a:pPr>
            <a:r>
              <a:rPr lang="sv-SE" sz="1400" i="1" dirty="0">
                <a:solidFill>
                  <a:srgbClr val="0070C0"/>
                </a:solidFill>
              </a:rPr>
              <a:t>Om det finns anledning att misstänka att dödsfallet orsakats av onaturlig anledning som olycka, självmord, mord eller ha något samband med alkohol, narkotikamissbruk ska kontakt tas med polisen som avgör om en rättsmedicinsk undersökning behöver utföras. Dödsfall som misstänks bero på felbehandling inom sjukvården räknas till onaturliga dödsfall liksom döda kroppar i förruttnelse och personer som ej kan identifieras. Vid plötslig död hos tidigare frisk person i en ålder där det är ovanligt med plötslig död till följd av sjukdom ska polisen också kontaktas, t.ex. spädbarnsdöd. Rättsläkare utför en rättsmedicinsk undersökning.</a:t>
            </a:r>
          </a:p>
          <a:p>
            <a:pPr marL="0" indent="0">
              <a:buNone/>
            </a:pPr>
            <a:r>
              <a:rPr lang="sv-SE" sz="1400" i="1" dirty="0">
                <a:solidFill>
                  <a:srgbClr val="0070C0"/>
                </a:solidFill>
              </a:rPr>
              <a:t>De två intyg som utfärdas är dels ett dödsbevis som ska göras efterföljande vardag och skickas till Skatteverket. Det andra är ett dödsorsaksintyg som ska utfärdas inom 3 veckor efter dödsfallet och skickas till Socialstyrelsen. (Lärandemål: A6, A7, B8, C6) </a:t>
            </a:r>
            <a:r>
              <a:rPr lang="sv-SE" sz="1400" b="1" i="1" dirty="0">
                <a:solidFill>
                  <a:srgbClr val="0070C0"/>
                </a:solidFill>
              </a:rPr>
              <a:t>Slut på fall!</a:t>
            </a:r>
            <a:endParaRPr lang="sv-SE" sz="1400" i="1" dirty="0">
              <a:solidFill>
                <a:srgbClr val="0070C0"/>
              </a:solidFill>
            </a:endParaRPr>
          </a:p>
          <a:p>
            <a:pPr marL="0" indent="0">
              <a:buNone/>
            </a:pPr>
            <a:endParaRPr lang="sv-SE" sz="1400" dirty="0"/>
          </a:p>
        </p:txBody>
      </p:sp>
    </p:spTree>
    <p:extLst>
      <p:ext uri="{BB962C8B-B14F-4D97-AF65-F5344CB8AC3E}">
        <p14:creationId xmlns:p14="http://schemas.microsoft.com/office/powerpoint/2010/main" val="189050973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3: Gunilla, 64 (13p) (Omtenta HT21)</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400" dirty="0"/>
              <a:t>Du arbetar som AT-läkare på en vårdcentral och träffar Gunilla 64 år som söker på grund av bröstsmärta. Du ser i journalen att Gunilla är tidigare frisk och att hon inte äter några läkemedel. Du börjar med att utforska varför Gunilla har kommit till vårdcentralen idag och hon berättar då att hon har ont i bröstet sedan några dagar. Hon är lågmäld och fåordig och på frågan om vad hon hoppas få hjälp med svarar hon att hon inte kan ha det så här längre. Du frågar vidare och försöker få fram vad Gunilla själv tror att hennes besvär skulle kunna bero på, men hon undviker frågan och säger igen att hon inte kan ha det så här.</a:t>
            </a:r>
          </a:p>
          <a:p>
            <a:pPr marL="0" indent="0">
              <a:buNone/>
            </a:pPr>
            <a:r>
              <a:rPr lang="sv-SE" sz="1400" dirty="0"/>
              <a:t>Du ber Gunilla berätta om sin livssituation. Hon bor tillsammans med sin dotter Sara som är 32 år och barnbarnet Klara 8 år. Sara och hennes dotter flyttade hem till Gunilla för ett år sedan efter skilsmässa från Klaras pappa. Gunilla arbetar i hemtjänsten och hon slutade röka för 15 år sedan. Du frågar om alkohol och då svarar Gunilla att hon inte dricker alkohol eftersom hon har dåliga erfarenheter av alkohol, då hennes pappa hade alkoholproblem.</a:t>
            </a:r>
          </a:p>
          <a:p>
            <a:pPr marL="0" indent="0">
              <a:buNone/>
            </a:pPr>
            <a:r>
              <a:rPr lang="sv-SE" sz="1400" dirty="0"/>
              <a:t>När du ska lyssna på hjärta och lungor så ser du att Gunilla har flera blåmärken över bröstkorgen och även på armarna. När du frågar hur hon har fått dessa blåmärken börjar Gunilla gråta. Du förstår att något plågar Gunilla.</a:t>
            </a:r>
          </a:p>
          <a:p>
            <a:pPr marL="0" indent="0">
              <a:buNone/>
            </a:pPr>
            <a:r>
              <a:rPr lang="sv-SE" sz="1400" b="1" dirty="0"/>
              <a:t>Fråga 3:1a (3p). </a:t>
            </a:r>
            <a:r>
              <a:rPr lang="sv-SE" sz="1400" dirty="0"/>
              <a:t>Att bekräfta en annan människa handlar framför allt om att hitta och stötta den andres kompetens att hantera livet. Det finns beprövade samtalsfärdigheter som sammanfattas under begreppet ”validering”. Ge konkreta exempel på hur du kan använda validering och stötta Gunilla att berätta vad som är hennes egentliga problem.</a:t>
            </a:r>
          </a:p>
          <a:p>
            <a:pPr marL="0" indent="0">
              <a:buNone/>
            </a:pPr>
            <a:r>
              <a:rPr lang="sv-SE" sz="1400" b="1" dirty="0"/>
              <a:t>Fråga 3:1b (2p). </a:t>
            </a:r>
            <a:r>
              <a:rPr lang="sv-SE" sz="1400" dirty="0"/>
              <a:t>När någon annan har det svårt och lider är det inte konstigt att man vill lindra den andres smärta för att de ska slippa må dåligt. Hur påverkar det den plågades motivation till förändring? Vad krävs för att man ska göra en livssituationsförändring? Använd begrepp från motiverande samtal (MI) i dina svar.</a:t>
            </a:r>
          </a:p>
          <a:p>
            <a:pPr marL="0" indent="0">
              <a:buNone/>
            </a:pPr>
            <a:r>
              <a:rPr lang="sv-SE" sz="1400" b="1" dirty="0"/>
              <a:t>Fråga 3:1c (3p). </a:t>
            </a:r>
            <a:r>
              <a:rPr lang="sv-SE" sz="1400" dirty="0"/>
              <a:t>I ovanstående anamnes säger Gunilla att hon ”...inte kan ha det så här längre”. Skriv fyra olika förslag på reflektioner som du skulle kunna bemöta hennes uttalande med. Två enkla reflektioner och två komplexa.</a:t>
            </a:r>
          </a:p>
        </p:txBody>
      </p:sp>
    </p:spTree>
    <p:extLst>
      <p:ext uri="{BB962C8B-B14F-4D97-AF65-F5344CB8AC3E}">
        <p14:creationId xmlns:p14="http://schemas.microsoft.com/office/powerpoint/2010/main" val="4911799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3: Gunilla, 64 (13p) (Omtenta HT21)</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400" dirty="0"/>
              <a:t>Du arbetar som AT-läkare på en vårdcentral och träffar Gunilla 64 år som söker på grund av bröstsmärta. Du ser i journalen att Gunilla är tidigare frisk och att hon inte äter några läkemedel. Du börjar med att utforska varför Gunilla har kommit till vårdcentralen idag och hon berättar då att hon har ont i bröstet sedan några dagar. Hon är lågmäld och fåordig och på frågan om vad hon hoppas få hjälp med svarar hon att hon inte kan ha det så här längre. Du frågar vidare och försöker få fram vad Gunilla själv tror att hennes besvär skulle kunna bero på, men hon undviker frågan och säger igen att hon inte kan ha det så här.</a:t>
            </a:r>
          </a:p>
          <a:p>
            <a:pPr marL="0" indent="0">
              <a:buNone/>
            </a:pPr>
            <a:r>
              <a:rPr lang="sv-SE" sz="1400" dirty="0"/>
              <a:t>Du ber Gunilla berätta om sin livssituation. Hon bor tillsammans med sin dotter Sara som är 32 år och barnbarnet Klara 8 år. Sara och hennes dotter flyttade hem till Gunilla för ett år sedan efter skilsmässa från Klaras pappa. Gunilla arbetar i hemtjänsten och hon slutade röka för 15 år sedan. Du frågar om alkohol och då svarar Gunilla att hon inte dricker alkohol eftersom hon har dåliga erfarenheter av alkohol, då hennes pappa hade alkoholproblem.</a:t>
            </a:r>
          </a:p>
          <a:p>
            <a:pPr marL="0" indent="0">
              <a:buNone/>
            </a:pPr>
            <a:r>
              <a:rPr lang="sv-SE" sz="1400" dirty="0"/>
              <a:t>När du ska lyssna på hjärta och lungor så ser du att Gunilla har flera blåmärken över bröstkorgen och även på armarna. När du frågar hur hon har fått dessa blåmärken börjar Gunilla gråta. Du förstår att något plågar Gunilla.</a:t>
            </a:r>
          </a:p>
          <a:p>
            <a:pPr marL="0" indent="0">
              <a:buNone/>
            </a:pPr>
            <a:r>
              <a:rPr lang="sv-SE" sz="1400" b="1" dirty="0"/>
              <a:t>Fråga 3:1a (3p). </a:t>
            </a:r>
            <a:r>
              <a:rPr lang="sv-SE" sz="1400" dirty="0"/>
              <a:t>Att bekräfta en annan människa handlar framför allt om att hitta och stötta den andres kompetens att hantera livet. Det finns beprövade samtalsfärdigheter som sammanfattas under begreppet ”validering”. Ge konkreta exempel på hur du kan använda validering och stötta Gunilla att berätta vad som är hennes egentliga problem.</a:t>
            </a:r>
          </a:p>
          <a:p>
            <a:pPr marL="0" indent="0">
              <a:buNone/>
            </a:pPr>
            <a:r>
              <a:rPr lang="sv-SE" sz="1400" b="1" dirty="0"/>
              <a:t>Fråga 3:1b (2p). </a:t>
            </a:r>
            <a:r>
              <a:rPr lang="sv-SE" sz="1400" dirty="0"/>
              <a:t>När någon annan har det svårt och lider är det inte konstigt att man vill lindra den andres smärta för att de ska slippa må dåligt. Hur påverkar det den plågades motivation till förändring? Vad krävs för att man ska göra en livssituationsförändring? Använd begrepp från motiverande samtal (MI) i dina svar.</a:t>
            </a:r>
          </a:p>
          <a:p>
            <a:pPr marL="0" indent="0">
              <a:buNone/>
            </a:pPr>
            <a:r>
              <a:rPr lang="sv-SE" sz="1400" b="1" dirty="0"/>
              <a:t>Fråga 3:1c (3p). </a:t>
            </a:r>
            <a:r>
              <a:rPr lang="sv-SE" sz="1400" dirty="0"/>
              <a:t>I ovanstående anamnes säger Gunilla att hon ”...inte kan ha det så här längre”. Skriv fyra olika förslag på reflektioner som du skulle kunna bemöta hennes uttalande med. Två enkla reflektioner och två komplexa.</a:t>
            </a:r>
          </a:p>
          <a:p>
            <a:pPr marL="0" indent="0">
              <a:buNone/>
            </a:pPr>
            <a:r>
              <a:rPr lang="sv-SE" sz="1400" b="1" i="1" dirty="0">
                <a:solidFill>
                  <a:srgbClr val="0070C0"/>
                </a:solidFill>
              </a:rPr>
              <a:t>Återkoppling 3:1. </a:t>
            </a:r>
            <a:r>
              <a:rPr lang="sv-SE" sz="1400" i="1" dirty="0">
                <a:solidFill>
                  <a:srgbClr val="0070C0"/>
                </a:solidFill>
              </a:rPr>
              <a:t>När jag ser blåmärkena i kombination med Gunillas uttalanden om att hon inte kan ha det så här längre, förstår jag att Gunilla är utsatt för misshandel. Jag har via hög närvaro i samtalet tagit in informationen hon gett och kan sammanfatta att hon kommit hit idag för att hon plågas av smärtor och att det behövs en förändring i hennes liv. Jag sätter ord på att hon verkar plågad och beskriver att jag får en känsla av att hon skäms. Jag kan avdramatisera och normalisera det genom att ärligt och med värme berätta att jag bedömer att blåmärkena är orsakade av en annan människa och att det inte är </a:t>
            </a:r>
            <a:r>
              <a:rPr lang="sv-SE" sz="1400" i="1" dirty="0">
                <a:solidFill>
                  <a:srgbClr val="FF0000"/>
                </a:solidFill>
              </a:rPr>
              <a:t>(o?)</a:t>
            </a:r>
            <a:r>
              <a:rPr lang="sv-SE" sz="1400" i="1" dirty="0">
                <a:solidFill>
                  <a:srgbClr val="0070C0"/>
                </a:solidFill>
              </a:rPr>
              <a:t>vanligt att känna skam i en sådan situation. Jag vet att om det ska komma till stånd en förändring behöver vi vara kvar i hennes lidande och få fram diskrepansen mellan hur hon har det och hur hon önskar att det skulle vara. En enkel reflektion är att upprepa ”Du kan inte ha det så här längre.” och exempel på en komplex reflektion är ”Du har kommit till en gräns och behöver förändring i ditt liv.” (Lärandemål: C9, B7, B4)</a:t>
            </a:r>
          </a:p>
        </p:txBody>
      </p:sp>
    </p:spTree>
    <p:extLst>
      <p:ext uri="{BB962C8B-B14F-4D97-AF65-F5344CB8AC3E}">
        <p14:creationId xmlns:p14="http://schemas.microsoft.com/office/powerpoint/2010/main" val="214536411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3: Gunilla, 64 (13p) (Omtenta HT21)</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Du arbetar som AT-läkare på en vårdcentral och träffar Gunilla 64 år som söker på grund av bröstsmärta. Du ser i journalen att Gunilla är tidigare frisk och att hon inte äter några läkemedel. Du börjar med att utforska varför Gunilla har kommit till vårdcentralen idag och hon berättar då att hon har ont i bröstet sedan några dagar. Hon är lågmäld och fåordig och på frågan om vad hon hoppas få hjälp med svarar hon att hon inte kan ha det så här längre. Du frågar vidare och försöker få fram vad Gunilla själv tror att hennes besvär skulle kunna bero på, men hon undviker frågan och säger igen att hon inte kan ha det så här.</a:t>
            </a:r>
          </a:p>
          <a:p>
            <a:pPr marL="0" indent="0">
              <a:buNone/>
            </a:pPr>
            <a:r>
              <a:rPr lang="sv-SE" sz="1200" i="1" dirty="0">
                <a:solidFill>
                  <a:schemeClr val="bg2">
                    <a:lumMod val="90000"/>
                  </a:schemeClr>
                </a:solidFill>
              </a:rPr>
              <a:t>Du ber Gunilla berätta om sin livssituation. Hon bor tillsammans med sin dotter Sara som är 32 år och barnbarnet Klara 8 år. Sara och hennes dotter flyttade hem till Gunilla för ett år sedan efter skilsmässa från Klaras pappa. Gunilla arbetar i hemtjänsten och hon slutade röka för 15 år sedan. Du frågar om alkohol och då svarar Gunilla att hon inte dricker alkohol eftersom hon har dåliga erfarenheter av alkohol, då hennes pappa hade alkoholproblem.</a:t>
            </a:r>
          </a:p>
          <a:p>
            <a:pPr marL="0" indent="0">
              <a:buNone/>
            </a:pPr>
            <a:r>
              <a:rPr lang="sv-SE" sz="1200" i="1" dirty="0">
                <a:solidFill>
                  <a:schemeClr val="bg2">
                    <a:lumMod val="90000"/>
                  </a:schemeClr>
                </a:solidFill>
              </a:rPr>
              <a:t>När du ska lyssna på hjärta och lungor så ser du att Gunilla har flera blåmärken över bröstkorgen och även på armarna. När du frågar hur hon har fått dessa blåmärken börjar Gunilla gråta. Du förstår att något plågar Gunilla. När jag ser blåmärkena i kombination med Gunillas uttalanden om att hon inte kan ha det så här längre, förstår jag att Gunilla är utsatt för misshandel. Jag har via hög närvaro i samtalet tagit in informationen hon gett och kan sammanfatta att hon kommit hit idag för att hon plågas av smärtor och att det behövs en förändring i hennes liv. Jag sätter ord på att hon verkar plågad och beskriver att jag får en känsla av att hon skäms. Jag kan avdramatisera och normalisera det genom att ärligt och med värme berätta att jag bedömer att blåmärkena är orsakade av en annan människa och att det inte är vanligt att känna skam i en sådan situation. Jag vet att om det ska komma till stånd en förändring behöver vi vara kvar i hennes lidande och få fram diskrepansen mellan hur hon har det och hur hon önskar att det skulle vara. En enkel reflektion är att upprepa ”Du kan inte ha det så här längre.” och exempel på en komplex reflektion är ”Du har kommit till en gräns och behöver förändring i ditt liv.”</a:t>
            </a:r>
          </a:p>
          <a:p>
            <a:pPr marL="0" indent="0">
              <a:buNone/>
            </a:pPr>
            <a:r>
              <a:rPr lang="sv-SE" sz="1400" dirty="0"/>
              <a:t>Gunilla bejakar att hon regelbundet blir slagen av sin dotter Sara som är sjukskriven av en annan läkare under diagnoserna krisreaktion och fibromyalgi. Sara har under sjukskrivningen förlorat sitt arbete inom kommunen i samband med en omorganisation. Under sjukskrivingen har hon vänt på dygnet. Hon </a:t>
            </a:r>
            <a:r>
              <a:rPr lang="sv-SE" sz="1400" dirty="0" err="1"/>
              <a:t>streamar</a:t>
            </a:r>
            <a:r>
              <a:rPr lang="sv-SE" sz="1400" dirty="0"/>
              <a:t> serier och dricker vin på nätterna. Gunilla har tagit över omsorgen om Klara och när hon pratat med Sara om sin frustration över Saras livssituation, brukar Sara skrika åt henne och har gått till handgripligheter som ökat parallellt med det ökade alkoholintaget. Sara ber regelbundet Gunilla om pengar för att handla vin och när Gunilla vägrat ge henne pengar har Sara slagit henne även i nyktert tillstånd.</a:t>
            </a:r>
          </a:p>
          <a:p>
            <a:pPr marL="0" indent="0">
              <a:buNone/>
            </a:pPr>
            <a:r>
              <a:rPr lang="sv-SE" sz="1400" dirty="0"/>
              <a:t>Din bedömning att Gunilla utsatts för misshandel är nu förstärkt och att det är dottern Sara som utför dåden. Gunilla har varit rädd för att berätta om situationen då hon vill skydda sitt barnbarn Klara. Hon bedyrar att Sara aldrig har varit våldsam mot Klara och att det hela nog kommer att ordna sig om Sara bara klarar att dricka mindre. Innan Sara blev sjukskriven för ett halvår sedan, så drack hon sällan alkohol. Efter skilsmässan dricker Sara dagligen och har tappat funktion inom flera livsområden.</a:t>
            </a:r>
          </a:p>
          <a:p>
            <a:pPr marL="0" indent="0">
              <a:buNone/>
            </a:pPr>
            <a:r>
              <a:rPr lang="sv-SE" sz="1400" b="1" dirty="0"/>
              <a:t>Fråga 3:2 (2p). </a:t>
            </a:r>
            <a:r>
              <a:rPr lang="sv-SE" sz="1400" dirty="0"/>
              <a:t>Resonera kring biverkningar av sjukskrivning. Vad täcker sjukförsäkringen för tillstånd (använd DFA-kedjan i ditt resonemang)?</a:t>
            </a:r>
          </a:p>
        </p:txBody>
      </p:sp>
    </p:spTree>
    <p:extLst>
      <p:ext uri="{BB962C8B-B14F-4D97-AF65-F5344CB8AC3E}">
        <p14:creationId xmlns:p14="http://schemas.microsoft.com/office/powerpoint/2010/main" val="331921799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3: Gunilla, 64 (13p) (Omtenta HT21)</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Du arbetar som AT-läkare på en vårdcentral och träffar Gunilla 64 år som söker på grund av bröstsmärta. Du ser i journalen att Gunilla är tidigare frisk och att hon inte äter några läkemedel. Du börjar med att utforska varför Gunilla har kommit till vårdcentralen idag och hon berättar då att hon har ont i bröstet sedan några dagar. Hon är lågmäld och fåordig och på frågan om vad hon hoppas få hjälp med svarar hon att hon inte kan ha det så här längre. Du frågar vidare och försöker få fram vad Gunilla själv tror att hennes besvär skulle kunna bero på, men hon undviker frågan och säger igen att hon inte kan ha det så här.</a:t>
            </a:r>
          </a:p>
          <a:p>
            <a:pPr marL="0" indent="0">
              <a:buNone/>
            </a:pPr>
            <a:r>
              <a:rPr lang="sv-SE" sz="1200" i="1" dirty="0">
                <a:solidFill>
                  <a:schemeClr val="bg2">
                    <a:lumMod val="90000"/>
                  </a:schemeClr>
                </a:solidFill>
              </a:rPr>
              <a:t>Du ber Gunilla berätta om sin livssituation. Hon bor tillsammans med sin dotter Sara som är 32 år och barnbarnet Klara 8 år. Sara och hennes dotter flyttade hem till Gunilla för ett år sedan efter skilsmässa från Klaras pappa. Gunilla arbetar i hemtjänsten och hon slutade röka för 15 år sedan. Du frågar om alkohol och då svarar Gunilla att hon inte dricker alkohol eftersom hon har dåliga erfarenheter av alkohol, då hennes pappa hade alkoholproblem.</a:t>
            </a:r>
          </a:p>
          <a:p>
            <a:pPr marL="0" indent="0">
              <a:buNone/>
            </a:pPr>
            <a:r>
              <a:rPr lang="sv-SE" sz="1200" i="1" dirty="0">
                <a:solidFill>
                  <a:schemeClr val="bg2">
                    <a:lumMod val="90000"/>
                  </a:schemeClr>
                </a:solidFill>
              </a:rPr>
              <a:t>När du ska lyssna på hjärta och lungor så ser du att Gunilla har flera blåmärken över bröstkorgen och även på armarna. När du frågar hur hon har fått dessa blåmärken börjar Gunilla gråta. Du förstår att något plågar Gunilla. När jag ser blåmärkena i kombination med Gunillas uttalanden om att hon inte kan ha det så här längre, förstår jag att Gunilla är utsatt för misshandel. Jag har via hög närvaro i samtalet tagit in informationen hon gett och kan sammanfatta att hon kommit hit idag för att hon plågas av smärtor och att det behövs en förändring i hennes liv. Jag sätter ord på att hon verkar plågad och beskriver att jag får en känsla av att hon skäms. Jag kan avdramatisera och normalisera det genom att ärligt och med värme berätta att jag bedömer att blåmärkena är orsakade av en annan människa och att det inte är vanligt att känna skam i en sådan situation. Jag vet att om det ska komma till stånd en förändring behöver vi vara kvar i hennes lidande och få fram diskrepansen mellan hur hon har det och hur hon önskar att det skulle vara. En enkel reflektion är att upprepa ”Du kan inte ha det så här längre.” och exempel på en komplex reflektion är ”Du har kommit till en gräns och behöver förändring i ditt liv.”</a:t>
            </a:r>
          </a:p>
          <a:p>
            <a:pPr marL="0" indent="0">
              <a:buNone/>
            </a:pPr>
            <a:r>
              <a:rPr lang="sv-SE" sz="1400" dirty="0"/>
              <a:t>Gunilla bejakar att hon regelbundet blir slagen av sin dotter Sara som är sjukskriven av en annan läkare under diagnoserna krisreaktion och fibromyalgi. Sara har under sjukskrivningen förlorat sitt arbete inom kommunen i samband med en omorganisation. Under sjukskrivingen har hon vänt på dygnet. Hon </a:t>
            </a:r>
            <a:r>
              <a:rPr lang="sv-SE" sz="1400" dirty="0" err="1"/>
              <a:t>streamar</a:t>
            </a:r>
            <a:r>
              <a:rPr lang="sv-SE" sz="1400" dirty="0"/>
              <a:t> serier och dricker vin på nätterna. Gunilla har tagit över omsorgen om Klara och när hon pratat med Sara om sin frustration över Saras livssituation, brukar Sara skrika åt henne och har gått till handgripligheter som ökat parallellt med det ökade alkoholintaget. Sara ber regelbundet Gunilla om pengar för att handla vin och när Gunilla vägrat ge henne pengar har Sara slagit henne även i nyktert tillstånd.</a:t>
            </a:r>
          </a:p>
          <a:p>
            <a:pPr marL="0" indent="0">
              <a:buNone/>
            </a:pPr>
            <a:r>
              <a:rPr lang="sv-SE" sz="1400" dirty="0"/>
              <a:t>Din bedömning att Gunilla utsatts för misshandel är nu förstärkt och att det är dottern Sara som utför dåden. Gunilla har varit rädd för att berätta om situationen då hon vill skydda sitt barnbarn Klara. Hon bedyrar att Sara aldrig har varit våldsam mot Klara och att det hela nog kommer att ordna sig om Sara bara klarar att dricka mindre. Innan Sara blev sjukskriven för ett halvår sedan, så drack hon sällan alkohol. Efter skilsmässan dricker Sara dagligen och har tappat funktion inom flera livsområden.</a:t>
            </a:r>
          </a:p>
          <a:p>
            <a:pPr marL="0" indent="0">
              <a:buNone/>
            </a:pPr>
            <a:r>
              <a:rPr lang="sv-SE" sz="1400" b="1" dirty="0"/>
              <a:t>Fråga 3:2 (2p). </a:t>
            </a:r>
            <a:r>
              <a:rPr lang="sv-SE" sz="1400" dirty="0"/>
              <a:t>Resonera kring biverkningar av sjukskrivning. Vad täcker sjukförsäkringen för tillstånd (använd DFA-kedjan i ditt resonemang)?</a:t>
            </a:r>
          </a:p>
          <a:p>
            <a:pPr marL="0" indent="0">
              <a:buNone/>
            </a:pPr>
            <a:r>
              <a:rPr lang="sv-SE" sz="1400" b="1" i="1" dirty="0">
                <a:solidFill>
                  <a:srgbClr val="0070C0"/>
                </a:solidFill>
              </a:rPr>
              <a:t>Återkoppling 3:2</a:t>
            </a:r>
            <a:r>
              <a:rPr lang="sv-SE" sz="1400" i="1" dirty="0">
                <a:solidFill>
                  <a:srgbClr val="0070C0"/>
                </a:solidFill>
              </a:rPr>
              <a:t>. DFA-kedjan består av Diagnos som orsakar nedsättning av funktion, Funktionsnedsättning — vilken funktion som är nedsatt av sjukdomen och vilka observationer som gjorts, Aktivitetsbegränsning — diagnosens och funktionsnedsättningens konsekvenser. Kedjan ska hänga ihop och orsakssambandet ska vara rimligt. Biverkningar av sjukskrivning kan vara försämrad ekonomi och sämre karriärmöjligheter, ökad risk för att andra Sjukdomar ska uppstå tex depression, försämrad livsstil tex ökad alkoholkonsumtion och påverkan på sociala relationer. (Lärandemål: A14)</a:t>
            </a:r>
          </a:p>
        </p:txBody>
      </p:sp>
    </p:spTree>
    <p:extLst>
      <p:ext uri="{BB962C8B-B14F-4D97-AF65-F5344CB8AC3E}">
        <p14:creationId xmlns:p14="http://schemas.microsoft.com/office/powerpoint/2010/main" val="74449854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3: Gunilla, 64 (13p) (Omtenta HT21)</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Du arbetar som AT-läkare på en vårdcentral och träffar Gunilla 64 år som söker på grund av bröstsmärta. Du ser i journalen att Gunilla är tidigare frisk och att hon inte äter några läkemedel. Du börjar med att utforska varför Gunilla har kommit till vårdcentralen idag och hon berättar då att hon har ont i bröstet sedan några dagar. Hon är lågmäld och fåordig och på frågan om vad hon hoppas få hjälp med svarar hon att hon inte kan ha det så här längre. Du frågar vidare och försöker få fram vad Gunilla själv tror att hennes besvär skulle kunna bero på, men hon undviker frågan och säger igen att hon inte kan ha det så här.</a:t>
            </a:r>
          </a:p>
          <a:p>
            <a:pPr marL="0" indent="0">
              <a:buNone/>
            </a:pPr>
            <a:r>
              <a:rPr lang="sv-SE" sz="1200" i="1" dirty="0">
                <a:solidFill>
                  <a:schemeClr val="bg2">
                    <a:lumMod val="90000"/>
                  </a:schemeClr>
                </a:solidFill>
              </a:rPr>
              <a:t>Du ber Gunilla berätta om sin livssituation. Hon bor tillsammans med sin dotter Sara som är 32 år och barnbarnet Klara 8 år. Sara och hennes dotter flyttade hem till Gunilla för ett år sedan efter skilsmässa från Klaras pappa. Gunilla arbetar i hemtjänsten och hon slutade röka för 15 år sedan. Du frågar om alkohol och då svarar Gunilla att hon inte dricker alkohol eftersom hon har dåliga erfarenheter av alkohol, då hennes pappa hade alkoholproblem.</a:t>
            </a:r>
          </a:p>
          <a:p>
            <a:pPr marL="0" indent="0">
              <a:buNone/>
            </a:pPr>
            <a:r>
              <a:rPr lang="sv-SE" sz="1200" i="1" dirty="0">
                <a:solidFill>
                  <a:schemeClr val="bg2">
                    <a:lumMod val="90000"/>
                  </a:schemeClr>
                </a:solidFill>
              </a:rPr>
              <a:t>När du ska lyssna på hjärta och lungor så ser du att Gunilla har flera blåmärken över bröstkorgen och även på armarna. När du frågar hur hon har fått dessa blåmärken börjar Gunilla gråta. Du förstår att något plågar Gunilla. När jag ser blåmärkena i kombination med Gunillas uttalanden om att hon inte kan ha det så här längre, förstår jag att Gunilla är utsatt för misshandel. Jag har via hög närvaro i samtalet tagit in informationen hon gett och kan sammanfatta att hon kommit hit idag för att hon plågas av smärtor och att det behövs en förändring i hennes liv. Jag sätter ord på att hon verkar plågad och beskriver att jag får en känsla av att hon skäms. Jag kan avdramatisera och normalisera det genom att ärligt och med värme berätta att jag bedömer att blåmärkena är orsakade av en annan människa och att det inte är vanligt att känna skam i en sådan situation. Jag vet att om det ska komma till stånd en förändring behöver vi vara kvar i hennes lidande och få fram diskrepansen mellan hur hon har det och hur hon önskar att det skulle vara. En enkel reflektion är att upprepa ”Du kan inte ha det så här längre.” och exempel på en komplex reflektion är ”Du har kommit till en gräns och behöver förändring i ditt liv.”</a:t>
            </a:r>
          </a:p>
          <a:p>
            <a:pPr marL="0" indent="0">
              <a:buNone/>
            </a:pPr>
            <a:r>
              <a:rPr lang="sv-SE" sz="1200" i="1" dirty="0">
                <a:solidFill>
                  <a:schemeClr val="bg2">
                    <a:lumMod val="90000"/>
                  </a:schemeClr>
                </a:solidFill>
              </a:rPr>
              <a:t>Gunilla bejakar att hon regelbundet blir slagen av sin dotter Sara som är sjukskriven av en annan läkare under diagnoserna krisreaktion och fibromyalgi. Sara har under sjukskrivningen förlorat sitt arbete inom kommunen i samband med en omorganisation. Under sjukskrivingen har hon vänt på dygnet. Hon </a:t>
            </a:r>
            <a:r>
              <a:rPr lang="sv-SE" sz="1200" i="1" dirty="0" err="1">
                <a:solidFill>
                  <a:schemeClr val="bg2">
                    <a:lumMod val="90000"/>
                  </a:schemeClr>
                </a:solidFill>
              </a:rPr>
              <a:t>streamar</a:t>
            </a:r>
            <a:r>
              <a:rPr lang="sv-SE" sz="1200" i="1" dirty="0">
                <a:solidFill>
                  <a:schemeClr val="bg2">
                    <a:lumMod val="90000"/>
                  </a:schemeClr>
                </a:solidFill>
              </a:rPr>
              <a:t> serier och dricker vin på nätterna. Gunilla har tagit över omsorgen om Klara och när hon pratat med Sara om sin frustration över Saras livssituation, brukar Sara skrika åt henne och har gått till handgripligheter som ökat parallellt med det ökade alkoholintaget. Sara ber regelbundet Gunilla om pengar för att handla vin och när Gunilla vägrat ge henne pengar har Sara slagit henne även i nyktert tillstånd.</a:t>
            </a:r>
          </a:p>
          <a:p>
            <a:pPr marL="0" indent="0">
              <a:buNone/>
            </a:pPr>
            <a:r>
              <a:rPr lang="sv-SE" sz="1200" i="1" dirty="0">
                <a:solidFill>
                  <a:schemeClr val="bg2">
                    <a:lumMod val="90000"/>
                  </a:schemeClr>
                </a:solidFill>
              </a:rPr>
              <a:t>Din bedömning att Gunilla utsatts för misshandel är nu förstärkt och att det är dottern Sara som utför dåden. Gunilla har varit rädd för att berätta om situationen då hon vill skydda sitt barnbarn Klara. Hon bedyrar att Sara aldrig har varit våldsam mot Klara och att det hela nog kommer att ordna sig om Sara bara klarar att dricka mindre. Innan Sara blev sjukskriven för ett halvår sedan, så drack hon sällan alkohol. Efter skilsmässan dricker Sara dagligen och har tappat funktion inom flera livsområden.</a:t>
            </a:r>
          </a:p>
          <a:p>
            <a:pPr marL="0" indent="0">
              <a:buNone/>
            </a:pPr>
            <a:r>
              <a:rPr lang="sv-SE" sz="1400" b="1" dirty="0"/>
              <a:t>Fråga 3:3a (1p). </a:t>
            </a:r>
            <a:r>
              <a:rPr lang="sv-SE" sz="1400" dirty="0"/>
              <a:t>Trots Gunillas bedyrande om att Klara inte är utsatt i den aktuella situationen, känner du oro för barnets välmående. Motivera vad som utlöst din oro. Vad behöver du göra nu?</a:t>
            </a:r>
          </a:p>
          <a:p>
            <a:pPr marL="0" indent="0">
              <a:buNone/>
            </a:pPr>
            <a:r>
              <a:rPr lang="sv-SE" sz="1400" b="1" dirty="0"/>
              <a:t>Fråga 3:3a (2p). </a:t>
            </a:r>
            <a:r>
              <a:rPr lang="sv-SE" sz="1400" dirty="0"/>
              <a:t>Behöver du berätta för Gunilla att du tänker gå vidare gällande Klara? Beskriv varför du väljer att göra som du gör. Hur lägger du upp samtalet ifall du väljer att berätta (använd gärna valideringstekniker och beskriv konkret vad du kan säga)?</a:t>
            </a:r>
          </a:p>
        </p:txBody>
      </p:sp>
    </p:spTree>
    <p:extLst>
      <p:ext uri="{BB962C8B-B14F-4D97-AF65-F5344CB8AC3E}">
        <p14:creationId xmlns:p14="http://schemas.microsoft.com/office/powerpoint/2010/main" val="2647404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Anders, 67 </a:t>
            </a:r>
            <a:r>
              <a:rPr lang="sv-SE" sz="2400" dirty="0" err="1">
                <a:effectLst/>
                <a:latin typeface="Signika"/>
              </a:rPr>
              <a:t>år</a:t>
            </a:r>
            <a:r>
              <a:rPr lang="sv-SE" sz="2400" dirty="0">
                <a:effectLst/>
                <a:latin typeface="Signika"/>
              </a:rPr>
              <a:t>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lnSpcReduction="10000"/>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De två viktigaste riskfaktorerna för Alzheimers sjukdom utöver ärftlighet är ålder och kvinnligt kön. Två ärftliga mekanismer för Alzheimers sjukdom är familjär förekomst genom ärftlig mutation respektive förekomst av sårbarhetsgenen APOE4 som ger 3-4 ggr ökad risk i </a:t>
            </a:r>
            <a:r>
              <a:rPr lang="sv-SE" sz="1200" i="1" dirty="0" err="1">
                <a:solidFill>
                  <a:schemeClr val="bg2">
                    <a:lumMod val="90000"/>
                  </a:schemeClr>
                </a:solidFill>
              </a:rPr>
              <a:t>heterozygota</a:t>
            </a:r>
            <a:r>
              <a:rPr lang="sv-SE" sz="1200" i="1" dirty="0">
                <a:solidFill>
                  <a:schemeClr val="bg2">
                    <a:lumMod val="90000"/>
                  </a:schemeClr>
                </a:solidFill>
              </a:rPr>
              <a:t> fal och 8-10 ggr ökad risk vid homozygot förekomst. </a:t>
            </a:r>
            <a:r>
              <a:rPr lang="sv-SE" sz="1200" dirty="0">
                <a:solidFill>
                  <a:schemeClr val="bg2">
                    <a:lumMod val="90000"/>
                  </a:schemeClr>
                </a:solidFill>
              </a:rPr>
              <a:t>Av praktiska skäl, och eftersom du hade tid för detta, valde du att även göra MMSE och klock-testet själv vid besöket. Anders missade alla 3 poäng på minnesåtergivning, klarade inte av att kopiera femhörningarna, inte att vika papperet, och missade även 1 poäng på tidsorientering (datum), fick därmed 24 p. Han skrev ut siffrorna i klock-testet, men satte aldrig ut visarna. </a:t>
            </a:r>
            <a:r>
              <a:rPr lang="sv-SE" sz="1200" i="1" dirty="0">
                <a:solidFill>
                  <a:schemeClr val="bg2">
                    <a:lumMod val="90000"/>
                  </a:schemeClr>
                </a:solidFill>
              </a:rPr>
              <a:t>Du väljer att sätta in behandling mot depression. Parallellt har du kvar misstanken om demenssjukdom, fullföljer demensutredningen med en CT hjärna och siktar på en förnyad kognitiv bedömning, preliminärt inom några månader.</a:t>
            </a:r>
          </a:p>
          <a:p>
            <a:pPr marL="0" indent="0">
              <a:buNone/>
            </a:pPr>
            <a:r>
              <a:rPr lang="sv-SE" sz="1200" i="1" dirty="0">
                <a:solidFill>
                  <a:schemeClr val="bg2">
                    <a:lumMod val="90000"/>
                  </a:schemeClr>
                </a:solidFill>
              </a:rPr>
              <a:t>Efter 6 veckor ser du Anders tillsammans med dottern på återbesök. Du har fått svar på CT hjärna som visar ”för åldern normala förhållanden”. Anders är redan ganska tydligt förbättrad psykiskt, men minnesproblemen i vardagen kvarstår oförändrade. Dottern är fortsatt orolig och vädjar om en specialistbedömning och Anders själv motsätter sig inte detta. Vid sjukhusets minnesmottagning ser man sedan Anders några veckor efter att remissen skrivits. Man väljer som en del i en utvidgad utredning att göra en lumbalpunktion för att undersöka demensmarkörer. De typiska </a:t>
            </a:r>
            <a:r>
              <a:rPr lang="sv-SE" sz="1200" i="1" dirty="0" err="1">
                <a:solidFill>
                  <a:schemeClr val="bg2">
                    <a:lumMod val="90000"/>
                  </a:schemeClr>
                </a:solidFill>
              </a:rPr>
              <a:t>likvorförändringarna</a:t>
            </a:r>
            <a:r>
              <a:rPr lang="sv-SE" sz="1200" i="1" dirty="0">
                <a:solidFill>
                  <a:schemeClr val="bg2">
                    <a:lumMod val="90000"/>
                  </a:schemeClr>
                </a:solidFill>
              </a:rPr>
              <a:t> vid Alzheimers sjukdom är att Beta-</a:t>
            </a:r>
            <a:r>
              <a:rPr lang="sv-SE" sz="1200" i="1" dirty="0" err="1">
                <a:solidFill>
                  <a:schemeClr val="bg2">
                    <a:lumMod val="90000"/>
                  </a:schemeClr>
                </a:solidFill>
              </a:rPr>
              <a:t>amyloid</a:t>
            </a:r>
            <a:r>
              <a:rPr lang="sv-SE" sz="1200" i="1" dirty="0">
                <a:solidFill>
                  <a:schemeClr val="bg2">
                    <a:lumMod val="90000"/>
                  </a:schemeClr>
                </a:solidFill>
              </a:rPr>
              <a:t> sjunker, total-</a:t>
            </a:r>
            <a:r>
              <a:rPr lang="sv-SE" sz="1200" i="1" dirty="0" err="1">
                <a:solidFill>
                  <a:schemeClr val="bg2">
                    <a:lumMod val="90000"/>
                  </a:schemeClr>
                </a:solidFill>
              </a:rPr>
              <a:t>tau</a:t>
            </a:r>
            <a:r>
              <a:rPr lang="sv-SE" sz="1200" i="1" dirty="0">
                <a:solidFill>
                  <a:schemeClr val="bg2">
                    <a:lumMod val="90000"/>
                  </a:schemeClr>
                </a:solidFill>
              </a:rPr>
              <a:t> stiger och </a:t>
            </a:r>
            <a:r>
              <a:rPr lang="sv-SE" sz="1200" i="1" dirty="0" err="1">
                <a:solidFill>
                  <a:schemeClr val="bg2">
                    <a:lumMod val="90000"/>
                  </a:schemeClr>
                </a:solidFill>
              </a:rPr>
              <a:t>fosforylerat</a:t>
            </a:r>
            <a:r>
              <a:rPr lang="sv-SE" sz="1200" i="1" dirty="0">
                <a:solidFill>
                  <a:schemeClr val="bg2">
                    <a:lumMod val="90000"/>
                  </a:schemeClr>
                </a:solidFill>
              </a:rPr>
              <a:t> Tau stiger. Orsakerna är att ansamling av </a:t>
            </a:r>
            <a:r>
              <a:rPr lang="sv-SE" sz="1200" i="1" dirty="0" err="1">
                <a:solidFill>
                  <a:schemeClr val="bg2">
                    <a:lumMod val="90000"/>
                  </a:schemeClr>
                </a:solidFill>
              </a:rPr>
              <a:t>betamyloid</a:t>
            </a:r>
            <a:r>
              <a:rPr lang="sv-SE" sz="1200" i="1" dirty="0">
                <a:solidFill>
                  <a:schemeClr val="bg2">
                    <a:lumMod val="90000"/>
                  </a:schemeClr>
                </a:solidFill>
              </a:rPr>
              <a:t> i plack extracellulärt ger minskad </a:t>
            </a:r>
            <a:r>
              <a:rPr lang="sv-SE" sz="1200" i="1" dirty="0" err="1">
                <a:solidFill>
                  <a:schemeClr val="bg2">
                    <a:lumMod val="90000"/>
                  </a:schemeClr>
                </a:solidFill>
              </a:rPr>
              <a:t>betamyloidnivå</a:t>
            </a:r>
            <a:r>
              <a:rPr lang="sv-SE" sz="1200" i="1" dirty="0">
                <a:solidFill>
                  <a:schemeClr val="bg2">
                    <a:lumMod val="90000"/>
                  </a:schemeClr>
                </a:solidFill>
              </a:rPr>
              <a:t> (42) i </a:t>
            </a:r>
            <a:r>
              <a:rPr lang="sv-SE" sz="1200" i="1" dirty="0" err="1">
                <a:solidFill>
                  <a:schemeClr val="bg2">
                    <a:lumMod val="90000"/>
                  </a:schemeClr>
                </a:solidFill>
              </a:rPr>
              <a:t>likvor</a:t>
            </a:r>
            <a:r>
              <a:rPr lang="sv-SE" sz="1200" i="1" dirty="0">
                <a:solidFill>
                  <a:schemeClr val="bg2">
                    <a:lumMod val="90000"/>
                  </a:schemeClr>
                </a:solidFill>
              </a:rPr>
              <a:t>. total-</a:t>
            </a:r>
            <a:r>
              <a:rPr lang="sv-SE" sz="1200" i="1" dirty="0" err="1">
                <a:solidFill>
                  <a:schemeClr val="bg2">
                    <a:lumMod val="90000"/>
                  </a:schemeClr>
                </a:solidFill>
              </a:rPr>
              <a:t>tau</a:t>
            </a:r>
            <a:r>
              <a:rPr lang="sv-SE" sz="1200" i="1" dirty="0">
                <a:solidFill>
                  <a:schemeClr val="bg2">
                    <a:lumMod val="90000"/>
                  </a:schemeClr>
                </a:solidFill>
              </a:rPr>
              <a:t> ökar p g a neuronalt/</a:t>
            </a:r>
            <a:r>
              <a:rPr lang="sv-SE" sz="1200" i="1" dirty="0" err="1">
                <a:solidFill>
                  <a:schemeClr val="bg2">
                    <a:lumMod val="90000"/>
                  </a:schemeClr>
                </a:solidFill>
              </a:rPr>
              <a:t>axonalt</a:t>
            </a:r>
            <a:r>
              <a:rPr lang="sv-SE" sz="1200" i="1" dirty="0">
                <a:solidFill>
                  <a:schemeClr val="bg2">
                    <a:lumMod val="90000"/>
                  </a:schemeClr>
                </a:solidFill>
              </a:rPr>
              <a:t> sönderfall samtidigt som </a:t>
            </a:r>
            <a:r>
              <a:rPr lang="sv-SE" sz="1200" i="1" dirty="0" err="1">
                <a:solidFill>
                  <a:schemeClr val="bg2">
                    <a:lumMod val="90000"/>
                  </a:schemeClr>
                </a:solidFill>
              </a:rPr>
              <a:t>fosforyleringen</a:t>
            </a:r>
            <a:r>
              <a:rPr lang="sv-SE" sz="1200" i="1" dirty="0">
                <a:solidFill>
                  <a:schemeClr val="bg2">
                    <a:lumMod val="90000"/>
                  </a:schemeClr>
                </a:solidFill>
              </a:rPr>
              <a:t> av Tau ökar vilket ger förhöjd </a:t>
            </a:r>
            <a:r>
              <a:rPr lang="sv-SE" sz="1200" i="1" dirty="0" err="1">
                <a:solidFill>
                  <a:schemeClr val="bg2">
                    <a:lumMod val="90000"/>
                  </a:schemeClr>
                </a:solidFill>
              </a:rPr>
              <a:t>Fosfo-tau</a:t>
            </a:r>
            <a:r>
              <a:rPr lang="sv-SE" sz="1200" i="1" dirty="0">
                <a:solidFill>
                  <a:schemeClr val="bg2">
                    <a:lumMod val="90000"/>
                  </a:schemeClr>
                </a:solidFill>
              </a:rPr>
              <a:t> (oklar mekanism)</a:t>
            </a:r>
          </a:p>
          <a:p>
            <a:pPr marL="0" indent="0">
              <a:buNone/>
            </a:pPr>
            <a:r>
              <a:rPr lang="sv-SE" sz="1200" dirty="0">
                <a:solidFill>
                  <a:schemeClr val="bg2">
                    <a:lumMod val="90000"/>
                  </a:schemeClr>
                </a:solidFill>
              </a:rPr>
              <a:t>Det har nu gått 6 månader sedan du träffade Anders och du får ett remissvar från minnesmottagningen med sammanställning av gjord utredning och behandling. Demensmarkörer i </a:t>
            </a:r>
            <a:r>
              <a:rPr lang="sv-SE" sz="1200" dirty="0" err="1">
                <a:solidFill>
                  <a:schemeClr val="bg2">
                    <a:lumMod val="90000"/>
                  </a:schemeClr>
                </a:solidFill>
              </a:rPr>
              <a:t>likvor</a:t>
            </a:r>
            <a:r>
              <a:rPr lang="sv-SE" sz="1200" dirty="0">
                <a:solidFill>
                  <a:schemeClr val="bg2">
                    <a:lumMod val="90000"/>
                  </a:schemeClr>
                </a:solidFill>
              </a:rPr>
              <a:t> visade ett entydigt mönster talande för Alzheimers sjukdom och Anders är insatt på läkemedelsbehandling mot sjukdomen. </a:t>
            </a:r>
            <a:r>
              <a:rPr lang="sv-SE" sz="1200" i="1" dirty="0">
                <a:solidFill>
                  <a:schemeClr val="bg2">
                    <a:lumMod val="90000"/>
                  </a:schemeClr>
                </a:solidFill>
              </a:rPr>
              <a:t>Behandlingsalternativen vid Alzheimers sjukdom är </a:t>
            </a:r>
            <a:r>
              <a:rPr lang="sv-SE" sz="1200" i="1" dirty="0" err="1">
                <a:solidFill>
                  <a:schemeClr val="bg2">
                    <a:lumMod val="90000"/>
                  </a:schemeClr>
                </a:solidFill>
              </a:rPr>
              <a:t>acetylkolinesterashämmare</a:t>
            </a:r>
            <a:r>
              <a:rPr lang="sv-SE" sz="1200" i="1" dirty="0">
                <a:solidFill>
                  <a:schemeClr val="bg2">
                    <a:lumMod val="90000"/>
                  </a:schemeClr>
                </a:solidFill>
              </a:rPr>
              <a:t> (3 olika) och </a:t>
            </a:r>
            <a:r>
              <a:rPr lang="sv-SE" sz="1200" i="1" dirty="0" err="1">
                <a:solidFill>
                  <a:schemeClr val="bg2">
                    <a:lumMod val="90000"/>
                  </a:schemeClr>
                </a:solidFill>
              </a:rPr>
              <a:t>memantin</a:t>
            </a:r>
            <a:r>
              <a:rPr lang="sv-SE" sz="1200" i="1" dirty="0">
                <a:solidFill>
                  <a:schemeClr val="bg2">
                    <a:lumMod val="90000"/>
                  </a:schemeClr>
                </a:solidFill>
              </a:rPr>
              <a:t>. I tidig sjukdomsfas (som här) är </a:t>
            </a:r>
            <a:r>
              <a:rPr lang="sv-SE" sz="1200" i="1" dirty="0" err="1">
                <a:solidFill>
                  <a:schemeClr val="bg2">
                    <a:lumMod val="90000"/>
                  </a:schemeClr>
                </a:solidFill>
              </a:rPr>
              <a:t>acetylkolinesterashämmare</a:t>
            </a:r>
            <a:r>
              <a:rPr lang="sv-SE" sz="1200" i="1" dirty="0">
                <a:solidFill>
                  <a:schemeClr val="bg2">
                    <a:lumMod val="90000"/>
                  </a:schemeClr>
                </a:solidFill>
              </a:rPr>
              <a:t> förstahandsbehandling om inga kontraindikationer föreligger. </a:t>
            </a:r>
          </a:p>
          <a:p>
            <a:pPr marL="0" indent="0">
              <a:buNone/>
            </a:pPr>
            <a:r>
              <a:rPr lang="sv-SE" sz="1600" dirty="0"/>
              <a:t>Anders har fått behandling med </a:t>
            </a:r>
            <a:r>
              <a:rPr lang="sv-SE" sz="1600" dirty="0" err="1"/>
              <a:t>acetylkolinesterashämmaren</a:t>
            </a:r>
            <a:r>
              <a:rPr lang="sv-SE" sz="1600" dirty="0"/>
              <a:t> </a:t>
            </a:r>
            <a:r>
              <a:rPr lang="sv-SE" sz="1600" dirty="0" err="1"/>
              <a:t>donepezil</a:t>
            </a:r>
            <a:r>
              <a:rPr lang="sv-SE" sz="1600" dirty="0"/>
              <a:t>, och efter att man följt upp insatt behandlingen vid minnesmottagningen vid ett tillfälle återremitterades han till primärvården för fortsatt uppföljning.</a:t>
            </a:r>
          </a:p>
          <a:p>
            <a:pPr marL="0" indent="0">
              <a:buNone/>
            </a:pPr>
            <a:r>
              <a:rPr lang="sv-SE" sz="1600" dirty="0"/>
              <a:t>Du träffar honom för ett återbesök på vårdcentralen 1,5 år efter er första kontakt och det framkommer under besöket att han har körkortet kvar och fortfarande kör bil. Dottern medföljer och uttrycker i enrum en oro för bilkörningen. Det framkommer att det funnits ett par incidenter med plåtskador på bilen vid parkering, och dottern säger spontant att hon inte skulle våga åka med honom som passagerare, men hon har inte kunnat prata med honom om bilkörningen då han blir väldigt arg så fort frågan kommer på tal.</a:t>
            </a:r>
          </a:p>
          <a:p>
            <a:pPr marL="0" indent="0">
              <a:buNone/>
            </a:pPr>
            <a:r>
              <a:rPr lang="sv-SE" sz="1600" dirty="0"/>
              <a:t>Anders verkar vid besöket må psykiskt ganska väl utan tecken till depression, men det märks i en samtalssituation att närminnet är kort eftersom han upprepar samma frågor. Han är vänlig och godmodig och kanske lite bekymmerslös under första delen av besöket, men när du antyder att han kanske inte skall fortsätta köra bil blir han mycket upprörd.</a:t>
            </a:r>
          </a:p>
          <a:p>
            <a:pPr marL="0" indent="0">
              <a:buNone/>
            </a:pPr>
            <a:r>
              <a:rPr lang="sv-SE" sz="1600" b="1" dirty="0"/>
              <a:t>Fråga 2:7a (1p). </a:t>
            </a:r>
            <a:r>
              <a:rPr lang="sv-SE" sz="1600" dirty="0"/>
              <a:t>Vad säger regelverket beträffande körkortsinnehav vid demenssjukdom?</a:t>
            </a:r>
            <a:br>
              <a:rPr lang="sv-SE" sz="1600" dirty="0"/>
            </a:br>
            <a:r>
              <a:rPr lang="sv-SE" sz="1600" b="1" dirty="0"/>
              <a:t>Fråga 2:7b (2p). </a:t>
            </a:r>
            <a:r>
              <a:rPr lang="sv-SE" sz="1600" dirty="0"/>
              <a:t>Ange fyra kognitiva funktioner som är viktiga för riskfri bilkörning.</a:t>
            </a:r>
          </a:p>
        </p:txBody>
      </p:sp>
    </p:spTree>
    <p:extLst>
      <p:ext uri="{BB962C8B-B14F-4D97-AF65-F5344CB8AC3E}">
        <p14:creationId xmlns:p14="http://schemas.microsoft.com/office/powerpoint/2010/main" val="40750340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3: Gunilla, 64 (13p) (Omtenta HT21)</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400" b="1" dirty="0"/>
              <a:t>Fråga 3:3a (1p). </a:t>
            </a:r>
            <a:r>
              <a:rPr lang="sv-SE" sz="1400" dirty="0"/>
              <a:t>Trots Gunillas bedyrande om att Klara inte är utsatt i den aktuella situationen, känner du oro för barnets välmående. Motivera vad som utlöst din oro. Vad behöver du göra nu?</a:t>
            </a:r>
          </a:p>
          <a:p>
            <a:pPr marL="0" indent="0">
              <a:buNone/>
            </a:pPr>
            <a:r>
              <a:rPr lang="sv-SE" sz="1400" b="1" dirty="0"/>
              <a:t>Fråga 3:3a (2p). </a:t>
            </a:r>
            <a:r>
              <a:rPr lang="sv-SE" sz="1400" dirty="0"/>
              <a:t>Behöver du berätta för Gunilla att du tänker gå vidare gällande Klara? Beskriv varför du väljer att göra som du gör. Hur lägger du upp samtalet ifall du väljer att berätta (använd gärna valideringstekniker och beskriv konkret vad du kan säga)?</a:t>
            </a:r>
          </a:p>
          <a:p>
            <a:pPr marL="0" indent="0">
              <a:buNone/>
            </a:pPr>
            <a:r>
              <a:rPr lang="sv-SE" sz="1400" b="1" i="1" dirty="0">
                <a:solidFill>
                  <a:srgbClr val="0070C0"/>
                </a:solidFill>
              </a:rPr>
              <a:t>Återkoppling 3:3. </a:t>
            </a:r>
            <a:r>
              <a:rPr lang="sv-SE" sz="1400" i="1" dirty="0">
                <a:solidFill>
                  <a:srgbClr val="0070C0"/>
                </a:solidFill>
              </a:rPr>
              <a:t>Du är orolig eftersom det förekommer våld och alkoholmissbruk i hemmet. Du är skyldig att göra en orosanmälan till socialtjänsten eftersom det finns ett barn som befinner sig i en miljö där det förekommer fysiskt våld. Saras alkoholproblem påverkar också hennes förmåga att ta hand om Klara. Det är viktigt att du berättar för Gunilla att du kommer att göra en orosanmälan. Om du gör detta bakom hennes rygg kommer Gunillas förtroende för vården att minska. Du berättar för Gunilla att du efter att ha hört hur hon och Klara har det är orolig för hennes barnbarn. Det är förståeligt att Gunilla har varit rädd för att någon ska får reda på hur de har det hemma eftersom hon vill skydda både sin dotter och sitt barnbarn som båda är viktiga för henne. Även om Gunilla gör allt hon kan för att skydda Klara så är det inte bra för Klara att se sin mamma använda våld mot hennes mormor. Genom att du gör en orosanmälan så kommer även Sara få en möjlighet att få hjälp med sitt alkoholberoende. Deras situation kommer inte att förändras om ni inte gör något. (Lärandemål: B9, C8, C9)</a:t>
            </a:r>
          </a:p>
          <a:p>
            <a:pPr marL="0" indent="0">
              <a:buNone/>
            </a:pPr>
            <a:r>
              <a:rPr lang="sv-SE" sz="1400" dirty="0"/>
              <a:t>Efter besöket gör du en orosanmälan till socialtjänsten även om du inser att Gunilla är besviken över att du kopplar in dem. Två månader senare träffar du Gunilla när hon söker för luftvägsbesvär. Du frågar hur hon har det och hon berättar då att situationen för familjen har blivit bättre. Hon säger att hon var besviken sist när ni talades vid eftersom hon upplevde att du svek hennes förtroende när du anmälde till socialtjänsten. Idag kan hon se att det var nödvändigt för dem att få hjälp. När socialtjänsten hörde av sig blev det uppenbart även för Sara att hon hade problem och att det fanns risk för att hon inte skulle kunna få behålla vårdnaden om Klara. Alla tre har varit på samtal på Alternativ till våld som är en enhet inom kommunen och där både den som blir slagen, den som slår och den som bevittnat våld i nära relationer kan få hjälp. Sara är nykter och äter Antabus. Nästa vecka ska hon börja på ett nytt jobb.</a:t>
            </a:r>
          </a:p>
          <a:p>
            <a:pPr marL="0" indent="0">
              <a:buNone/>
            </a:pPr>
            <a:r>
              <a:rPr lang="sv-SE" sz="1400" b="1" i="1" dirty="0"/>
              <a:t>Slut på fall!</a:t>
            </a:r>
          </a:p>
        </p:txBody>
      </p:sp>
    </p:spTree>
    <p:extLst>
      <p:ext uri="{BB962C8B-B14F-4D97-AF65-F5344CB8AC3E}">
        <p14:creationId xmlns:p14="http://schemas.microsoft.com/office/powerpoint/2010/main" val="327771827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Christer, 67 år. (40p) (Omtenta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400" dirty="0"/>
              <a:t>Christer är bokad till dig för kontroll på vårdcentralen. Du har inte träffat Christer tidigare och vid en snabb genomläsning av journalen ser du att han inte varit på besök på fem år och hans medicinlista ser ut enligt nedan. Recepten verkar vara förnyade utan besök redan innan pandemin bröt ut. Som besöksorsak står det uppföljning hypertoni.</a:t>
            </a:r>
          </a:p>
          <a:p>
            <a:pPr marL="0" indent="0">
              <a:buNone/>
            </a:pPr>
            <a:r>
              <a:rPr lang="sv-SE" sz="1400" dirty="0"/>
              <a:t>Mediciner:</a:t>
            </a:r>
          </a:p>
          <a:p>
            <a:pPr marL="0" indent="0">
              <a:buNone/>
            </a:pPr>
            <a:r>
              <a:rPr lang="sv-SE" sz="1400" dirty="0"/>
              <a:t>T </a:t>
            </a:r>
            <a:r>
              <a:rPr lang="sv-SE" sz="1400" dirty="0" err="1"/>
              <a:t>Enalapril</a:t>
            </a:r>
            <a:r>
              <a:rPr lang="sv-SE" sz="1400" dirty="0"/>
              <a:t> 10 mg,</a:t>
            </a:r>
          </a:p>
          <a:p>
            <a:pPr marL="0" indent="0">
              <a:buNone/>
            </a:pPr>
            <a:r>
              <a:rPr lang="sv-SE" sz="1400" dirty="0"/>
              <a:t>T </a:t>
            </a:r>
            <a:r>
              <a:rPr lang="sv-SE" sz="1400" dirty="0" err="1"/>
              <a:t>Metoprolol</a:t>
            </a:r>
            <a:r>
              <a:rPr lang="sv-SE" sz="1400" dirty="0"/>
              <a:t> 50 mg x 1</a:t>
            </a:r>
          </a:p>
          <a:p>
            <a:pPr marL="0" indent="0">
              <a:buNone/>
            </a:pPr>
            <a:r>
              <a:rPr lang="sv-SE" sz="1400" dirty="0"/>
              <a:t>T </a:t>
            </a:r>
            <a:r>
              <a:rPr lang="sv-SE" sz="1400" dirty="0" err="1"/>
              <a:t>Trombyl</a:t>
            </a:r>
            <a:r>
              <a:rPr lang="sv-SE" sz="1400" dirty="0"/>
              <a:t> 75 mg x 1</a:t>
            </a:r>
          </a:p>
          <a:p>
            <a:pPr marL="0" indent="0">
              <a:buNone/>
            </a:pPr>
            <a:r>
              <a:rPr lang="sv-SE" sz="1400" dirty="0"/>
              <a:t>T </a:t>
            </a:r>
            <a:r>
              <a:rPr lang="sv-SE" sz="1400" dirty="0" err="1"/>
              <a:t>Furix</a:t>
            </a:r>
            <a:r>
              <a:rPr lang="sv-SE" sz="1400" dirty="0"/>
              <a:t> 20 mg 1 </a:t>
            </a:r>
            <a:r>
              <a:rPr lang="sv-SE" sz="1400" dirty="0" err="1"/>
              <a:t>vb</a:t>
            </a:r>
            <a:endParaRPr lang="sv-SE" sz="1400" dirty="0"/>
          </a:p>
          <a:p>
            <a:pPr marL="0" indent="0">
              <a:buNone/>
            </a:pPr>
            <a:r>
              <a:rPr lang="sv-SE" sz="1400" dirty="0" err="1"/>
              <a:t>Turbohaler</a:t>
            </a:r>
            <a:r>
              <a:rPr lang="sv-SE" sz="1400" dirty="0"/>
              <a:t> </a:t>
            </a:r>
            <a:r>
              <a:rPr lang="sv-SE" sz="1400" dirty="0" err="1"/>
              <a:t>Bricanyl</a:t>
            </a:r>
            <a:r>
              <a:rPr lang="sv-SE" sz="1400" dirty="0"/>
              <a:t> </a:t>
            </a:r>
            <a:r>
              <a:rPr lang="sv-SE" sz="1400" dirty="0" err="1"/>
              <a:t>vb</a:t>
            </a:r>
            <a:endParaRPr lang="sv-SE" sz="1400" dirty="0"/>
          </a:p>
          <a:p>
            <a:pPr marL="0" indent="0">
              <a:buNone/>
            </a:pPr>
            <a:r>
              <a:rPr lang="sv-SE" sz="1400" dirty="0"/>
              <a:t>Du hinner inte läsa mer i journalen nu och ber istället Christer att själv berätta. Christer slår sig ned i rummet och säger att han är glad att han har blivit kallad på årskontroll för sitt blodtryck och att han hoppas att han ska slippa mer mediciner.</a:t>
            </a:r>
          </a:p>
          <a:p>
            <a:pPr marL="0" indent="0">
              <a:buNone/>
            </a:pPr>
            <a:r>
              <a:rPr lang="sv-SE" sz="1400" b="1" dirty="0"/>
              <a:t>Fråga 1:1 (5p). </a:t>
            </a:r>
            <a:r>
              <a:rPr lang="sv-SE" sz="1400" dirty="0"/>
              <a:t>Vilken anamnestisk information behöver du för att kunna handlägga situationen. Motivera.</a:t>
            </a:r>
          </a:p>
        </p:txBody>
      </p:sp>
    </p:spTree>
    <p:extLst>
      <p:ext uri="{BB962C8B-B14F-4D97-AF65-F5344CB8AC3E}">
        <p14:creationId xmlns:p14="http://schemas.microsoft.com/office/powerpoint/2010/main" val="123822238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Christer, 67 år. (40p) (Omtenta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400" dirty="0"/>
              <a:t>Christer är bokad till dig för kontroll på vårdcentralen. Du har inte träffat Christer tidigare och vid en snabb genomläsning av journalen ser du att han inte varit på besök på fem år och hans medicinlista ser ut enligt nedan. Recepten verkar vara förnyade utan besök redan innan pandemin bröt ut. Som besöksorsak står det uppföljning hypertoni.</a:t>
            </a:r>
          </a:p>
          <a:p>
            <a:pPr marL="0" indent="0">
              <a:buNone/>
            </a:pPr>
            <a:r>
              <a:rPr lang="sv-SE" sz="1400" dirty="0"/>
              <a:t>Mediciner:</a:t>
            </a:r>
          </a:p>
          <a:p>
            <a:pPr marL="0" indent="0">
              <a:buNone/>
            </a:pPr>
            <a:r>
              <a:rPr lang="sv-SE" sz="1400" dirty="0"/>
              <a:t>T </a:t>
            </a:r>
            <a:r>
              <a:rPr lang="sv-SE" sz="1400" dirty="0" err="1"/>
              <a:t>Enalapril</a:t>
            </a:r>
            <a:r>
              <a:rPr lang="sv-SE" sz="1400" dirty="0"/>
              <a:t> 10 mg,</a:t>
            </a:r>
          </a:p>
          <a:p>
            <a:pPr marL="0" indent="0">
              <a:buNone/>
            </a:pPr>
            <a:r>
              <a:rPr lang="sv-SE" sz="1400" dirty="0"/>
              <a:t>T </a:t>
            </a:r>
            <a:r>
              <a:rPr lang="sv-SE" sz="1400" dirty="0" err="1"/>
              <a:t>Metoprolol</a:t>
            </a:r>
            <a:r>
              <a:rPr lang="sv-SE" sz="1400" dirty="0"/>
              <a:t> 50 mg x 1</a:t>
            </a:r>
          </a:p>
          <a:p>
            <a:pPr marL="0" indent="0">
              <a:buNone/>
            </a:pPr>
            <a:r>
              <a:rPr lang="sv-SE" sz="1400" dirty="0"/>
              <a:t>T </a:t>
            </a:r>
            <a:r>
              <a:rPr lang="sv-SE" sz="1400" dirty="0" err="1"/>
              <a:t>Trombyl</a:t>
            </a:r>
            <a:r>
              <a:rPr lang="sv-SE" sz="1400" dirty="0"/>
              <a:t> 75 mg x 1</a:t>
            </a:r>
          </a:p>
          <a:p>
            <a:pPr marL="0" indent="0">
              <a:buNone/>
            </a:pPr>
            <a:r>
              <a:rPr lang="sv-SE" sz="1400" dirty="0"/>
              <a:t>T </a:t>
            </a:r>
            <a:r>
              <a:rPr lang="sv-SE" sz="1400" dirty="0" err="1"/>
              <a:t>Furix</a:t>
            </a:r>
            <a:r>
              <a:rPr lang="sv-SE" sz="1400" dirty="0"/>
              <a:t> 20 mg 1 </a:t>
            </a:r>
            <a:r>
              <a:rPr lang="sv-SE" sz="1400" dirty="0" err="1"/>
              <a:t>vb</a:t>
            </a:r>
            <a:endParaRPr lang="sv-SE" sz="1400" dirty="0"/>
          </a:p>
          <a:p>
            <a:pPr marL="0" indent="0">
              <a:buNone/>
            </a:pPr>
            <a:r>
              <a:rPr lang="sv-SE" sz="1400" dirty="0" err="1"/>
              <a:t>Turbohaler</a:t>
            </a:r>
            <a:r>
              <a:rPr lang="sv-SE" sz="1400" dirty="0"/>
              <a:t> </a:t>
            </a:r>
            <a:r>
              <a:rPr lang="sv-SE" sz="1400" dirty="0" err="1"/>
              <a:t>Bricanyl</a:t>
            </a:r>
            <a:r>
              <a:rPr lang="sv-SE" sz="1400" dirty="0"/>
              <a:t> </a:t>
            </a:r>
            <a:r>
              <a:rPr lang="sv-SE" sz="1400" dirty="0" err="1"/>
              <a:t>vb</a:t>
            </a:r>
            <a:endParaRPr lang="sv-SE" sz="1400" dirty="0"/>
          </a:p>
          <a:p>
            <a:pPr marL="0" indent="0">
              <a:buNone/>
            </a:pPr>
            <a:r>
              <a:rPr lang="sv-SE" sz="1400" dirty="0"/>
              <a:t>Du hinner inte läsa mer i journalen nu och ber istället Christer att själv berätta. Christer slår sig ned i rummet och säger att han är glad att han har blivit kallad på årskontroll för sitt blodtryck och att han hoppas att han ska slippa mer mediciner.</a:t>
            </a:r>
          </a:p>
          <a:p>
            <a:pPr marL="0" indent="0">
              <a:buNone/>
            </a:pPr>
            <a:r>
              <a:rPr lang="sv-SE" sz="1400" b="1" dirty="0"/>
              <a:t>Fråga 1:1 (5p). </a:t>
            </a:r>
            <a:r>
              <a:rPr lang="sv-SE" sz="1400" dirty="0"/>
              <a:t>Vilken anamnestisk information behöver du för att kunna handlägga situationen. Motivera.</a:t>
            </a:r>
          </a:p>
          <a:p>
            <a:pPr marL="0" indent="0">
              <a:buNone/>
            </a:pPr>
            <a:r>
              <a:rPr lang="sv-SE" sz="1400" b="1" i="1" dirty="0">
                <a:solidFill>
                  <a:srgbClr val="0070C0"/>
                </a:solidFill>
              </a:rPr>
              <a:t>Återkoppling 1:1. </a:t>
            </a:r>
            <a:r>
              <a:rPr lang="sv-SE" sz="1400" i="1" dirty="0">
                <a:solidFill>
                  <a:srgbClr val="0070C0"/>
                </a:solidFill>
              </a:rPr>
              <a:t>Du frågar om aktuella allmänna och </a:t>
            </a:r>
            <a:r>
              <a:rPr lang="sv-SE" sz="1400" i="1" dirty="0" err="1">
                <a:solidFill>
                  <a:srgbClr val="0070C0"/>
                </a:solidFill>
              </a:rPr>
              <a:t>kardiella</a:t>
            </a:r>
            <a:r>
              <a:rPr lang="sv-SE" sz="1400" i="1" dirty="0">
                <a:solidFill>
                  <a:srgbClr val="0070C0"/>
                </a:solidFill>
              </a:rPr>
              <a:t> symtom, när blodtrycket är kontrollerat senast och hur han tar sina mediciner och eventuella biverkningar. Du frågar också vilka andra sjukdomar han har. Vidare frågar du om hereditet, arbete, fritidsaktiviteter och levnadsvanor. (Lärandemål A1, B1)</a:t>
            </a:r>
          </a:p>
        </p:txBody>
      </p:sp>
    </p:spTree>
    <p:extLst>
      <p:ext uri="{BB962C8B-B14F-4D97-AF65-F5344CB8AC3E}">
        <p14:creationId xmlns:p14="http://schemas.microsoft.com/office/powerpoint/2010/main" val="11491201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Christer, 67 år. (40p) (Omtenta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Christer är bokad till dig för kontroll på vårdcentralen. Du har inte träffat Christer tidigare och vid en snabb genomläsning av journalen ser du att han inte varit på besök på fem år och hans medicinlista ser ut enligt nedan. Recepten verkar vara förnyade utan besök redan innan pandemin bröt ut. Som besöksorsak står det uppföljning hypertoni.</a:t>
            </a:r>
            <a:br>
              <a:rPr lang="sv-SE" sz="1200" i="1" dirty="0">
                <a:solidFill>
                  <a:schemeClr val="bg2">
                    <a:lumMod val="90000"/>
                  </a:schemeClr>
                </a:solidFill>
              </a:rPr>
            </a:br>
            <a:r>
              <a:rPr lang="sv-SE" sz="1200" i="1" dirty="0">
                <a:solidFill>
                  <a:schemeClr val="bg2">
                    <a:lumMod val="90000"/>
                  </a:schemeClr>
                </a:solidFill>
              </a:rPr>
              <a:t>Mediciner: T </a:t>
            </a:r>
            <a:r>
              <a:rPr lang="sv-SE" sz="1200" i="1" dirty="0" err="1">
                <a:solidFill>
                  <a:schemeClr val="bg2">
                    <a:lumMod val="90000"/>
                  </a:schemeClr>
                </a:solidFill>
              </a:rPr>
              <a:t>Enalapril</a:t>
            </a:r>
            <a:r>
              <a:rPr lang="sv-SE" sz="1200" i="1" dirty="0">
                <a:solidFill>
                  <a:schemeClr val="bg2">
                    <a:lumMod val="90000"/>
                  </a:schemeClr>
                </a:solidFill>
              </a:rPr>
              <a:t> 10 mg, T </a:t>
            </a:r>
            <a:r>
              <a:rPr lang="sv-SE" sz="1200" i="1" dirty="0" err="1">
                <a:solidFill>
                  <a:schemeClr val="bg2">
                    <a:lumMod val="90000"/>
                  </a:schemeClr>
                </a:solidFill>
              </a:rPr>
              <a:t>Metoprolol</a:t>
            </a:r>
            <a:r>
              <a:rPr lang="sv-SE" sz="1200" i="1" dirty="0">
                <a:solidFill>
                  <a:schemeClr val="bg2">
                    <a:lumMod val="90000"/>
                  </a:schemeClr>
                </a:solidFill>
              </a:rPr>
              <a:t> 50 mg x 1, T </a:t>
            </a:r>
            <a:r>
              <a:rPr lang="sv-SE" sz="1200" i="1" dirty="0" err="1">
                <a:solidFill>
                  <a:schemeClr val="bg2">
                    <a:lumMod val="90000"/>
                  </a:schemeClr>
                </a:solidFill>
              </a:rPr>
              <a:t>Trombyl</a:t>
            </a:r>
            <a:r>
              <a:rPr lang="sv-SE" sz="1200" i="1" dirty="0">
                <a:solidFill>
                  <a:schemeClr val="bg2">
                    <a:lumMod val="90000"/>
                  </a:schemeClr>
                </a:solidFill>
              </a:rPr>
              <a:t> 75 mg x 1, T </a:t>
            </a:r>
            <a:r>
              <a:rPr lang="sv-SE" sz="1200" i="1" dirty="0" err="1">
                <a:solidFill>
                  <a:schemeClr val="bg2">
                    <a:lumMod val="90000"/>
                  </a:schemeClr>
                </a:solidFill>
              </a:rPr>
              <a:t>Furix</a:t>
            </a:r>
            <a:r>
              <a:rPr lang="sv-SE" sz="1200" i="1" dirty="0">
                <a:solidFill>
                  <a:schemeClr val="bg2">
                    <a:lumMod val="90000"/>
                  </a:schemeClr>
                </a:solidFill>
              </a:rPr>
              <a:t> 20 mg 1 </a:t>
            </a:r>
            <a:r>
              <a:rPr lang="sv-SE" sz="1200" i="1" dirty="0" err="1">
                <a:solidFill>
                  <a:schemeClr val="bg2">
                    <a:lumMod val="90000"/>
                  </a:schemeClr>
                </a:solidFill>
              </a:rPr>
              <a:t>vb</a:t>
            </a:r>
            <a:r>
              <a:rPr lang="sv-SE" sz="1200" i="1" dirty="0">
                <a:solidFill>
                  <a:schemeClr val="bg2">
                    <a:lumMod val="90000"/>
                  </a:schemeClr>
                </a:solidFill>
              </a:rPr>
              <a:t>, </a:t>
            </a:r>
            <a:r>
              <a:rPr lang="sv-SE" sz="1200" i="1" dirty="0" err="1">
                <a:solidFill>
                  <a:schemeClr val="bg2">
                    <a:lumMod val="90000"/>
                  </a:schemeClr>
                </a:solidFill>
              </a:rPr>
              <a:t>Turbohaler</a:t>
            </a:r>
            <a:r>
              <a:rPr lang="sv-SE" sz="1200" i="1" dirty="0">
                <a:solidFill>
                  <a:schemeClr val="bg2">
                    <a:lumMod val="90000"/>
                  </a:schemeClr>
                </a:solidFill>
              </a:rPr>
              <a:t> </a:t>
            </a:r>
            <a:r>
              <a:rPr lang="sv-SE" sz="1200" i="1" dirty="0" err="1">
                <a:solidFill>
                  <a:schemeClr val="bg2">
                    <a:lumMod val="90000"/>
                  </a:schemeClr>
                </a:solidFill>
              </a:rPr>
              <a:t>Bricanyl</a:t>
            </a:r>
            <a:r>
              <a:rPr lang="sv-SE" sz="1200" i="1" dirty="0">
                <a:solidFill>
                  <a:schemeClr val="bg2">
                    <a:lumMod val="90000"/>
                  </a:schemeClr>
                </a:solidFill>
              </a:rPr>
              <a:t> </a:t>
            </a:r>
            <a:r>
              <a:rPr lang="sv-SE" sz="1200" i="1" dirty="0" err="1">
                <a:solidFill>
                  <a:schemeClr val="bg2">
                    <a:lumMod val="90000"/>
                  </a:schemeClr>
                </a:solidFill>
              </a:rPr>
              <a:t>vb</a:t>
            </a:r>
            <a:endParaRPr lang="sv-SE" sz="1200" i="1" dirty="0">
              <a:solidFill>
                <a:schemeClr val="bg2">
                  <a:lumMod val="90000"/>
                </a:schemeClr>
              </a:solidFill>
            </a:endParaRPr>
          </a:p>
          <a:p>
            <a:pPr marL="0" indent="0">
              <a:buNone/>
            </a:pPr>
            <a:r>
              <a:rPr lang="sv-SE" sz="1200" i="1" dirty="0">
                <a:solidFill>
                  <a:schemeClr val="bg2">
                    <a:lumMod val="90000"/>
                  </a:schemeClr>
                </a:solidFill>
              </a:rPr>
              <a:t>Du hinner inte läsa mer i journalen nu och ber istället Christer att själv berätta. Christer slår sig ned i rummet och säger att han är glad att han har blivit kallad på årskontroll för sitt blodtryck och att han hoppas att han ska slippa mer mediciner. Du frågar om aktuella allmänna och </a:t>
            </a:r>
            <a:r>
              <a:rPr lang="sv-SE" sz="1200" i="1" dirty="0" err="1">
                <a:solidFill>
                  <a:schemeClr val="bg2">
                    <a:lumMod val="90000"/>
                  </a:schemeClr>
                </a:solidFill>
              </a:rPr>
              <a:t>kardiella</a:t>
            </a:r>
            <a:r>
              <a:rPr lang="sv-SE" sz="1200" i="1" dirty="0">
                <a:solidFill>
                  <a:schemeClr val="bg2">
                    <a:lumMod val="90000"/>
                  </a:schemeClr>
                </a:solidFill>
              </a:rPr>
              <a:t> symtom, när blodtrycket är kontrollerat senast och hur han tar sina mediciner och eventuella biverkningar. Du frågar också vilka andra sjukdomar han har. Vidare frågar du om hereditet, arbete, fritidsaktiviteter och levnadsvanor.</a:t>
            </a:r>
          </a:p>
          <a:p>
            <a:pPr marL="0" indent="0">
              <a:buNone/>
            </a:pPr>
            <a:r>
              <a:rPr lang="sv-SE" sz="1400" dirty="0"/>
              <a:t>Christer mår ganska bra. Han är glad att restriktionerna under pandemin har upphört. Nu ser han fram emot att få gå och titta på fotboll igen. Innan pandemin brukade han promenera till arenaområdet och tittade både på matcher och träningar. Under pandemin har han inte promenerat lika mycket så han har gått upp i en del i vikt. </a:t>
            </a:r>
          </a:p>
          <a:p>
            <a:pPr marL="0" indent="0">
              <a:buNone/>
            </a:pPr>
            <a:r>
              <a:rPr lang="sv-SE" sz="1400" dirty="0"/>
              <a:t>Han tar oftast sina mediciner. ”Fast den där </a:t>
            </a:r>
            <a:r>
              <a:rPr lang="sv-SE" sz="1400" dirty="0" err="1"/>
              <a:t>metoprololen</a:t>
            </a:r>
            <a:r>
              <a:rPr lang="sv-SE" sz="1400" dirty="0"/>
              <a:t> gillar jag inte, jag tycker att jag blir andfådd så den tar jag inte”. Annars blir han inte märkbart andfådd och han har aldrig bröstsmärta. Den vattendrivande tabletten hoppar han oftast över då han inte tycker att den gör någon skillnad på den lätta bensvullnaden. Bensvullnaden finns inte på morgonen men kommer under dagen. </a:t>
            </a:r>
            <a:r>
              <a:rPr lang="sv-SE" sz="1400" dirty="0" err="1"/>
              <a:t>Bricanyl</a:t>
            </a:r>
            <a:r>
              <a:rPr lang="sv-SE" sz="1400" dirty="0"/>
              <a:t> </a:t>
            </a:r>
            <a:r>
              <a:rPr lang="sv-SE" sz="1400" dirty="0" err="1"/>
              <a:t>Turbohaler</a:t>
            </a:r>
            <a:r>
              <a:rPr lang="sv-SE" sz="1400" dirty="0"/>
              <a:t>, som han fick utskrivet i samband med en förkylning för några år sedan har han inte använt sedan före pandemin.</a:t>
            </a:r>
          </a:p>
          <a:p>
            <a:pPr marL="0" indent="0">
              <a:buNone/>
            </a:pPr>
            <a:r>
              <a:rPr lang="sv-SE" sz="1400" dirty="0"/>
              <a:t>Han har haft högt blodtryck i cirka tio år och fick senare information om att benen var svullna för att hjärtat pumpade dåligt. Christer har dock aldrig själv upplevt att det skulle var något fel på hjärtat och när han gjorde ett arbets-EKG för många år sedan så sa de att det var bra. Han har inte kontrollerat blodtrycket sedan innan pandemin.</a:t>
            </a:r>
          </a:p>
          <a:p>
            <a:pPr marL="0" indent="0">
              <a:buNone/>
            </a:pPr>
            <a:r>
              <a:rPr lang="sv-SE" sz="1400" dirty="0"/>
              <a:t>Christer rökte fram tills femtioårsåldern. Han dricker gärna öl på helgen o då kan det bli ett par tre burkar. Ibland blir det en öl på en vardag. Han arbetar på en fabrik som tillverkar delar till motorer och han trivs med sitt jobb. Hans pappa fick högt blodtryck på äldre dagar.</a:t>
            </a:r>
          </a:p>
          <a:p>
            <a:pPr marL="0" indent="0">
              <a:buNone/>
            </a:pPr>
            <a:r>
              <a:rPr lang="sv-SE" sz="1400" dirty="0"/>
              <a:t>Du hittar ingen indikation för </a:t>
            </a:r>
            <a:r>
              <a:rPr lang="sv-SE" sz="1400" dirty="0" err="1"/>
              <a:t>Tombyl</a:t>
            </a:r>
            <a:r>
              <a:rPr lang="sv-SE" sz="1400" dirty="0"/>
              <a:t> och </a:t>
            </a:r>
            <a:r>
              <a:rPr lang="sv-SE" sz="1400" dirty="0" err="1"/>
              <a:t>metoprolol</a:t>
            </a:r>
            <a:r>
              <a:rPr lang="sv-SE" sz="1400" dirty="0"/>
              <a:t> i journalen. Du vill nu undersöka Christer för att kunna göra en bedömning.</a:t>
            </a:r>
          </a:p>
          <a:p>
            <a:pPr marL="0" indent="0">
              <a:buNone/>
            </a:pPr>
            <a:r>
              <a:rPr lang="sv-SE" sz="1400" b="1" dirty="0"/>
              <a:t>Fråga 1:2 (5p). </a:t>
            </a:r>
            <a:r>
              <a:rPr lang="sv-SE" sz="1400" dirty="0"/>
              <a:t>Motivera utifrån befintlig information vad du vill fokusera på vid den somatiska undersökningen.</a:t>
            </a:r>
          </a:p>
        </p:txBody>
      </p:sp>
    </p:spTree>
    <p:extLst>
      <p:ext uri="{BB962C8B-B14F-4D97-AF65-F5344CB8AC3E}">
        <p14:creationId xmlns:p14="http://schemas.microsoft.com/office/powerpoint/2010/main" val="413251687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Christer, 67 år. (40p) (Omtenta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vert="horz" lIns="91440" tIns="45720" rIns="91440" bIns="45720" rtlCol="0" anchor="t">
            <a:normAutofit lnSpcReduction="10000"/>
          </a:bodyPr>
          <a:lstStyle/>
          <a:p>
            <a:pPr marL="0" indent="0">
              <a:buNone/>
            </a:pPr>
            <a:r>
              <a:rPr lang="sv-SE" sz="1200" i="1" dirty="0">
                <a:solidFill>
                  <a:schemeClr val="bg2">
                    <a:lumMod val="90000"/>
                  </a:schemeClr>
                </a:solidFill>
              </a:rPr>
              <a:t>Christer är bokad till dig för kontroll på vårdcentralen. Du har inte träffat Christer tidigare och vid en snabb genomläsning av journalen ser du att han inte varit på besök på fem år och hans medicinlista ser ut enligt nedan. Recepten verkar vara förnyade utan besök redan innan pandemin bröt ut. Som besöksorsak står det uppföljning hypertoni.</a:t>
            </a:r>
            <a:br>
              <a:rPr lang="sv-SE" sz="1200" i="1" dirty="0">
                <a:solidFill>
                  <a:schemeClr val="bg2">
                    <a:lumMod val="90000"/>
                  </a:schemeClr>
                </a:solidFill>
              </a:rPr>
            </a:br>
            <a:r>
              <a:rPr lang="sv-SE" sz="1200" i="1" dirty="0">
                <a:solidFill>
                  <a:schemeClr val="bg2">
                    <a:lumMod val="90000"/>
                  </a:schemeClr>
                </a:solidFill>
              </a:rPr>
              <a:t>Mediciner: T </a:t>
            </a:r>
            <a:r>
              <a:rPr lang="sv-SE" sz="1200" i="1" dirty="0" err="1">
                <a:solidFill>
                  <a:schemeClr val="bg2">
                    <a:lumMod val="90000"/>
                  </a:schemeClr>
                </a:solidFill>
              </a:rPr>
              <a:t>Enalapril</a:t>
            </a:r>
            <a:r>
              <a:rPr lang="sv-SE" sz="1200" i="1" dirty="0">
                <a:solidFill>
                  <a:schemeClr val="bg2">
                    <a:lumMod val="90000"/>
                  </a:schemeClr>
                </a:solidFill>
              </a:rPr>
              <a:t> 10 mg, T </a:t>
            </a:r>
            <a:r>
              <a:rPr lang="sv-SE" sz="1200" i="1" dirty="0" err="1">
                <a:solidFill>
                  <a:schemeClr val="bg2">
                    <a:lumMod val="90000"/>
                  </a:schemeClr>
                </a:solidFill>
              </a:rPr>
              <a:t>Metoprolol</a:t>
            </a:r>
            <a:r>
              <a:rPr lang="sv-SE" sz="1200" i="1" dirty="0">
                <a:solidFill>
                  <a:schemeClr val="bg2">
                    <a:lumMod val="90000"/>
                  </a:schemeClr>
                </a:solidFill>
              </a:rPr>
              <a:t> 50 mg x 1, T </a:t>
            </a:r>
            <a:r>
              <a:rPr lang="sv-SE" sz="1200" i="1" dirty="0" err="1">
                <a:solidFill>
                  <a:schemeClr val="bg2">
                    <a:lumMod val="90000"/>
                  </a:schemeClr>
                </a:solidFill>
              </a:rPr>
              <a:t>Trombyl</a:t>
            </a:r>
            <a:r>
              <a:rPr lang="sv-SE" sz="1200" i="1" dirty="0">
                <a:solidFill>
                  <a:schemeClr val="bg2">
                    <a:lumMod val="90000"/>
                  </a:schemeClr>
                </a:solidFill>
              </a:rPr>
              <a:t> 75 mg x 1, T </a:t>
            </a:r>
            <a:r>
              <a:rPr lang="sv-SE" sz="1200" i="1" dirty="0" err="1">
                <a:solidFill>
                  <a:schemeClr val="bg2">
                    <a:lumMod val="90000"/>
                  </a:schemeClr>
                </a:solidFill>
              </a:rPr>
              <a:t>Furix</a:t>
            </a:r>
            <a:r>
              <a:rPr lang="sv-SE" sz="1200" i="1" dirty="0">
                <a:solidFill>
                  <a:schemeClr val="bg2">
                    <a:lumMod val="90000"/>
                  </a:schemeClr>
                </a:solidFill>
              </a:rPr>
              <a:t> 20 mg 1 </a:t>
            </a:r>
            <a:r>
              <a:rPr lang="sv-SE" sz="1200" i="1" dirty="0" err="1">
                <a:solidFill>
                  <a:schemeClr val="bg2">
                    <a:lumMod val="90000"/>
                  </a:schemeClr>
                </a:solidFill>
              </a:rPr>
              <a:t>vb</a:t>
            </a:r>
            <a:r>
              <a:rPr lang="sv-SE" sz="1200" i="1" dirty="0">
                <a:solidFill>
                  <a:schemeClr val="bg2">
                    <a:lumMod val="90000"/>
                  </a:schemeClr>
                </a:solidFill>
              </a:rPr>
              <a:t>, </a:t>
            </a:r>
            <a:r>
              <a:rPr lang="sv-SE" sz="1200" i="1" dirty="0" err="1">
                <a:solidFill>
                  <a:schemeClr val="bg2">
                    <a:lumMod val="90000"/>
                  </a:schemeClr>
                </a:solidFill>
              </a:rPr>
              <a:t>Turbohaler</a:t>
            </a:r>
            <a:r>
              <a:rPr lang="sv-SE" sz="1200" i="1" dirty="0">
                <a:solidFill>
                  <a:schemeClr val="bg2">
                    <a:lumMod val="90000"/>
                  </a:schemeClr>
                </a:solidFill>
              </a:rPr>
              <a:t> </a:t>
            </a:r>
            <a:r>
              <a:rPr lang="sv-SE" sz="1200" i="1" dirty="0" err="1">
                <a:solidFill>
                  <a:schemeClr val="bg2">
                    <a:lumMod val="90000"/>
                  </a:schemeClr>
                </a:solidFill>
              </a:rPr>
              <a:t>Bricanyl</a:t>
            </a:r>
            <a:r>
              <a:rPr lang="sv-SE" sz="1200" i="1" dirty="0">
                <a:solidFill>
                  <a:schemeClr val="bg2">
                    <a:lumMod val="90000"/>
                  </a:schemeClr>
                </a:solidFill>
              </a:rPr>
              <a:t> </a:t>
            </a:r>
            <a:r>
              <a:rPr lang="sv-SE" sz="1200" i="1" dirty="0" err="1">
                <a:solidFill>
                  <a:schemeClr val="bg2">
                    <a:lumMod val="90000"/>
                  </a:schemeClr>
                </a:solidFill>
              </a:rPr>
              <a:t>vb</a:t>
            </a:r>
            <a:endParaRPr lang="sv-SE" sz="1200" i="1" dirty="0">
              <a:solidFill>
                <a:schemeClr val="bg2">
                  <a:lumMod val="90000"/>
                </a:schemeClr>
              </a:solidFill>
            </a:endParaRPr>
          </a:p>
          <a:p>
            <a:pPr marL="0" indent="0">
              <a:buNone/>
            </a:pPr>
            <a:r>
              <a:rPr lang="sv-SE" sz="1200" i="1" dirty="0">
                <a:solidFill>
                  <a:schemeClr val="bg2">
                    <a:lumMod val="90000"/>
                  </a:schemeClr>
                </a:solidFill>
              </a:rPr>
              <a:t>Du hinner inte läsa mer i journalen nu och ber istället Christer att själv berätta. Christer slår sig ned i rummet och säger att han är glad att han har blivit kallad på årskontroll för sitt blodtryck och att han hoppas att han ska slippa mer mediciner. Du frågar om aktuella allmänna och </a:t>
            </a:r>
            <a:r>
              <a:rPr lang="sv-SE" sz="1200" i="1" dirty="0" err="1">
                <a:solidFill>
                  <a:schemeClr val="bg2">
                    <a:lumMod val="90000"/>
                  </a:schemeClr>
                </a:solidFill>
              </a:rPr>
              <a:t>kardiella</a:t>
            </a:r>
            <a:r>
              <a:rPr lang="sv-SE" sz="1200" i="1" dirty="0">
                <a:solidFill>
                  <a:schemeClr val="bg2">
                    <a:lumMod val="90000"/>
                  </a:schemeClr>
                </a:solidFill>
              </a:rPr>
              <a:t> symtom, när blodtrycket är kontrollerat senast och hur han tar sina mediciner och eventuella biverkningar. Du frågar också vilka andra sjukdomar han har. Vidare frågar du om hereditet, arbete, fritidsaktiviteter och levnadsvanor.</a:t>
            </a:r>
          </a:p>
          <a:p>
            <a:pPr marL="0" indent="0">
              <a:buNone/>
            </a:pPr>
            <a:r>
              <a:rPr lang="sv-SE" sz="1400" dirty="0"/>
              <a:t>Christer mår ganska bra. Han är glad att restriktionerna under pandemin har upphört. Nu ser han fram emot att få gå och titta på fotboll igen. Innan pandemin brukade han promenera till arenaområdet och tittade både på matcher och träningar. Under pandemin har han inte promenerat lika mycket så han har gått upp i en del i vikt. </a:t>
            </a:r>
          </a:p>
          <a:p>
            <a:pPr marL="0" indent="0">
              <a:buNone/>
            </a:pPr>
            <a:r>
              <a:rPr lang="sv-SE" sz="1400" dirty="0"/>
              <a:t>Han tar oftast sina mediciner. ”Fast den där </a:t>
            </a:r>
            <a:r>
              <a:rPr lang="sv-SE" sz="1400" dirty="0" err="1"/>
              <a:t>metoprololen</a:t>
            </a:r>
            <a:r>
              <a:rPr lang="sv-SE" sz="1400" dirty="0"/>
              <a:t> gillar jag inte, jag tycker att jag blir andfådd så den tar jag inte”. Annars blir han inte märkbart andfådd och han har aldrig bröstsmärta. Den vattendrivande tabletten hoppar han oftast över då han inte tycker att den gör någon skillnad på den lätta bensvullnaden. Bensvullnaden finns inte på morgonen men kommer under dagen. </a:t>
            </a:r>
            <a:r>
              <a:rPr lang="sv-SE" sz="1400" dirty="0" err="1"/>
              <a:t>Bricanyl</a:t>
            </a:r>
            <a:r>
              <a:rPr lang="sv-SE" sz="1400" dirty="0"/>
              <a:t> </a:t>
            </a:r>
            <a:r>
              <a:rPr lang="sv-SE" sz="1400" dirty="0" err="1"/>
              <a:t>Turbohaler</a:t>
            </a:r>
            <a:r>
              <a:rPr lang="sv-SE" sz="1400" dirty="0"/>
              <a:t>, som han fick utskrivet i samband med en förkylning för några år sedan har han inte använt sedan före pandemin.</a:t>
            </a:r>
          </a:p>
          <a:p>
            <a:pPr marL="0" indent="0">
              <a:buNone/>
            </a:pPr>
            <a:r>
              <a:rPr lang="sv-SE" sz="1400" dirty="0"/>
              <a:t>Han har haft högt blodtryck i cirka tio år och fick senare information om att benen var svullna för att hjärtat pumpade dåligt. Christer har dock aldrig själv upplevt att det skulle var något fel på hjärtat och när han gjorde ett arbets-EKG för många år sedan så sa de att det var bra. Han har inte kontrollerat blodtrycket sedan innan pandemin.</a:t>
            </a:r>
          </a:p>
          <a:p>
            <a:pPr marL="0" indent="0">
              <a:buNone/>
            </a:pPr>
            <a:r>
              <a:rPr lang="sv-SE" sz="1400" dirty="0"/>
              <a:t>Christer rökte fram tills femtioårsåldern. Han dricker gärna öl på helgen o då kan det bli ett par tre burkar. Ibland blir det en öl på en vardag. Han arbetar på en fabrik som tillverkar delar till motorer och han trivs med sitt jobb. Hans pappa fick högt blodtryck på äldre dagar.</a:t>
            </a:r>
          </a:p>
          <a:p>
            <a:pPr marL="0" indent="0">
              <a:buNone/>
            </a:pPr>
            <a:r>
              <a:rPr lang="sv-SE" sz="1400" dirty="0"/>
              <a:t>Du hittar ingen indikation för </a:t>
            </a:r>
            <a:r>
              <a:rPr lang="sv-SE" sz="1400" dirty="0" err="1"/>
              <a:t>Tombyl</a:t>
            </a:r>
            <a:r>
              <a:rPr lang="sv-SE" sz="1400" dirty="0"/>
              <a:t> och </a:t>
            </a:r>
            <a:r>
              <a:rPr lang="sv-SE" sz="1400" dirty="0" err="1"/>
              <a:t>metoprolol</a:t>
            </a:r>
            <a:r>
              <a:rPr lang="sv-SE" sz="1400" dirty="0"/>
              <a:t> i journalen. Du vill nu undersöka Christer för att kunna göra en bedömning.</a:t>
            </a:r>
          </a:p>
          <a:p>
            <a:pPr marL="0" indent="0">
              <a:buNone/>
            </a:pPr>
            <a:r>
              <a:rPr lang="sv-SE" sz="1400" b="1" dirty="0"/>
              <a:t>Fråga 1:2 (5p). </a:t>
            </a:r>
            <a:r>
              <a:rPr lang="sv-SE" sz="1400" dirty="0"/>
              <a:t>Motivera utifrån befintlig information vad du vill fokusera på vid den somatiska undersökningen.</a:t>
            </a:r>
          </a:p>
          <a:p>
            <a:pPr marL="0" indent="0">
              <a:buNone/>
            </a:pPr>
            <a:r>
              <a:rPr lang="sv-SE" sz="1400" b="1" i="1" dirty="0">
                <a:solidFill>
                  <a:srgbClr val="0070C0"/>
                </a:solidFill>
              </a:rPr>
              <a:t>Återkoppling 1:2. </a:t>
            </a:r>
            <a:r>
              <a:rPr lang="sv-SE" sz="1400" i="1" dirty="0">
                <a:solidFill>
                  <a:srgbClr val="0070C0"/>
                </a:solidFill>
              </a:rPr>
              <a:t>För att bedöma om Christer är </a:t>
            </a:r>
            <a:r>
              <a:rPr lang="sv-SE" sz="1400" i="1" dirty="0" err="1">
                <a:solidFill>
                  <a:srgbClr val="0070C0"/>
                </a:solidFill>
              </a:rPr>
              <a:t>kardiellt</a:t>
            </a:r>
            <a:r>
              <a:rPr lang="sv-SE" sz="1400" i="1" dirty="0">
                <a:solidFill>
                  <a:srgbClr val="0070C0"/>
                </a:solidFill>
              </a:rPr>
              <a:t> kompenserad och för att identifiera eventuella riskfaktorer för hjärt-kärlsjukdom fokuserar du på hjärt-/lungstatus där du ber undersköterskan om ett EKG och längd och vikt på patienten för att beräkna BMI. Vid din egen undersökning tar du extra notis om hjärtrytm, eventuella blåsljud, förekomst av tredje ton. Du mäter blodtrycket och efter kontroll av perifera pulsar mäter du också ankel/</a:t>
            </a:r>
            <a:r>
              <a:rPr lang="sv-SE" sz="1400" i="1" dirty="0" err="1">
                <a:solidFill>
                  <a:srgbClr val="0070C0"/>
                </a:solidFill>
              </a:rPr>
              <a:t>brachialindex</a:t>
            </a:r>
            <a:r>
              <a:rPr lang="sv-SE" sz="1400" i="1" dirty="0">
                <a:solidFill>
                  <a:srgbClr val="0070C0"/>
                </a:solidFill>
              </a:rPr>
              <a:t>. Du tittar efter halsvenstas och undersöker också om det finns </a:t>
            </a:r>
            <a:r>
              <a:rPr lang="sv-SE" sz="1400" i="1" dirty="0" err="1">
                <a:solidFill>
                  <a:srgbClr val="0070C0"/>
                </a:solidFill>
              </a:rPr>
              <a:t>benödem</a:t>
            </a:r>
            <a:r>
              <a:rPr lang="sv-SE" sz="1400" i="1" dirty="0">
                <a:solidFill>
                  <a:srgbClr val="0070C0"/>
                </a:solidFill>
              </a:rPr>
              <a:t> för att bedöma tecken till svikt. När du palperar buken letar du efter </a:t>
            </a:r>
            <a:r>
              <a:rPr lang="sv-SE" sz="1400" i="1" dirty="0" err="1">
                <a:solidFill>
                  <a:srgbClr val="0070C0"/>
                </a:solidFill>
              </a:rPr>
              <a:t>hepatosplenomegali</a:t>
            </a:r>
            <a:r>
              <a:rPr lang="sv-SE" sz="1400" i="1" dirty="0">
                <a:solidFill>
                  <a:srgbClr val="0070C0"/>
                </a:solidFill>
              </a:rPr>
              <a:t> eller tecken på </a:t>
            </a:r>
            <a:r>
              <a:rPr lang="sv-SE" sz="1400" i="1" dirty="0" err="1">
                <a:solidFill>
                  <a:srgbClr val="0070C0"/>
                </a:solidFill>
              </a:rPr>
              <a:t>ascites</a:t>
            </a:r>
            <a:r>
              <a:rPr lang="sv-SE" sz="1400" i="1" dirty="0">
                <a:solidFill>
                  <a:srgbClr val="0070C0"/>
                </a:solidFill>
              </a:rPr>
              <a:t>. Eftersom du är noga mäter du också bukomfånget. Vid lungauskultation lyssnar du efter rassel, </a:t>
            </a:r>
            <a:r>
              <a:rPr lang="sv-SE" sz="1400" i="1" dirty="0" err="1">
                <a:solidFill>
                  <a:srgbClr val="0070C0"/>
                </a:solidFill>
              </a:rPr>
              <a:t>kreptitationer</a:t>
            </a:r>
            <a:r>
              <a:rPr lang="sv-SE" sz="1400" i="1" dirty="0">
                <a:solidFill>
                  <a:srgbClr val="0070C0"/>
                </a:solidFill>
              </a:rPr>
              <a:t> och </a:t>
            </a:r>
            <a:r>
              <a:rPr lang="sv-SE" sz="1400" i="1" dirty="0" err="1">
                <a:solidFill>
                  <a:srgbClr val="0070C0"/>
                </a:solidFill>
              </a:rPr>
              <a:t>ronki</a:t>
            </a:r>
            <a:r>
              <a:rPr lang="sv-SE" sz="1400" i="1" dirty="0">
                <a:solidFill>
                  <a:srgbClr val="0070C0"/>
                </a:solidFill>
              </a:rPr>
              <a:t> och vid perkussion av lungorna noterar du lunggränser och jämför sidorna för att bedöma tecken på </a:t>
            </a:r>
            <a:r>
              <a:rPr lang="sv-SE" sz="1400" i="1" dirty="0" err="1">
                <a:solidFill>
                  <a:srgbClr val="0070C0"/>
                </a:solidFill>
              </a:rPr>
              <a:t>pleuravätska</a:t>
            </a:r>
            <a:r>
              <a:rPr lang="sv-SE" sz="1400" i="1" dirty="0">
                <a:solidFill>
                  <a:srgbClr val="0070C0"/>
                </a:solidFill>
              </a:rPr>
              <a:t>. Du efterforskar även andra statusfynd som kan tala för obstruktiv lungsjukdom (COPD6, PEF). (Lärandemål A2, B1)</a:t>
            </a:r>
          </a:p>
        </p:txBody>
      </p:sp>
    </p:spTree>
    <p:extLst>
      <p:ext uri="{BB962C8B-B14F-4D97-AF65-F5344CB8AC3E}">
        <p14:creationId xmlns:p14="http://schemas.microsoft.com/office/powerpoint/2010/main" val="15499525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Christer, 67 år. (40p) (Omtenta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fontScale="92500" lnSpcReduction="10000"/>
          </a:bodyPr>
          <a:lstStyle/>
          <a:p>
            <a:pPr marL="0" indent="0">
              <a:buNone/>
            </a:pPr>
            <a:r>
              <a:rPr lang="sv-SE" sz="1200" i="1" dirty="0">
                <a:solidFill>
                  <a:schemeClr val="bg2">
                    <a:lumMod val="90000"/>
                  </a:schemeClr>
                </a:solidFill>
              </a:rPr>
              <a:t>Christer är bokad till dig för kontroll på vårdcentralen. Du har inte träffat Christer tidigare och vid en snabb genomläsning av journalen ser du att han inte varit på besök på fem år och hans medicinlista ser ut enligt nedan. Recepten verkar vara förnyade utan besök redan innan pandemin bröt ut. Som besöksorsak står det uppföljning hypertoni.</a:t>
            </a:r>
            <a:br>
              <a:rPr lang="sv-SE" sz="1200" i="1" dirty="0">
                <a:solidFill>
                  <a:schemeClr val="bg2">
                    <a:lumMod val="90000"/>
                  </a:schemeClr>
                </a:solidFill>
              </a:rPr>
            </a:br>
            <a:r>
              <a:rPr lang="sv-SE" sz="1200" i="1" dirty="0">
                <a:solidFill>
                  <a:schemeClr val="bg2">
                    <a:lumMod val="90000"/>
                  </a:schemeClr>
                </a:solidFill>
              </a:rPr>
              <a:t>Mediciner: T </a:t>
            </a:r>
            <a:r>
              <a:rPr lang="sv-SE" sz="1200" i="1" dirty="0" err="1">
                <a:solidFill>
                  <a:schemeClr val="bg2">
                    <a:lumMod val="90000"/>
                  </a:schemeClr>
                </a:solidFill>
              </a:rPr>
              <a:t>Enalapril</a:t>
            </a:r>
            <a:r>
              <a:rPr lang="sv-SE" sz="1200" i="1" dirty="0">
                <a:solidFill>
                  <a:schemeClr val="bg2">
                    <a:lumMod val="90000"/>
                  </a:schemeClr>
                </a:solidFill>
              </a:rPr>
              <a:t> 10 mg, T </a:t>
            </a:r>
            <a:r>
              <a:rPr lang="sv-SE" sz="1200" i="1" dirty="0" err="1">
                <a:solidFill>
                  <a:schemeClr val="bg2">
                    <a:lumMod val="90000"/>
                  </a:schemeClr>
                </a:solidFill>
              </a:rPr>
              <a:t>Metoprolol</a:t>
            </a:r>
            <a:r>
              <a:rPr lang="sv-SE" sz="1200" i="1" dirty="0">
                <a:solidFill>
                  <a:schemeClr val="bg2">
                    <a:lumMod val="90000"/>
                  </a:schemeClr>
                </a:solidFill>
              </a:rPr>
              <a:t> 50 mg x 1, T </a:t>
            </a:r>
            <a:r>
              <a:rPr lang="sv-SE" sz="1200" i="1" dirty="0" err="1">
                <a:solidFill>
                  <a:schemeClr val="bg2">
                    <a:lumMod val="90000"/>
                  </a:schemeClr>
                </a:solidFill>
              </a:rPr>
              <a:t>Trombyl</a:t>
            </a:r>
            <a:r>
              <a:rPr lang="sv-SE" sz="1200" i="1" dirty="0">
                <a:solidFill>
                  <a:schemeClr val="bg2">
                    <a:lumMod val="90000"/>
                  </a:schemeClr>
                </a:solidFill>
              </a:rPr>
              <a:t> 75 mg x 1, T </a:t>
            </a:r>
            <a:r>
              <a:rPr lang="sv-SE" sz="1200" i="1" dirty="0" err="1">
                <a:solidFill>
                  <a:schemeClr val="bg2">
                    <a:lumMod val="90000"/>
                  </a:schemeClr>
                </a:solidFill>
              </a:rPr>
              <a:t>Furix</a:t>
            </a:r>
            <a:r>
              <a:rPr lang="sv-SE" sz="1200" i="1" dirty="0">
                <a:solidFill>
                  <a:schemeClr val="bg2">
                    <a:lumMod val="90000"/>
                  </a:schemeClr>
                </a:solidFill>
              </a:rPr>
              <a:t> 20 mg 1 </a:t>
            </a:r>
            <a:r>
              <a:rPr lang="sv-SE" sz="1200" i="1" dirty="0" err="1">
                <a:solidFill>
                  <a:schemeClr val="bg2">
                    <a:lumMod val="90000"/>
                  </a:schemeClr>
                </a:solidFill>
              </a:rPr>
              <a:t>vb</a:t>
            </a:r>
            <a:r>
              <a:rPr lang="sv-SE" sz="1200" i="1" dirty="0">
                <a:solidFill>
                  <a:schemeClr val="bg2">
                    <a:lumMod val="90000"/>
                  </a:schemeClr>
                </a:solidFill>
              </a:rPr>
              <a:t>, </a:t>
            </a:r>
            <a:r>
              <a:rPr lang="sv-SE" sz="1200" i="1" dirty="0" err="1">
                <a:solidFill>
                  <a:schemeClr val="bg2">
                    <a:lumMod val="90000"/>
                  </a:schemeClr>
                </a:solidFill>
              </a:rPr>
              <a:t>Turbohaler</a:t>
            </a:r>
            <a:r>
              <a:rPr lang="sv-SE" sz="1200" i="1" dirty="0">
                <a:solidFill>
                  <a:schemeClr val="bg2">
                    <a:lumMod val="90000"/>
                  </a:schemeClr>
                </a:solidFill>
              </a:rPr>
              <a:t> </a:t>
            </a:r>
            <a:r>
              <a:rPr lang="sv-SE" sz="1200" i="1" dirty="0" err="1">
                <a:solidFill>
                  <a:schemeClr val="bg2">
                    <a:lumMod val="90000"/>
                  </a:schemeClr>
                </a:solidFill>
              </a:rPr>
              <a:t>Bricanyl</a:t>
            </a:r>
            <a:r>
              <a:rPr lang="sv-SE" sz="1200" i="1" dirty="0">
                <a:solidFill>
                  <a:schemeClr val="bg2">
                    <a:lumMod val="90000"/>
                  </a:schemeClr>
                </a:solidFill>
              </a:rPr>
              <a:t> </a:t>
            </a:r>
            <a:r>
              <a:rPr lang="sv-SE" sz="1200" i="1" dirty="0" err="1">
                <a:solidFill>
                  <a:schemeClr val="bg2">
                    <a:lumMod val="90000"/>
                  </a:schemeClr>
                </a:solidFill>
              </a:rPr>
              <a:t>vb</a:t>
            </a:r>
            <a:endParaRPr lang="sv-SE" sz="1200" i="1" dirty="0">
              <a:solidFill>
                <a:schemeClr val="bg2">
                  <a:lumMod val="90000"/>
                </a:schemeClr>
              </a:solidFill>
            </a:endParaRPr>
          </a:p>
          <a:p>
            <a:pPr marL="0" indent="0">
              <a:buNone/>
            </a:pPr>
            <a:r>
              <a:rPr lang="sv-SE" sz="1200" i="1" dirty="0">
                <a:solidFill>
                  <a:schemeClr val="bg2">
                    <a:lumMod val="90000"/>
                  </a:schemeClr>
                </a:solidFill>
              </a:rPr>
              <a:t>Du hinner inte läsa mer i journalen nu och ber istället Christer att själv berätta. Christer slår sig ned i rummet och säger att han är glad att han har blivit kallad på årskontroll för sitt blodtryck och att han hoppas att han ska slippa mer mediciner. Du frågar om aktuella allmänna och </a:t>
            </a:r>
            <a:r>
              <a:rPr lang="sv-SE" sz="1200" i="1" dirty="0" err="1">
                <a:solidFill>
                  <a:schemeClr val="bg2">
                    <a:lumMod val="90000"/>
                  </a:schemeClr>
                </a:solidFill>
              </a:rPr>
              <a:t>kardiella</a:t>
            </a:r>
            <a:r>
              <a:rPr lang="sv-SE" sz="1200" i="1" dirty="0">
                <a:solidFill>
                  <a:schemeClr val="bg2">
                    <a:lumMod val="90000"/>
                  </a:schemeClr>
                </a:solidFill>
              </a:rPr>
              <a:t> symtom, när blodtrycket är kontrollerat senast och hur han tar sina mediciner och eventuella biverkningar. Du frågar också vilka andra sjukdomar han har. Vidare frågar du om hereditet, arbete, fritidsaktiviteter och levnadsvanor.</a:t>
            </a:r>
          </a:p>
          <a:p>
            <a:pPr marL="0" indent="0">
              <a:buNone/>
            </a:pPr>
            <a:r>
              <a:rPr lang="sv-SE" sz="1200" i="1" dirty="0">
                <a:solidFill>
                  <a:schemeClr val="bg2">
                    <a:lumMod val="90000"/>
                  </a:schemeClr>
                </a:solidFill>
              </a:rPr>
              <a:t>Christer mår ganska bra. Han är glad att restriktionerna under pandemin har upphört. Nu ser han fram emot att få gå och titta på fotboll igen. Innan pandemin brukade han promenera till arenaområdet och tittade både på matcher och träningar. Under pandemin har han inte promenerat lika mycket så han har gått upp i en del i vikt. </a:t>
            </a:r>
          </a:p>
          <a:p>
            <a:pPr marL="0" indent="0">
              <a:buNone/>
            </a:pPr>
            <a:r>
              <a:rPr lang="sv-SE" sz="1200" i="1" dirty="0">
                <a:solidFill>
                  <a:schemeClr val="bg2">
                    <a:lumMod val="90000"/>
                  </a:schemeClr>
                </a:solidFill>
              </a:rPr>
              <a:t>Han tar oftast sina mediciner. ”Fast den där </a:t>
            </a:r>
            <a:r>
              <a:rPr lang="sv-SE" sz="1200" i="1" dirty="0" err="1">
                <a:solidFill>
                  <a:schemeClr val="bg2">
                    <a:lumMod val="90000"/>
                  </a:schemeClr>
                </a:solidFill>
              </a:rPr>
              <a:t>metoprololen</a:t>
            </a:r>
            <a:r>
              <a:rPr lang="sv-SE" sz="1200" i="1" dirty="0">
                <a:solidFill>
                  <a:schemeClr val="bg2">
                    <a:lumMod val="90000"/>
                  </a:schemeClr>
                </a:solidFill>
              </a:rPr>
              <a:t> gillar jag inte, jag tycker att jag blir andfådd så den tar jag inte”. Annars blir han inte märkbart andfådd och han har aldrig bröstsmärta. Den vattendrivande tabletten hoppar han oftast över då han inte tycker att den gör någon skillnad på den lätta bensvullnaden. Bensvullnaden finns inte på morgonen men kommer under dagen. </a:t>
            </a:r>
            <a:r>
              <a:rPr lang="sv-SE" sz="1200" i="1" dirty="0" err="1">
                <a:solidFill>
                  <a:schemeClr val="bg2">
                    <a:lumMod val="90000"/>
                  </a:schemeClr>
                </a:solidFill>
              </a:rPr>
              <a:t>Bricanyl</a:t>
            </a:r>
            <a:r>
              <a:rPr lang="sv-SE" sz="1200" i="1" dirty="0">
                <a:solidFill>
                  <a:schemeClr val="bg2">
                    <a:lumMod val="90000"/>
                  </a:schemeClr>
                </a:solidFill>
              </a:rPr>
              <a:t> </a:t>
            </a:r>
            <a:r>
              <a:rPr lang="sv-SE" sz="1200" i="1" dirty="0" err="1">
                <a:solidFill>
                  <a:schemeClr val="bg2">
                    <a:lumMod val="90000"/>
                  </a:schemeClr>
                </a:solidFill>
              </a:rPr>
              <a:t>Turbohaler</a:t>
            </a:r>
            <a:r>
              <a:rPr lang="sv-SE" sz="1200" i="1" dirty="0">
                <a:solidFill>
                  <a:schemeClr val="bg2">
                    <a:lumMod val="90000"/>
                  </a:schemeClr>
                </a:solidFill>
              </a:rPr>
              <a:t>, som han fick utskrivet i samband med en förkylning för några år sedan har han inte använt sedan före pandemin.</a:t>
            </a:r>
          </a:p>
          <a:p>
            <a:pPr marL="0" indent="0">
              <a:buNone/>
            </a:pPr>
            <a:r>
              <a:rPr lang="sv-SE" sz="1200" i="1" dirty="0">
                <a:solidFill>
                  <a:schemeClr val="bg2">
                    <a:lumMod val="90000"/>
                  </a:schemeClr>
                </a:solidFill>
              </a:rPr>
              <a:t>Han har haft högt blodtryck i cirka tio år och fick senare information om att benen var svullna för att hjärtat pumpade dåligt. Christer har dock aldrig själv upplevt att det skulle var något fel på hjärtat och när han gjorde ett arbets-EKG för många år sedan så sa de att det var bra. Han har inte kontrollerat blodtrycket sedan innan pandemin.</a:t>
            </a:r>
          </a:p>
          <a:p>
            <a:pPr marL="0" indent="0">
              <a:buNone/>
            </a:pPr>
            <a:r>
              <a:rPr lang="sv-SE" sz="1200" i="1" dirty="0">
                <a:solidFill>
                  <a:schemeClr val="bg2">
                    <a:lumMod val="90000"/>
                  </a:schemeClr>
                </a:solidFill>
              </a:rPr>
              <a:t>Christer rökte fram tills femtioårsåldern. Han dricker gärna öl på helgen o då kan det bli ett par tre burkar. Ibland blir det en öl på en vardag. Han arbetar på en fabrik som tillverkar delar till motorer och han trivs med sitt jobb. Hans pappa fick högt blodtryck på äldre dagar.</a:t>
            </a:r>
          </a:p>
          <a:p>
            <a:pPr marL="0" indent="0">
              <a:buNone/>
            </a:pPr>
            <a:r>
              <a:rPr lang="sv-SE" sz="1200" i="1" dirty="0">
                <a:solidFill>
                  <a:schemeClr val="bg2">
                    <a:lumMod val="90000"/>
                  </a:schemeClr>
                </a:solidFill>
              </a:rPr>
              <a:t>Du hittar ingen indikation för </a:t>
            </a:r>
            <a:r>
              <a:rPr lang="sv-SE" sz="1200" i="1" dirty="0" err="1">
                <a:solidFill>
                  <a:schemeClr val="bg2">
                    <a:lumMod val="90000"/>
                  </a:schemeClr>
                </a:solidFill>
              </a:rPr>
              <a:t>Tombyl</a:t>
            </a:r>
            <a:r>
              <a:rPr lang="sv-SE" sz="1200" i="1" dirty="0">
                <a:solidFill>
                  <a:schemeClr val="bg2">
                    <a:lumMod val="90000"/>
                  </a:schemeClr>
                </a:solidFill>
              </a:rPr>
              <a:t> och </a:t>
            </a:r>
            <a:r>
              <a:rPr lang="sv-SE" sz="1200" i="1" dirty="0" err="1">
                <a:solidFill>
                  <a:schemeClr val="bg2">
                    <a:lumMod val="90000"/>
                  </a:schemeClr>
                </a:solidFill>
              </a:rPr>
              <a:t>metoprolol</a:t>
            </a:r>
            <a:r>
              <a:rPr lang="sv-SE" sz="1200" i="1" dirty="0">
                <a:solidFill>
                  <a:schemeClr val="bg2">
                    <a:lumMod val="90000"/>
                  </a:schemeClr>
                </a:solidFill>
              </a:rPr>
              <a:t> i journalen. Du vill nu undersöka Christer för att kunna göra en bedömning.</a:t>
            </a:r>
          </a:p>
          <a:p>
            <a:pPr marL="0" indent="0">
              <a:buNone/>
            </a:pPr>
            <a:r>
              <a:rPr lang="sv-SE" sz="1200" i="1" dirty="0">
                <a:solidFill>
                  <a:schemeClr val="bg2">
                    <a:lumMod val="90000"/>
                  </a:schemeClr>
                </a:solidFill>
              </a:rPr>
              <a:t>För att bedöma om Christer är </a:t>
            </a:r>
            <a:r>
              <a:rPr lang="sv-SE" sz="1200" i="1" dirty="0" err="1">
                <a:solidFill>
                  <a:schemeClr val="bg2">
                    <a:lumMod val="90000"/>
                  </a:schemeClr>
                </a:solidFill>
              </a:rPr>
              <a:t>kardiellt</a:t>
            </a:r>
            <a:r>
              <a:rPr lang="sv-SE" sz="1200" i="1" dirty="0">
                <a:solidFill>
                  <a:schemeClr val="bg2">
                    <a:lumMod val="90000"/>
                  </a:schemeClr>
                </a:solidFill>
              </a:rPr>
              <a:t> kompenserad och för att identifiera eventuella riskfaktorer för hjärt-kärlsjukdom fokuserar du på hjärt-/lungstatus där du ber undersköterskan om ett EKG och längd och vikt på patienten för att beräkna BMI. Vid din egen undersökning tar du extra notis om hjärtrytm, eventuella blåsljud, förekomst av tredje ton. Du mäter blodtrycket och efter kontroll av perifera pulsar mäter du också ankel/</a:t>
            </a:r>
            <a:r>
              <a:rPr lang="sv-SE" sz="1200" i="1" dirty="0" err="1">
                <a:solidFill>
                  <a:schemeClr val="bg2">
                    <a:lumMod val="90000"/>
                  </a:schemeClr>
                </a:solidFill>
              </a:rPr>
              <a:t>brachialindex</a:t>
            </a:r>
            <a:r>
              <a:rPr lang="sv-SE" sz="1200" i="1" dirty="0">
                <a:solidFill>
                  <a:schemeClr val="bg2">
                    <a:lumMod val="90000"/>
                  </a:schemeClr>
                </a:solidFill>
              </a:rPr>
              <a:t>. Du tittar efter halsvenstas och undersöker också om det finns </a:t>
            </a:r>
            <a:r>
              <a:rPr lang="sv-SE" sz="1200" i="1" dirty="0" err="1">
                <a:solidFill>
                  <a:schemeClr val="bg2">
                    <a:lumMod val="90000"/>
                  </a:schemeClr>
                </a:solidFill>
              </a:rPr>
              <a:t>benödem</a:t>
            </a:r>
            <a:r>
              <a:rPr lang="sv-SE" sz="1200" i="1" dirty="0">
                <a:solidFill>
                  <a:schemeClr val="bg2">
                    <a:lumMod val="90000"/>
                  </a:schemeClr>
                </a:solidFill>
              </a:rPr>
              <a:t> för att bedöma tecken till svikt. När du palperar buken letar du efter </a:t>
            </a:r>
            <a:r>
              <a:rPr lang="sv-SE" sz="1200" i="1" dirty="0" err="1">
                <a:solidFill>
                  <a:schemeClr val="bg2">
                    <a:lumMod val="90000"/>
                  </a:schemeClr>
                </a:solidFill>
              </a:rPr>
              <a:t>hepatosplenomegali</a:t>
            </a:r>
            <a:r>
              <a:rPr lang="sv-SE" sz="1200" i="1" dirty="0">
                <a:solidFill>
                  <a:schemeClr val="bg2">
                    <a:lumMod val="90000"/>
                  </a:schemeClr>
                </a:solidFill>
              </a:rPr>
              <a:t> eller tecken på </a:t>
            </a:r>
            <a:r>
              <a:rPr lang="sv-SE" sz="1200" i="1" dirty="0" err="1">
                <a:solidFill>
                  <a:schemeClr val="bg2">
                    <a:lumMod val="90000"/>
                  </a:schemeClr>
                </a:solidFill>
              </a:rPr>
              <a:t>ascites</a:t>
            </a:r>
            <a:r>
              <a:rPr lang="sv-SE" sz="1200" i="1" dirty="0">
                <a:solidFill>
                  <a:schemeClr val="bg2">
                    <a:lumMod val="90000"/>
                  </a:schemeClr>
                </a:solidFill>
              </a:rPr>
              <a:t>. Eftersom du är noga mäter du också bukomfånget. Vid lungauskultation lyssnar du efter rassel, </a:t>
            </a:r>
            <a:r>
              <a:rPr lang="sv-SE" sz="1200" i="1" dirty="0" err="1">
                <a:solidFill>
                  <a:schemeClr val="bg2">
                    <a:lumMod val="90000"/>
                  </a:schemeClr>
                </a:solidFill>
              </a:rPr>
              <a:t>kreptitationer</a:t>
            </a:r>
            <a:r>
              <a:rPr lang="sv-SE" sz="1200" i="1" dirty="0">
                <a:solidFill>
                  <a:schemeClr val="bg2">
                    <a:lumMod val="90000"/>
                  </a:schemeClr>
                </a:solidFill>
              </a:rPr>
              <a:t> och </a:t>
            </a:r>
            <a:r>
              <a:rPr lang="sv-SE" sz="1200" i="1" dirty="0" err="1">
                <a:solidFill>
                  <a:schemeClr val="bg2">
                    <a:lumMod val="90000"/>
                  </a:schemeClr>
                </a:solidFill>
              </a:rPr>
              <a:t>ronki</a:t>
            </a:r>
            <a:r>
              <a:rPr lang="sv-SE" sz="1200" i="1" dirty="0">
                <a:solidFill>
                  <a:schemeClr val="bg2">
                    <a:lumMod val="90000"/>
                  </a:schemeClr>
                </a:solidFill>
              </a:rPr>
              <a:t> och vid perkussion av lungorna noterar du lunggränser och jämför sidorna för att bedöma tecken på </a:t>
            </a:r>
            <a:r>
              <a:rPr lang="sv-SE" sz="1200" i="1" dirty="0" err="1">
                <a:solidFill>
                  <a:schemeClr val="bg2">
                    <a:lumMod val="90000"/>
                  </a:schemeClr>
                </a:solidFill>
              </a:rPr>
              <a:t>pleuravätska</a:t>
            </a:r>
            <a:r>
              <a:rPr lang="sv-SE" sz="1200" i="1" dirty="0">
                <a:solidFill>
                  <a:schemeClr val="bg2">
                    <a:lumMod val="90000"/>
                  </a:schemeClr>
                </a:solidFill>
              </a:rPr>
              <a:t>. Du efterforskar även andrastatusfynd som kan tala för obstruktiv lungsjukdom (COPD6, PEF).</a:t>
            </a:r>
          </a:p>
          <a:p>
            <a:pPr marL="0" indent="0">
              <a:buNone/>
            </a:pPr>
            <a:r>
              <a:rPr lang="sv-SE" sz="1400" dirty="0"/>
              <a:t>Status: </a:t>
            </a:r>
            <a:br>
              <a:rPr lang="sv-SE" sz="1400" dirty="0"/>
            </a:br>
            <a:r>
              <a:rPr lang="sv-SE" sz="1400" dirty="0"/>
              <a:t>Allmäntillstånd: gott och opåverkat</a:t>
            </a:r>
            <a:br>
              <a:rPr lang="sv-SE" sz="1400" dirty="0"/>
            </a:br>
            <a:r>
              <a:rPr lang="sv-SE" sz="1400" dirty="0"/>
              <a:t>BMI: 29,3 kg/m2</a:t>
            </a:r>
            <a:br>
              <a:rPr lang="sv-SE" sz="1400" dirty="0"/>
            </a:br>
            <a:r>
              <a:rPr lang="sv-SE" sz="1400" dirty="0"/>
              <a:t>Lungor: lite spridda inspiratoriska biljud basalt över båda lungfälten. Ingen dämpning vid perkussion. Syremättnad 98% på luft</a:t>
            </a:r>
            <a:br>
              <a:rPr lang="sv-SE" sz="1400" dirty="0"/>
            </a:br>
            <a:r>
              <a:rPr lang="sv-SE" sz="1400" dirty="0"/>
              <a:t>Hjärta: regelbunden rytm, 72/min, utan säkra bi- eller blåsljud. Inga blåsljud över </a:t>
            </a:r>
            <a:r>
              <a:rPr lang="sv-SE" sz="1400" dirty="0" err="1"/>
              <a:t>karotiderna</a:t>
            </a:r>
            <a:br>
              <a:rPr lang="sv-SE" sz="1400" dirty="0"/>
            </a:br>
            <a:r>
              <a:rPr lang="sv-SE" sz="1400" dirty="0"/>
              <a:t>EKG: Regelbunden rytm frekvens 73/min, tolkningstexten säger misstänkt vänsterkammarhypertrofi</a:t>
            </a:r>
            <a:br>
              <a:rPr lang="sv-SE" sz="1400" dirty="0"/>
            </a:br>
            <a:r>
              <a:rPr lang="sv-SE" sz="1400" dirty="0"/>
              <a:t>BT 190/100 mm Hg i sittande lika i båda armarna. Ankel-</a:t>
            </a:r>
            <a:r>
              <a:rPr lang="sv-SE" sz="1400" dirty="0" err="1"/>
              <a:t>brachialindex</a:t>
            </a:r>
            <a:r>
              <a:rPr lang="sv-SE" sz="1400" dirty="0"/>
              <a:t> =1,1</a:t>
            </a:r>
            <a:br>
              <a:rPr lang="sv-SE" sz="1400" dirty="0"/>
            </a:br>
            <a:r>
              <a:rPr lang="sv-SE" sz="1400" dirty="0"/>
              <a:t>Perifera kärl: Goda </a:t>
            </a:r>
            <a:r>
              <a:rPr lang="sv-SE" sz="1400" dirty="0" err="1"/>
              <a:t>pulsationer</a:t>
            </a:r>
            <a:r>
              <a:rPr lang="sv-SE" sz="1400" dirty="0"/>
              <a:t> i </a:t>
            </a:r>
            <a:r>
              <a:rPr lang="sv-SE" sz="1400" dirty="0" err="1"/>
              <a:t>arteria</a:t>
            </a:r>
            <a:r>
              <a:rPr lang="sv-SE" sz="1400" dirty="0"/>
              <a:t> </a:t>
            </a:r>
            <a:r>
              <a:rPr lang="sv-SE" sz="1400" dirty="0" err="1"/>
              <a:t>dorsalis</a:t>
            </a:r>
            <a:r>
              <a:rPr lang="sv-SE" sz="1400" dirty="0"/>
              <a:t> </a:t>
            </a:r>
            <a:r>
              <a:rPr lang="sv-SE" sz="1400" dirty="0" err="1"/>
              <a:t>pedis</a:t>
            </a:r>
            <a:r>
              <a:rPr lang="sv-SE" sz="1400" dirty="0"/>
              <a:t> och </a:t>
            </a:r>
            <a:r>
              <a:rPr lang="sv-SE" sz="1400" dirty="0" err="1"/>
              <a:t>arteria</a:t>
            </a:r>
            <a:r>
              <a:rPr lang="sv-SE" sz="1400" dirty="0"/>
              <a:t> </a:t>
            </a:r>
            <a:r>
              <a:rPr lang="sv-SE" sz="1400" dirty="0" err="1"/>
              <a:t>tibialis</a:t>
            </a:r>
            <a:r>
              <a:rPr lang="sv-SE" sz="1400" dirty="0"/>
              <a:t> </a:t>
            </a:r>
            <a:r>
              <a:rPr lang="sv-SE" sz="1400" dirty="0" err="1"/>
              <a:t>posterior</a:t>
            </a:r>
            <a:r>
              <a:rPr lang="sv-SE" sz="1400" dirty="0"/>
              <a:t>.</a:t>
            </a:r>
            <a:br>
              <a:rPr lang="sv-SE" sz="1400" dirty="0"/>
            </a:br>
            <a:r>
              <a:rPr lang="sv-SE" sz="1400" dirty="0"/>
              <a:t>Buk: Mjuk och oöm inga palpabla patologiska resistenser. Ingen palpabel </a:t>
            </a:r>
            <a:r>
              <a:rPr lang="sv-SE" sz="1400" dirty="0" err="1"/>
              <a:t>hepatosplenomegali</a:t>
            </a:r>
            <a:r>
              <a:rPr lang="sv-SE" sz="1400" dirty="0"/>
              <a:t>. Bukomfång 100 cm. Inga blåsljud över </a:t>
            </a:r>
            <a:r>
              <a:rPr lang="sv-SE" sz="1400" dirty="0" err="1"/>
              <a:t>renalartärerna</a:t>
            </a:r>
            <a:r>
              <a:rPr lang="sv-SE" sz="1400" dirty="0"/>
              <a:t>.</a:t>
            </a:r>
            <a:br>
              <a:rPr lang="sv-SE" sz="1400" dirty="0"/>
            </a:br>
            <a:r>
              <a:rPr lang="sv-SE" sz="1400" dirty="0"/>
              <a:t>Extremiteter: Märken efter strumporna bilateralt på anklarna, lite pigmentering i huden på underbenen.</a:t>
            </a:r>
          </a:p>
          <a:p>
            <a:pPr marL="0" indent="0">
              <a:buNone/>
            </a:pPr>
            <a:r>
              <a:rPr lang="sv-SE" sz="1400" b="1" dirty="0"/>
              <a:t>Fråga 1:3 (4p). </a:t>
            </a:r>
            <a:r>
              <a:rPr lang="sv-SE" sz="1400" dirty="0"/>
              <a:t>Hur bedömer du Christers riskfaktorprofil för hjärt-kärlsjukdom? Resonera.</a:t>
            </a:r>
          </a:p>
        </p:txBody>
      </p:sp>
    </p:spTree>
    <p:extLst>
      <p:ext uri="{BB962C8B-B14F-4D97-AF65-F5344CB8AC3E}">
        <p14:creationId xmlns:p14="http://schemas.microsoft.com/office/powerpoint/2010/main" val="177773371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Christer, 67 år. (40p) (Omtenta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lnSpcReduction="10000"/>
          </a:bodyPr>
          <a:lstStyle/>
          <a:p>
            <a:pPr marL="0" indent="0">
              <a:buNone/>
            </a:pPr>
            <a:r>
              <a:rPr lang="sv-SE" sz="1200" i="1" dirty="0">
                <a:solidFill>
                  <a:schemeClr val="bg2">
                    <a:lumMod val="90000"/>
                  </a:schemeClr>
                </a:solidFill>
              </a:rPr>
              <a:t>Christer är bokad till dig för kontroll på vårdcentralen. Du har inte träffat Christer tidigare och vid en snabb genomläsning av journalen ser du att han inte varit på besök på fem år och hans medicinlista ser ut enligt nedan. Recepten verkar vara förnyade utan besök redan innan pandemin bröt ut. Som besöksorsak står det uppföljning hypertoni.</a:t>
            </a:r>
            <a:br>
              <a:rPr lang="sv-SE" sz="1200" i="1" dirty="0">
                <a:solidFill>
                  <a:schemeClr val="bg2">
                    <a:lumMod val="90000"/>
                  </a:schemeClr>
                </a:solidFill>
              </a:rPr>
            </a:br>
            <a:r>
              <a:rPr lang="sv-SE" sz="1200" i="1" dirty="0">
                <a:solidFill>
                  <a:schemeClr val="bg2">
                    <a:lumMod val="90000"/>
                  </a:schemeClr>
                </a:solidFill>
              </a:rPr>
              <a:t>Mediciner: T </a:t>
            </a:r>
            <a:r>
              <a:rPr lang="sv-SE" sz="1200" i="1" dirty="0" err="1">
                <a:solidFill>
                  <a:schemeClr val="bg2">
                    <a:lumMod val="90000"/>
                  </a:schemeClr>
                </a:solidFill>
              </a:rPr>
              <a:t>Enalapril</a:t>
            </a:r>
            <a:r>
              <a:rPr lang="sv-SE" sz="1200" i="1" dirty="0">
                <a:solidFill>
                  <a:schemeClr val="bg2">
                    <a:lumMod val="90000"/>
                  </a:schemeClr>
                </a:solidFill>
              </a:rPr>
              <a:t> 10 mg, T </a:t>
            </a:r>
            <a:r>
              <a:rPr lang="sv-SE" sz="1200" i="1" dirty="0" err="1">
                <a:solidFill>
                  <a:schemeClr val="bg2">
                    <a:lumMod val="90000"/>
                  </a:schemeClr>
                </a:solidFill>
              </a:rPr>
              <a:t>Metoprolol</a:t>
            </a:r>
            <a:r>
              <a:rPr lang="sv-SE" sz="1200" i="1" dirty="0">
                <a:solidFill>
                  <a:schemeClr val="bg2">
                    <a:lumMod val="90000"/>
                  </a:schemeClr>
                </a:solidFill>
              </a:rPr>
              <a:t> 50 mg x 1, T </a:t>
            </a:r>
            <a:r>
              <a:rPr lang="sv-SE" sz="1200" i="1" dirty="0" err="1">
                <a:solidFill>
                  <a:schemeClr val="bg2">
                    <a:lumMod val="90000"/>
                  </a:schemeClr>
                </a:solidFill>
              </a:rPr>
              <a:t>Trombyl</a:t>
            </a:r>
            <a:r>
              <a:rPr lang="sv-SE" sz="1200" i="1" dirty="0">
                <a:solidFill>
                  <a:schemeClr val="bg2">
                    <a:lumMod val="90000"/>
                  </a:schemeClr>
                </a:solidFill>
              </a:rPr>
              <a:t> 75 mg x 1, T </a:t>
            </a:r>
            <a:r>
              <a:rPr lang="sv-SE" sz="1200" i="1" dirty="0" err="1">
                <a:solidFill>
                  <a:schemeClr val="bg2">
                    <a:lumMod val="90000"/>
                  </a:schemeClr>
                </a:solidFill>
              </a:rPr>
              <a:t>Furix</a:t>
            </a:r>
            <a:r>
              <a:rPr lang="sv-SE" sz="1200" i="1" dirty="0">
                <a:solidFill>
                  <a:schemeClr val="bg2">
                    <a:lumMod val="90000"/>
                  </a:schemeClr>
                </a:solidFill>
              </a:rPr>
              <a:t> 20 mg 1 </a:t>
            </a:r>
            <a:r>
              <a:rPr lang="sv-SE" sz="1200" i="1" dirty="0" err="1">
                <a:solidFill>
                  <a:schemeClr val="bg2">
                    <a:lumMod val="90000"/>
                  </a:schemeClr>
                </a:solidFill>
              </a:rPr>
              <a:t>vb</a:t>
            </a:r>
            <a:r>
              <a:rPr lang="sv-SE" sz="1200" i="1" dirty="0">
                <a:solidFill>
                  <a:schemeClr val="bg2">
                    <a:lumMod val="90000"/>
                  </a:schemeClr>
                </a:solidFill>
              </a:rPr>
              <a:t>, </a:t>
            </a:r>
            <a:r>
              <a:rPr lang="sv-SE" sz="1200" i="1" dirty="0" err="1">
                <a:solidFill>
                  <a:schemeClr val="bg2">
                    <a:lumMod val="90000"/>
                  </a:schemeClr>
                </a:solidFill>
              </a:rPr>
              <a:t>Turbohaler</a:t>
            </a:r>
            <a:r>
              <a:rPr lang="sv-SE" sz="1200" i="1" dirty="0">
                <a:solidFill>
                  <a:schemeClr val="bg2">
                    <a:lumMod val="90000"/>
                  </a:schemeClr>
                </a:solidFill>
              </a:rPr>
              <a:t> </a:t>
            </a:r>
            <a:r>
              <a:rPr lang="sv-SE" sz="1200" i="1" dirty="0" err="1">
                <a:solidFill>
                  <a:schemeClr val="bg2">
                    <a:lumMod val="90000"/>
                  </a:schemeClr>
                </a:solidFill>
              </a:rPr>
              <a:t>Bricanyl</a:t>
            </a:r>
            <a:r>
              <a:rPr lang="sv-SE" sz="1200" i="1" dirty="0">
                <a:solidFill>
                  <a:schemeClr val="bg2">
                    <a:lumMod val="90000"/>
                  </a:schemeClr>
                </a:solidFill>
              </a:rPr>
              <a:t> </a:t>
            </a:r>
            <a:r>
              <a:rPr lang="sv-SE" sz="1200" i="1" dirty="0" err="1">
                <a:solidFill>
                  <a:schemeClr val="bg2">
                    <a:lumMod val="90000"/>
                  </a:schemeClr>
                </a:solidFill>
              </a:rPr>
              <a:t>vb</a:t>
            </a:r>
            <a:r>
              <a:rPr lang="sv-SE" sz="1200" i="1" dirty="0">
                <a:solidFill>
                  <a:schemeClr val="bg2">
                    <a:lumMod val="90000"/>
                  </a:schemeClr>
                </a:solidFill>
              </a:rPr>
              <a:t>. Du hinner inte läsa mer i journalen nu och ber istället Christer att själv berätta. Christer slår sig ned i rummet och säger att han är glad att han har blivit kallad på årskontroll för sitt blodtryck och att han hoppas att han ska slippa mer mediciner. Du frågar om aktuella allmänna och </a:t>
            </a:r>
            <a:r>
              <a:rPr lang="sv-SE" sz="1200" i="1" dirty="0" err="1">
                <a:solidFill>
                  <a:schemeClr val="bg2">
                    <a:lumMod val="90000"/>
                  </a:schemeClr>
                </a:solidFill>
              </a:rPr>
              <a:t>kardiella</a:t>
            </a:r>
            <a:r>
              <a:rPr lang="sv-SE" sz="1200" i="1" dirty="0">
                <a:solidFill>
                  <a:schemeClr val="bg2">
                    <a:lumMod val="90000"/>
                  </a:schemeClr>
                </a:solidFill>
              </a:rPr>
              <a:t> symtom, när blodtrycket är kontrollerat senast och hur han tar sina mediciner och eventuella biverkningar. Du frågar också vilka andra sjukdomar han har. Vidare frågar du om hereditet, arbete, fritidsaktiviteter och levnadsvanor. Christer mår ganska bra. Han är glad att restriktionerna under pandemin har upphört. Nu ser han fram emot att få gå och titta på fotboll igen. Innan pandemin brukade han promenera till arenaområdet och tittade både på matcher och träningar. Under pandemin har han inte promenerat lika mycket så han har gått upp i en del i vikt.  Han tar oftast sina mediciner. ”Fast den där </a:t>
            </a:r>
            <a:r>
              <a:rPr lang="sv-SE" sz="1200" i="1" dirty="0" err="1">
                <a:solidFill>
                  <a:schemeClr val="bg2">
                    <a:lumMod val="90000"/>
                  </a:schemeClr>
                </a:solidFill>
              </a:rPr>
              <a:t>metoprololen</a:t>
            </a:r>
            <a:r>
              <a:rPr lang="sv-SE" sz="1200" i="1" dirty="0">
                <a:solidFill>
                  <a:schemeClr val="bg2">
                    <a:lumMod val="90000"/>
                  </a:schemeClr>
                </a:solidFill>
              </a:rPr>
              <a:t> gillar jag inte, jag tycker att jag blir andfådd så den tar jag inte”. Annars blir han inte märkbart andfådd och han har aldrig bröstsmärta. Den vattendrivande tabletten hoppar han oftast över då han inte tycker att den gör någon skillnad på den lätta bensvullnaden. Bensvullnaden finns inte på morgonen men kommer under dagen. </a:t>
            </a:r>
            <a:r>
              <a:rPr lang="sv-SE" sz="1200" i="1" dirty="0" err="1">
                <a:solidFill>
                  <a:schemeClr val="bg2">
                    <a:lumMod val="90000"/>
                  </a:schemeClr>
                </a:solidFill>
              </a:rPr>
              <a:t>Bricanyl</a:t>
            </a:r>
            <a:r>
              <a:rPr lang="sv-SE" sz="1200" i="1" dirty="0">
                <a:solidFill>
                  <a:schemeClr val="bg2">
                    <a:lumMod val="90000"/>
                  </a:schemeClr>
                </a:solidFill>
              </a:rPr>
              <a:t> </a:t>
            </a:r>
            <a:r>
              <a:rPr lang="sv-SE" sz="1200" i="1" dirty="0" err="1">
                <a:solidFill>
                  <a:schemeClr val="bg2">
                    <a:lumMod val="90000"/>
                  </a:schemeClr>
                </a:solidFill>
              </a:rPr>
              <a:t>Turbohaler</a:t>
            </a:r>
            <a:r>
              <a:rPr lang="sv-SE" sz="1200" i="1" dirty="0">
                <a:solidFill>
                  <a:schemeClr val="bg2">
                    <a:lumMod val="90000"/>
                  </a:schemeClr>
                </a:solidFill>
              </a:rPr>
              <a:t>, som han fick utskrivet i samband med en förkylning för några år sedan har han inte använt sedan före pandemin. Han har haft högt blodtryck i cirka tio år och fick senare information om att benen var svullna för att hjärtat pumpade dåligt. Christer har dock aldrig själv upplevt att det skulle var något fel på hjärtat och när han gjorde ett arbets-EKG för många år sedan så sa de att det var bra. Han har inte kontrollerat blodtrycket sedan innan pandemin. Christer rökte fram tills femtioårsåldern. Han dricker gärna öl på helgen o då kan det bli ett par tre burkar. Ibland blir det en öl på en vardag. Han arbetar på en fabrik som tillverkar delar till motorer och han trivs med sitt jobb. Hans pappa fick högt blodtryck på äldre dagar. Du hittar ingen indikation för </a:t>
            </a:r>
            <a:r>
              <a:rPr lang="sv-SE" sz="1200" i="1" dirty="0" err="1">
                <a:solidFill>
                  <a:schemeClr val="bg2">
                    <a:lumMod val="90000"/>
                  </a:schemeClr>
                </a:solidFill>
              </a:rPr>
              <a:t>Tombyl</a:t>
            </a:r>
            <a:r>
              <a:rPr lang="sv-SE" sz="1200" i="1" dirty="0">
                <a:solidFill>
                  <a:schemeClr val="bg2">
                    <a:lumMod val="90000"/>
                  </a:schemeClr>
                </a:solidFill>
              </a:rPr>
              <a:t> och </a:t>
            </a:r>
            <a:r>
              <a:rPr lang="sv-SE" sz="1200" i="1" dirty="0" err="1">
                <a:solidFill>
                  <a:schemeClr val="bg2">
                    <a:lumMod val="90000"/>
                  </a:schemeClr>
                </a:solidFill>
              </a:rPr>
              <a:t>metoprolol</a:t>
            </a:r>
            <a:r>
              <a:rPr lang="sv-SE" sz="1200" i="1" dirty="0">
                <a:solidFill>
                  <a:schemeClr val="bg2">
                    <a:lumMod val="90000"/>
                  </a:schemeClr>
                </a:solidFill>
              </a:rPr>
              <a:t> i journalen. Du vill nu undersöka Christer för att kunna göra en bedömning. För att bedöma om Christer är </a:t>
            </a:r>
            <a:r>
              <a:rPr lang="sv-SE" sz="1200" i="1" dirty="0" err="1">
                <a:solidFill>
                  <a:schemeClr val="bg2">
                    <a:lumMod val="90000"/>
                  </a:schemeClr>
                </a:solidFill>
              </a:rPr>
              <a:t>kardiellt</a:t>
            </a:r>
            <a:r>
              <a:rPr lang="sv-SE" sz="1200" i="1" dirty="0">
                <a:solidFill>
                  <a:schemeClr val="bg2">
                    <a:lumMod val="90000"/>
                  </a:schemeClr>
                </a:solidFill>
              </a:rPr>
              <a:t> kompenserad och för att identifiera eventuella riskfaktorer för hjärt-kärlsjukdom fokuserar du på hjärt-/lungstatus där du ber undersköterskan om ett EKG och längd och vikt på patienten för att beräkna BMI. Vid din egen undersökning tar du extra notis om hjärtrytm, eventuella blåsljud, förekomst av tredje ton. Du mäter blodtrycket och efter kontroll av perifera pulsar mäter du också ankel/</a:t>
            </a:r>
            <a:r>
              <a:rPr lang="sv-SE" sz="1200" i="1" dirty="0" err="1">
                <a:solidFill>
                  <a:schemeClr val="bg2">
                    <a:lumMod val="90000"/>
                  </a:schemeClr>
                </a:solidFill>
              </a:rPr>
              <a:t>brachialindex</a:t>
            </a:r>
            <a:r>
              <a:rPr lang="sv-SE" sz="1200" i="1" dirty="0">
                <a:solidFill>
                  <a:schemeClr val="bg2">
                    <a:lumMod val="90000"/>
                  </a:schemeClr>
                </a:solidFill>
              </a:rPr>
              <a:t>. Du tittar efter halsvenstas och undersöker också om det finns </a:t>
            </a:r>
            <a:r>
              <a:rPr lang="sv-SE" sz="1200" i="1" dirty="0" err="1">
                <a:solidFill>
                  <a:schemeClr val="bg2">
                    <a:lumMod val="90000"/>
                  </a:schemeClr>
                </a:solidFill>
              </a:rPr>
              <a:t>benödem</a:t>
            </a:r>
            <a:r>
              <a:rPr lang="sv-SE" sz="1200" i="1" dirty="0">
                <a:solidFill>
                  <a:schemeClr val="bg2">
                    <a:lumMod val="90000"/>
                  </a:schemeClr>
                </a:solidFill>
              </a:rPr>
              <a:t> för att bedöma tecken till svikt. När du palperar buken letar du efter </a:t>
            </a:r>
            <a:r>
              <a:rPr lang="sv-SE" sz="1200" i="1" dirty="0" err="1">
                <a:solidFill>
                  <a:schemeClr val="bg2">
                    <a:lumMod val="90000"/>
                  </a:schemeClr>
                </a:solidFill>
              </a:rPr>
              <a:t>hepatosplenomegali</a:t>
            </a:r>
            <a:r>
              <a:rPr lang="sv-SE" sz="1200" i="1" dirty="0">
                <a:solidFill>
                  <a:schemeClr val="bg2">
                    <a:lumMod val="90000"/>
                  </a:schemeClr>
                </a:solidFill>
              </a:rPr>
              <a:t> eller tecken på </a:t>
            </a:r>
            <a:r>
              <a:rPr lang="sv-SE" sz="1200" i="1" dirty="0" err="1">
                <a:solidFill>
                  <a:schemeClr val="bg2">
                    <a:lumMod val="90000"/>
                  </a:schemeClr>
                </a:solidFill>
              </a:rPr>
              <a:t>ascites</a:t>
            </a:r>
            <a:r>
              <a:rPr lang="sv-SE" sz="1200" i="1" dirty="0">
                <a:solidFill>
                  <a:schemeClr val="bg2">
                    <a:lumMod val="90000"/>
                  </a:schemeClr>
                </a:solidFill>
              </a:rPr>
              <a:t>. Eftersom du är noga mäter du också bukomfånget. Vid lungauskultation lyssnar du efter rassel, </a:t>
            </a:r>
            <a:r>
              <a:rPr lang="sv-SE" sz="1200" i="1" dirty="0" err="1">
                <a:solidFill>
                  <a:schemeClr val="bg2">
                    <a:lumMod val="90000"/>
                  </a:schemeClr>
                </a:solidFill>
              </a:rPr>
              <a:t>kreptitationer</a:t>
            </a:r>
            <a:r>
              <a:rPr lang="sv-SE" sz="1200" i="1" dirty="0">
                <a:solidFill>
                  <a:schemeClr val="bg2">
                    <a:lumMod val="90000"/>
                  </a:schemeClr>
                </a:solidFill>
              </a:rPr>
              <a:t> och </a:t>
            </a:r>
            <a:r>
              <a:rPr lang="sv-SE" sz="1200" i="1" dirty="0" err="1">
                <a:solidFill>
                  <a:schemeClr val="bg2">
                    <a:lumMod val="90000"/>
                  </a:schemeClr>
                </a:solidFill>
              </a:rPr>
              <a:t>ronki</a:t>
            </a:r>
            <a:r>
              <a:rPr lang="sv-SE" sz="1200" i="1" dirty="0">
                <a:solidFill>
                  <a:schemeClr val="bg2">
                    <a:lumMod val="90000"/>
                  </a:schemeClr>
                </a:solidFill>
              </a:rPr>
              <a:t> och vid perkussion av lungorna noterar du lunggränser och jämför sidorna för att bedöma tecken på </a:t>
            </a:r>
            <a:r>
              <a:rPr lang="sv-SE" sz="1200" i="1" dirty="0" err="1">
                <a:solidFill>
                  <a:schemeClr val="bg2">
                    <a:lumMod val="90000"/>
                  </a:schemeClr>
                </a:solidFill>
              </a:rPr>
              <a:t>pleuravätska</a:t>
            </a:r>
            <a:r>
              <a:rPr lang="sv-SE" sz="1200" i="1" dirty="0">
                <a:solidFill>
                  <a:schemeClr val="bg2">
                    <a:lumMod val="90000"/>
                  </a:schemeClr>
                </a:solidFill>
              </a:rPr>
              <a:t>. Du efterforskar även andrastatusfynd som kan tala för obstruktiv lungsjukdom (COPD6, PEF).</a:t>
            </a:r>
          </a:p>
          <a:p>
            <a:pPr marL="0" indent="0">
              <a:buNone/>
            </a:pPr>
            <a:r>
              <a:rPr lang="sv-SE" sz="1400" dirty="0"/>
              <a:t>Status: </a:t>
            </a:r>
            <a:br>
              <a:rPr lang="sv-SE" sz="1400" dirty="0"/>
            </a:br>
            <a:r>
              <a:rPr lang="sv-SE" sz="1400" dirty="0"/>
              <a:t>Allmäntillstånd: gott och opåverkat</a:t>
            </a:r>
            <a:br>
              <a:rPr lang="sv-SE" sz="1400" dirty="0"/>
            </a:br>
            <a:r>
              <a:rPr lang="sv-SE" sz="1400" dirty="0"/>
              <a:t>BMI: 29,3 kg/m2</a:t>
            </a:r>
            <a:br>
              <a:rPr lang="sv-SE" sz="1400" dirty="0"/>
            </a:br>
            <a:r>
              <a:rPr lang="sv-SE" sz="1400" dirty="0"/>
              <a:t>Lungor: lite spridda inspiratoriska biljud basalt över båda lungfälten. Ingen dämpning vid perkussion. Syremättnad 98% på luft</a:t>
            </a:r>
            <a:br>
              <a:rPr lang="sv-SE" sz="1400" dirty="0"/>
            </a:br>
            <a:r>
              <a:rPr lang="sv-SE" sz="1400" dirty="0"/>
              <a:t>Hjärta: regelbunden rytm, 72/min, utan säkra bi- eller blåsljud. Inga blåsljud över </a:t>
            </a:r>
            <a:r>
              <a:rPr lang="sv-SE" sz="1400" dirty="0" err="1"/>
              <a:t>karotiderna</a:t>
            </a:r>
            <a:br>
              <a:rPr lang="sv-SE" sz="1400" dirty="0"/>
            </a:br>
            <a:r>
              <a:rPr lang="sv-SE" sz="1400" dirty="0"/>
              <a:t>EKG: Regelbunden rytm frekvens 73/min, tolkningstexten säger misstänkt vänsterkammarhypertrofi</a:t>
            </a:r>
            <a:br>
              <a:rPr lang="sv-SE" sz="1400" dirty="0"/>
            </a:br>
            <a:r>
              <a:rPr lang="sv-SE" sz="1400" dirty="0"/>
              <a:t>BT 190/100 mm Hg i sittande lika i båda armarna. Ankel-</a:t>
            </a:r>
            <a:r>
              <a:rPr lang="sv-SE" sz="1400" dirty="0" err="1"/>
              <a:t>brachialindex</a:t>
            </a:r>
            <a:r>
              <a:rPr lang="sv-SE" sz="1400" dirty="0"/>
              <a:t> =1,1</a:t>
            </a:r>
            <a:br>
              <a:rPr lang="sv-SE" sz="1400" dirty="0"/>
            </a:br>
            <a:r>
              <a:rPr lang="sv-SE" sz="1400" dirty="0"/>
              <a:t>Perifera kärl: Goda </a:t>
            </a:r>
            <a:r>
              <a:rPr lang="sv-SE" sz="1400" dirty="0" err="1"/>
              <a:t>pulsationer</a:t>
            </a:r>
            <a:r>
              <a:rPr lang="sv-SE" sz="1400" dirty="0"/>
              <a:t> i </a:t>
            </a:r>
            <a:r>
              <a:rPr lang="sv-SE" sz="1400" dirty="0" err="1"/>
              <a:t>arteria</a:t>
            </a:r>
            <a:r>
              <a:rPr lang="sv-SE" sz="1400" dirty="0"/>
              <a:t> </a:t>
            </a:r>
            <a:r>
              <a:rPr lang="sv-SE" sz="1400" dirty="0" err="1"/>
              <a:t>dorsalis</a:t>
            </a:r>
            <a:r>
              <a:rPr lang="sv-SE" sz="1400" dirty="0"/>
              <a:t> </a:t>
            </a:r>
            <a:r>
              <a:rPr lang="sv-SE" sz="1400" dirty="0" err="1"/>
              <a:t>pedis</a:t>
            </a:r>
            <a:r>
              <a:rPr lang="sv-SE" sz="1400" dirty="0"/>
              <a:t> och </a:t>
            </a:r>
            <a:r>
              <a:rPr lang="sv-SE" sz="1400" dirty="0" err="1"/>
              <a:t>arteria</a:t>
            </a:r>
            <a:r>
              <a:rPr lang="sv-SE" sz="1400" dirty="0"/>
              <a:t> </a:t>
            </a:r>
            <a:r>
              <a:rPr lang="sv-SE" sz="1400" dirty="0" err="1"/>
              <a:t>tibialis</a:t>
            </a:r>
            <a:r>
              <a:rPr lang="sv-SE" sz="1400" dirty="0"/>
              <a:t> </a:t>
            </a:r>
            <a:r>
              <a:rPr lang="sv-SE" sz="1400" dirty="0" err="1"/>
              <a:t>posterior</a:t>
            </a:r>
            <a:r>
              <a:rPr lang="sv-SE" sz="1400" dirty="0"/>
              <a:t>.</a:t>
            </a:r>
            <a:br>
              <a:rPr lang="sv-SE" sz="1400" dirty="0"/>
            </a:br>
            <a:r>
              <a:rPr lang="sv-SE" sz="1400" dirty="0"/>
              <a:t>Buk: Mjuk och oöm inga palpabla patologiska resistenser. Ingen palpabel </a:t>
            </a:r>
            <a:r>
              <a:rPr lang="sv-SE" sz="1400" dirty="0" err="1"/>
              <a:t>hepatosplenomegali</a:t>
            </a:r>
            <a:r>
              <a:rPr lang="sv-SE" sz="1400" dirty="0"/>
              <a:t>. Bukomfång 100 cm. Inga blåsljud över </a:t>
            </a:r>
            <a:r>
              <a:rPr lang="sv-SE" sz="1400" dirty="0" err="1"/>
              <a:t>renalartärerna</a:t>
            </a:r>
            <a:r>
              <a:rPr lang="sv-SE" sz="1400" dirty="0"/>
              <a:t>.</a:t>
            </a:r>
            <a:br>
              <a:rPr lang="sv-SE" sz="1400" dirty="0"/>
            </a:br>
            <a:r>
              <a:rPr lang="sv-SE" sz="1400" dirty="0"/>
              <a:t>Extremiteter: Märken efter strumporna bilateralt på anklarna, lite pigmentering i huden på underbenen.</a:t>
            </a:r>
          </a:p>
          <a:p>
            <a:pPr marL="0" indent="0">
              <a:buNone/>
            </a:pPr>
            <a:r>
              <a:rPr lang="sv-SE" sz="1400" b="1" dirty="0"/>
              <a:t>Fråga 1:3 (4p). </a:t>
            </a:r>
            <a:r>
              <a:rPr lang="sv-SE" sz="1400" dirty="0"/>
              <a:t>Hur bedömer du Christers riskfaktorprofil för hjärt-kärlsjukdom? Resonera.</a:t>
            </a:r>
          </a:p>
          <a:p>
            <a:pPr marL="0" indent="0">
              <a:buNone/>
            </a:pPr>
            <a:r>
              <a:rPr lang="sv-SE" sz="1400" b="1" i="1" dirty="0">
                <a:solidFill>
                  <a:srgbClr val="0070C0"/>
                </a:solidFill>
              </a:rPr>
              <a:t>Återkoppling 1:3. </a:t>
            </a:r>
            <a:r>
              <a:rPr lang="sv-SE" sz="1400" i="1" dirty="0">
                <a:solidFill>
                  <a:srgbClr val="0070C0"/>
                </a:solidFill>
              </a:rPr>
              <a:t>Christer har riskfaktorer för hjärt-kärlsjukdom i form av ärftlighet för hypertoni, man och &gt;55 år, han har ett förhöjt BMI, men inte över &gt;30 kg/m2 och bukomfång klarar han också med liten marginal (&gt;102 cm för ökad risk). Han kan ha ytterligare riskfaktorer eller samexisterande sjukdomar som vi ännu inte känner till. (Lärandemål A1)</a:t>
            </a:r>
          </a:p>
        </p:txBody>
      </p:sp>
    </p:spTree>
    <p:extLst>
      <p:ext uri="{BB962C8B-B14F-4D97-AF65-F5344CB8AC3E}">
        <p14:creationId xmlns:p14="http://schemas.microsoft.com/office/powerpoint/2010/main" val="9657833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Christer, 67 år. (40p) (Omtenta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Christer är bokad till dig för kontroll på vårdcentralen. Du har inte träffat Christer tidigare och vid en snabb genomläsning av journalen ser du att han inte varit på besök på fem år och hans medicinlista ser ut enligt nedan. Recepten verkar vara förnyade utan besök redan innan pandemin bröt ut. Som besöksorsak står det uppföljning hypertoni.</a:t>
            </a:r>
            <a:br>
              <a:rPr lang="sv-SE" sz="1200" i="1" dirty="0">
                <a:solidFill>
                  <a:schemeClr val="bg2">
                    <a:lumMod val="90000"/>
                  </a:schemeClr>
                </a:solidFill>
              </a:rPr>
            </a:br>
            <a:r>
              <a:rPr lang="sv-SE" sz="1200" i="1" dirty="0">
                <a:solidFill>
                  <a:schemeClr val="bg2">
                    <a:lumMod val="90000"/>
                  </a:schemeClr>
                </a:solidFill>
              </a:rPr>
              <a:t>Mediciner: T </a:t>
            </a:r>
            <a:r>
              <a:rPr lang="sv-SE" sz="1200" i="1" dirty="0" err="1">
                <a:solidFill>
                  <a:schemeClr val="bg2">
                    <a:lumMod val="90000"/>
                  </a:schemeClr>
                </a:solidFill>
              </a:rPr>
              <a:t>Enalapril</a:t>
            </a:r>
            <a:r>
              <a:rPr lang="sv-SE" sz="1200" i="1" dirty="0">
                <a:solidFill>
                  <a:schemeClr val="bg2">
                    <a:lumMod val="90000"/>
                  </a:schemeClr>
                </a:solidFill>
              </a:rPr>
              <a:t> 10 mg, T </a:t>
            </a:r>
            <a:r>
              <a:rPr lang="sv-SE" sz="1200" i="1" dirty="0" err="1">
                <a:solidFill>
                  <a:schemeClr val="bg2">
                    <a:lumMod val="90000"/>
                  </a:schemeClr>
                </a:solidFill>
              </a:rPr>
              <a:t>Metoprolol</a:t>
            </a:r>
            <a:r>
              <a:rPr lang="sv-SE" sz="1200" i="1" dirty="0">
                <a:solidFill>
                  <a:schemeClr val="bg2">
                    <a:lumMod val="90000"/>
                  </a:schemeClr>
                </a:solidFill>
              </a:rPr>
              <a:t> 50 mg x 1, T </a:t>
            </a:r>
            <a:r>
              <a:rPr lang="sv-SE" sz="1200" i="1" dirty="0" err="1">
                <a:solidFill>
                  <a:schemeClr val="bg2">
                    <a:lumMod val="90000"/>
                  </a:schemeClr>
                </a:solidFill>
              </a:rPr>
              <a:t>Trombyl</a:t>
            </a:r>
            <a:r>
              <a:rPr lang="sv-SE" sz="1200" i="1" dirty="0">
                <a:solidFill>
                  <a:schemeClr val="bg2">
                    <a:lumMod val="90000"/>
                  </a:schemeClr>
                </a:solidFill>
              </a:rPr>
              <a:t> 75 mg x 1, T </a:t>
            </a:r>
            <a:r>
              <a:rPr lang="sv-SE" sz="1200" i="1" dirty="0" err="1">
                <a:solidFill>
                  <a:schemeClr val="bg2">
                    <a:lumMod val="90000"/>
                  </a:schemeClr>
                </a:solidFill>
              </a:rPr>
              <a:t>Furix</a:t>
            </a:r>
            <a:r>
              <a:rPr lang="sv-SE" sz="1200" i="1" dirty="0">
                <a:solidFill>
                  <a:schemeClr val="bg2">
                    <a:lumMod val="90000"/>
                  </a:schemeClr>
                </a:solidFill>
              </a:rPr>
              <a:t> 20 mg 1 </a:t>
            </a:r>
            <a:r>
              <a:rPr lang="sv-SE" sz="1200" i="1" dirty="0" err="1">
                <a:solidFill>
                  <a:schemeClr val="bg2">
                    <a:lumMod val="90000"/>
                  </a:schemeClr>
                </a:solidFill>
              </a:rPr>
              <a:t>vb</a:t>
            </a:r>
            <a:r>
              <a:rPr lang="sv-SE" sz="1200" i="1" dirty="0">
                <a:solidFill>
                  <a:schemeClr val="bg2">
                    <a:lumMod val="90000"/>
                  </a:schemeClr>
                </a:solidFill>
              </a:rPr>
              <a:t>, </a:t>
            </a:r>
            <a:r>
              <a:rPr lang="sv-SE" sz="1200" i="1" dirty="0" err="1">
                <a:solidFill>
                  <a:schemeClr val="bg2">
                    <a:lumMod val="90000"/>
                  </a:schemeClr>
                </a:solidFill>
              </a:rPr>
              <a:t>Turbohaler</a:t>
            </a:r>
            <a:r>
              <a:rPr lang="sv-SE" sz="1200" i="1" dirty="0">
                <a:solidFill>
                  <a:schemeClr val="bg2">
                    <a:lumMod val="90000"/>
                  </a:schemeClr>
                </a:solidFill>
              </a:rPr>
              <a:t> </a:t>
            </a:r>
            <a:r>
              <a:rPr lang="sv-SE" sz="1200" i="1" dirty="0" err="1">
                <a:solidFill>
                  <a:schemeClr val="bg2">
                    <a:lumMod val="90000"/>
                  </a:schemeClr>
                </a:solidFill>
              </a:rPr>
              <a:t>Bricanyl</a:t>
            </a:r>
            <a:r>
              <a:rPr lang="sv-SE" sz="1200" i="1" dirty="0">
                <a:solidFill>
                  <a:schemeClr val="bg2">
                    <a:lumMod val="90000"/>
                  </a:schemeClr>
                </a:solidFill>
              </a:rPr>
              <a:t> </a:t>
            </a:r>
            <a:r>
              <a:rPr lang="sv-SE" sz="1200" i="1" dirty="0" err="1">
                <a:solidFill>
                  <a:schemeClr val="bg2">
                    <a:lumMod val="90000"/>
                  </a:schemeClr>
                </a:solidFill>
              </a:rPr>
              <a:t>vb</a:t>
            </a:r>
            <a:r>
              <a:rPr lang="sv-SE" sz="1200" i="1" dirty="0">
                <a:solidFill>
                  <a:schemeClr val="bg2">
                    <a:lumMod val="90000"/>
                  </a:schemeClr>
                </a:solidFill>
              </a:rPr>
              <a:t>. Du hinner inte läsa mer i journalen nu och ber istället Christer att själv berätta. Christer slår sig ned i rummet och säger att han är glad att han har blivit kallad på årskontroll för sitt blodtryck och att han hoppas att han ska slippa mer mediciner. Du frågar om aktuella allmänna och </a:t>
            </a:r>
            <a:r>
              <a:rPr lang="sv-SE" sz="1200" i="1" dirty="0" err="1">
                <a:solidFill>
                  <a:schemeClr val="bg2">
                    <a:lumMod val="90000"/>
                  </a:schemeClr>
                </a:solidFill>
              </a:rPr>
              <a:t>kardiella</a:t>
            </a:r>
            <a:r>
              <a:rPr lang="sv-SE" sz="1200" i="1" dirty="0">
                <a:solidFill>
                  <a:schemeClr val="bg2">
                    <a:lumMod val="90000"/>
                  </a:schemeClr>
                </a:solidFill>
              </a:rPr>
              <a:t> symtom, när blodtrycket är kontrollerat senast och hur han tar sina mediciner och eventuella biverkningar. Du frågar också vilka andra sjukdomar han har. Vidare frågar du om hereditet, arbete, fritidsaktiviteter och levnadsvanor. Christer mår ganska bra. Han är glad att restriktionerna under pandemin har upphört. Nu ser han fram emot att få gå och titta på fotboll igen. Innan pandemin brukade han promenera till arenaområdet och tittade både på matcher och träningar. Under pandemin har han inte promenerat lika mycket så han har gått upp i en del i vikt.  Han tar oftast sina mediciner. ”Fast den där </a:t>
            </a:r>
            <a:r>
              <a:rPr lang="sv-SE" sz="1200" i="1" dirty="0" err="1">
                <a:solidFill>
                  <a:schemeClr val="bg2">
                    <a:lumMod val="90000"/>
                  </a:schemeClr>
                </a:solidFill>
              </a:rPr>
              <a:t>metoprololen</a:t>
            </a:r>
            <a:r>
              <a:rPr lang="sv-SE" sz="1200" i="1" dirty="0">
                <a:solidFill>
                  <a:schemeClr val="bg2">
                    <a:lumMod val="90000"/>
                  </a:schemeClr>
                </a:solidFill>
              </a:rPr>
              <a:t> gillar jag inte, jag tycker att jag blir andfådd så den tar jag inte”. Annars blir han inte märkbart andfådd och han har aldrig bröstsmärta. Den vattendrivande tabletten hoppar han oftast över då han inte tycker att den gör någon skillnad på den lätta bensvullnaden. Bensvullnaden finns inte på morgonen men kommer under dagen. </a:t>
            </a:r>
            <a:r>
              <a:rPr lang="sv-SE" sz="1200" i="1" dirty="0" err="1">
                <a:solidFill>
                  <a:schemeClr val="bg2">
                    <a:lumMod val="90000"/>
                  </a:schemeClr>
                </a:solidFill>
              </a:rPr>
              <a:t>Bricanyl</a:t>
            </a:r>
            <a:r>
              <a:rPr lang="sv-SE" sz="1200" i="1" dirty="0">
                <a:solidFill>
                  <a:schemeClr val="bg2">
                    <a:lumMod val="90000"/>
                  </a:schemeClr>
                </a:solidFill>
              </a:rPr>
              <a:t> </a:t>
            </a:r>
            <a:r>
              <a:rPr lang="sv-SE" sz="1200" i="1" dirty="0" err="1">
                <a:solidFill>
                  <a:schemeClr val="bg2">
                    <a:lumMod val="90000"/>
                  </a:schemeClr>
                </a:solidFill>
              </a:rPr>
              <a:t>Turbohaler</a:t>
            </a:r>
            <a:r>
              <a:rPr lang="sv-SE" sz="1200" i="1" dirty="0">
                <a:solidFill>
                  <a:schemeClr val="bg2">
                    <a:lumMod val="90000"/>
                  </a:schemeClr>
                </a:solidFill>
              </a:rPr>
              <a:t>, som han fick utskrivet i samband med en förkylning för några år sedan har han inte använt sedan före pandemin. Han har haft högt blodtryck i cirka tio år och fick senare information om att benen var svullna för att hjärtat pumpade dåligt. Christer har dock aldrig själv upplevt att det skulle var något fel på hjärtat och när han gjorde ett arbets-EKG för många år sedan så sa de att det var bra. Han har inte kontrollerat blodtrycket sedan innan pandemin. Christer rökte fram tills femtioårsåldern. Han dricker gärna öl på helgen o då kan det bli ett par tre burkar. Ibland blir det en öl på en vardag. Han arbetar på en fabrik som tillverkar delar till motorer och han trivs med sitt jobb. Hans pappa fick högt blodtryck på äldre dagar. Du hittar ingen indikation för </a:t>
            </a:r>
            <a:r>
              <a:rPr lang="sv-SE" sz="1200" i="1" dirty="0" err="1">
                <a:solidFill>
                  <a:schemeClr val="bg2">
                    <a:lumMod val="90000"/>
                  </a:schemeClr>
                </a:solidFill>
              </a:rPr>
              <a:t>Tombyl</a:t>
            </a:r>
            <a:r>
              <a:rPr lang="sv-SE" sz="1200" i="1" dirty="0">
                <a:solidFill>
                  <a:schemeClr val="bg2">
                    <a:lumMod val="90000"/>
                  </a:schemeClr>
                </a:solidFill>
              </a:rPr>
              <a:t> och </a:t>
            </a:r>
            <a:r>
              <a:rPr lang="sv-SE" sz="1200" i="1" dirty="0" err="1">
                <a:solidFill>
                  <a:schemeClr val="bg2">
                    <a:lumMod val="90000"/>
                  </a:schemeClr>
                </a:solidFill>
              </a:rPr>
              <a:t>metoprolol</a:t>
            </a:r>
            <a:r>
              <a:rPr lang="sv-SE" sz="1200" i="1" dirty="0">
                <a:solidFill>
                  <a:schemeClr val="bg2">
                    <a:lumMod val="90000"/>
                  </a:schemeClr>
                </a:solidFill>
              </a:rPr>
              <a:t> i journalen. Du vill nu undersöka Christer för att kunna göra en bedömning. För att bedöma om Christer är </a:t>
            </a:r>
            <a:r>
              <a:rPr lang="sv-SE" sz="1200" i="1" dirty="0" err="1">
                <a:solidFill>
                  <a:schemeClr val="bg2">
                    <a:lumMod val="90000"/>
                  </a:schemeClr>
                </a:solidFill>
              </a:rPr>
              <a:t>kardiellt</a:t>
            </a:r>
            <a:r>
              <a:rPr lang="sv-SE" sz="1200" i="1" dirty="0">
                <a:solidFill>
                  <a:schemeClr val="bg2">
                    <a:lumMod val="90000"/>
                  </a:schemeClr>
                </a:solidFill>
              </a:rPr>
              <a:t> kompenserad och för att identifiera eventuella riskfaktorer för hjärt-kärlsjukdom fokuserar du på hjärt-/lungstatus där du ber undersköterskan om ett EKG och längd och vikt på patienten för att beräkna BMI. Vid din egen undersökning tar du extra notis om hjärtrytm, eventuella blåsljud, förekomst av tredje ton. Du mäter blodtrycket och efter kontroll av perifera pulsar mäter du också ankel/</a:t>
            </a:r>
            <a:r>
              <a:rPr lang="sv-SE" sz="1200" i="1" dirty="0" err="1">
                <a:solidFill>
                  <a:schemeClr val="bg2">
                    <a:lumMod val="90000"/>
                  </a:schemeClr>
                </a:solidFill>
              </a:rPr>
              <a:t>brachialindex</a:t>
            </a:r>
            <a:r>
              <a:rPr lang="sv-SE" sz="1200" i="1" dirty="0">
                <a:solidFill>
                  <a:schemeClr val="bg2">
                    <a:lumMod val="90000"/>
                  </a:schemeClr>
                </a:solidFill>
              </a:rPr>
              <a:t>. Du tittar efter halsvenstas och undersöker också om det finns </a:t>
            </a:r>
            <a:r>
              <a:rPr lang="sv-SE" sz="1200" i="1" dirty="0" err="1">
                <a:solidFill>
                  <a:schemeClr val="bg2">
                    <a:lumMod val="90000"/>
                  </a:schemeClr>
                </a:solidFill>
              </a:rPr>
              <a:t>benödem</a:t>
            </a:r>
            <a:r>
              <a:rPr lang="sv-SE" sz="1200" i="1" dirty="0">
                <a:solidFill>
                  <a:schemeClr val="bg2">
                    <a:lumMod val="90000"/>
                  </a:schemeClr>
                </a:solidFill>
              </a:rPr>
              <a:t> för att bedöma tecken till svikt. När du palperar buken letar du efter </a:t>
            </a:r>
            <a:r>
              <a:rPr lang="sv-SE" sz="1200" i="1" dirty="0" err="1">
                <a:solidFill>
                  <a:schemeClr val="bg2">
                    <a:lumMod val="90000"/>
                  </a:schemeClr>
                </a:solidFill>
              </a:rPr>
              <a:t>hepatosplenomegali</a:t>
            </a:r>
            <a:r>
              <a:rPr lang="sv-SE" sz="1200" i="1" dirty="0">
                <a:solidFill>
                  <a:schemeClr val="bg2">
                    <a:lumMod val="90000"/>
                  </a:schemeClr>
                </a:solidFill>
              </a:rPr>
              <a:t> eller tecken på </a:t>
            </a:r>
            <a:r>
              <a:rPr lang="sv-SE" sz="1200" i="1" dirty="0" err="1">
                <a:solidFill>
                  <a:schemeClr val="bg2">
                    <a:lumMod val="90000"/>
                  </a:schemeClr>
                </a:solidFill>
              </a:rPr>
              <a:t>ascites</a:t>
            </a:r>
            <a:r>
              <a:rPr lang="sv-SE" sz="1200" i="1" dirty="0">
                <a:solidFill>
                  <a:schemeClr val="bg2">
                    <a:lumMod val="90000"/>
                  </a:schemeClr>
                </a:solidFill>
              </a:rPr>
              <a:t>. Eftersom du är noga mäter du också bukomfånget. Vid lungauskultation lyssnar du efter rassel, </a:t>
            </a:r>
            <a:r>
              <a:rPr lang="sv-SE" sz="1200" i="1" dirty="0" err="1">
                <a:solidFill>
                  <a:schemeClr val="bg2">
                    <a:lumMod val="90000"/>
                  </a:schemeClr>
                </a:solidFill>
              </a:rPr>
              <a:t>kreptitationer</a:t>
            </a:r>
            <a:r>
              <a:rPr lang="sv-SE" sz="1200" i="1" dirty="0">
                <a:solidFill>
                  <a:schemeClr val="bg2">
                    <a:lumMod val="90000"/>
                  </a:schemeClr>
                </a:solidFill>
              </a:rPr>
              <a:t> och </a:t>
            </a:r>
            <a:r>
              <a:rPr lang="sv-SE" sz="1200" i="1" dirty="0" err="1">
                <a:solidFill>
                  <a:schemeClr val="bg2">
                    <a:lumMod val="90000"/>
                  </a:schemeClr>
                </a:solidFill>
              </a:rPr>
              <a:t>ronki</a:t>
            </a:r>
            <a:r>
              <a:rPr lang="sv-SE" sz="1200" i="1" dirty="0">
                <a:solidFill>
                  <a:schemeClr val="bg2">
                    <a:lumMod val="90000"/>
                  </a:schemeClr>
                </a:solidFill>
              </a:rPr>
              <a:t> och vid perkussion av lungorna noterar du lunggränser och jämför sidorna för att bedöma tecken på </a:t>
            </a:r>
            <a:r>
              <a:rPr lang="sv-SE" sz="1200" i="1" dirty="0" err="1">
                <a:solidFill>
                  <a:schemeClr val="bg2">
                    <a:lumMod val="90000"/>
                  </a:schemeClr>
                </a:solidFill>
              </a:rPr>
              <a:t>pleuravätska</a:t>
            </a:r>
            <a:r>
              <a:rPr lang="sv-SE" sz="1200" i="1" dirty="0">
                <a:solidFill>
                  <a:schemeClr val="bg2">
                    <a:lumMod val="90000"/>
                  </a:schemeClr>
                </a:solidFill>
              </a:rPr>
              <a:t>. Du efterforskar även andrastatusfynd som kan tala för obstruktiv lungsjukdom (COPD6, PEF).</a:t>
            </a:r>
          </a:p>
          <a:p>
            <a:pPr marL="0" indent="0">
              <a:buNone/>
            </a:pPr>
            <a:r>
              <a:rPr lang="sv-SE" sz="1200" i="1" dirty="0">
                <a:solidFill>
                  <a:schemeClr val="bg2">
                    <a:lumMod val="90000"/>
                  </a:schemeClr>
                </a:solidFill>
              </a:rPr>
              <a:t>Status: Allmäntillstånd: gott och opåverkat. BMI: 29,3 kg/m2. Lungor: lite spridda inspiratoriska biljud basalt över båda lungfälten. Ingen dämpning vid perkussion. Syremättnad 98% på luft. Hjärta: regelbunden rytm, 72/min, utan säkra bi- eller blåsljud. Inga blåsljud över </a:t>
            </a:r>
            <a:r>
              <a:rPr lang="sv-SE" sz="1200" i="1" dirty="0" err="1">
                <a:solidFill>
                  <a:schemeClr val="bg2">
                    <a:lumMod val="90000"/>
                  </a:schemeClr>
                </a:solidFill>
              </a:rPr>
              <a:t>karotiderna</a:t>
            </a:r>
            <a:r>
              <a:rPr lang="sv-SE" sz="1200" i="1" dirty="0">
                <a:solidFill>
                  <a:schemeClr val="bg2">
                    <a:lumMod val="90000"/>
                  </a:schemeClr>
                </a:solidFill>
              </a:rPr>
              <a:t>. EKG: Regelbunden rytm frekvens 73/min, tolkningstexten säger misstänkt vänsterkammarhypertrofi. BT 190/100 mm Hg i sittande lika i båda armarna. Ankel-</a:t>
            </a:r>
            <a:r>
              <a:rPr lang="sv-SE" sz="1200" i="1" dirty="0" err="1">
                <a:solidFill>
                  <a:schemeClr val="bg2">
                    <a:lumMod val="90000"/>
                  </a:schemeClr>
                </a:solidFill>
              </a:rPr>
              <a:t>brachialindex</a:t>
            </a:r>
            <a:r>
              <a:rPr lang="sv-SE" sz="1200" i="1" dirty="0">
                <a:solidFill>
                  <a:schemeClr val="bg2">
                    <a:lumMod val="90000"/>
                  </a:schemeClr>
                </a:solidFill>
              </a:rPr>
              <a:t> =1,1</a:t>
            </a:r>
            <a:br>
              <a:rPr lang="sv-SE" sz="1200" i="1" dirty="0">
                <a:solidFill>
                  <a:schemeClr val="bg2">
                    <a:lumMod val="90000"/>
                  </a:schemeClr>
                </a:solidFill>
              </a:rPr>
            </a:br>
            <a:r>
              <a:rPr lang="sv-SE" sz="1200" i="1" dirty="0">
                <a:solidFill>
                  <a:schemeClr val="bg2">
                    <a:lumMod val="90000"/>
                  </a:schemeClr>
                </a:solidFill>
              </a:rPr>
              <a:t>Perifera kärl: Goda </a:t>
            </a:r>
            <a:r>
              <a:rPr lang="sv-SE" sz="1200" i="1" dirty="0" err="1">
                <a:solidFill>
                  <a:schemeClr val="bg2">
                    <a:lumMod val="90000"/>
                  </a:schemeClr>
                </a:solidFill>
              </a:rPr>
              <a:t>pulsationer</a:t>
            </a:r>
            <a:r>
              <a:rPr lang="sv-SE" sz="1200" i="1" dirty="0">
                <a:solidFill>
                  <a:schemeClr val="bg2">
                    <a:lumMod val="90000"/>
                  </a:schemeClr>
                </a:solidFill>
              </a:rPr>
              <a:t> i </a:t>
            </a:r>
            <a:r>
              <a:rPr lang="sv-SE" sz="1200" i="1" dirty="0" err="1">
                <a:solidFill>
                  <a:schemeClr val="bg2">
                    <a:lumMod val="90000"/>
                  </a:schemeClr>
                </a:solidFill>
              </a:rPr>
              <a:t>arteria</a:t>
            </a:r>
            <a:r>
              <a:rPr lang="sv-SE" sz="1200" i="1" dirty="0">
                <a:solidFill>
                  <a:schemeClr val="bg2">
                    <a:lumMod val="90000"/>
                  </a:schemeClr>
                </a:solidFill>
              </a:rPr>
              <a:t> </a:t>
            </a:r>
            <a:r>
              <a:rPr lang="sv-SE" sz="1200" i="1" dirty="0" err="1">
                <a:solidFill>
                  <a:schemeClr val="bg2">
                    <a:lumMod val="90000"/>
                  </a:schemeClr>
                </a:solidFill>
              </a:rPr>
              <a:t>dorsalis</a:t>
            </a:r>
            <a:r>
              <a:rPr lang="sv-SE" sz="1200" i="1" dirty="0">
                <a:solidFill>
                  <a:schemeClr val="bg2">
                    <a:lumMod val="90000"/>
                  </a:schemeClr>
                </a:solidFill>
              </a:rPr>
              <a:t> </a:t>
            </a:r>
            <a:r>
              <a:rPr lang="sv-SE" sz="1200" i="1" dirty="0" err="1">
                <a:solidFill>
                  <a:schemeClr val="bg2">
                    <a:lumMod val="90000"/>
                  </a:schemeClr>
                </a:solidFill>
              </a:rPr>
              <a:t>pedis</a:t>
            </a:r>
            <a:r>
              <a:rPr lang="sv-SE" sz="1200" i="1" dirty="0">
                <a:solidFill>
                  <a:schemeClr val="bg2">
                    <a:lumMod val="90000"/>
                  </a:schemeClr>
                </a:solidFill>
              </a:rPr>
              <a:t> och </a:t>
            </a:r>
            <a:r>
              <a:rPr lang="sv-SE" sz="1200" i="1" dirty="0" err="1">
                <a:solidFill>
                  <a:schemeClr val="bg2">
                    <a:lumMod val="90000"/>
                  </a:schemeClr>
                </a:solidFill>
              </a:rPr>
              <a:t>arteria</a:t>
            </a:r>
            <a:r>
              <a:rPr lang="sv-SE" sz="1200" i="1" dirty="0">
                <a:solidFill>
                  <a:schemeClr val="bg2">
                    <a:lumMod val="90000"/>
                  </a:schemeClr>
                </a:solidFill>
              </a:rPr>
              <a:t> </a:t>
            </a:r>
            <a:r>
              <a:rPr lang="sv-SE" sz="1200" i="1" dirty="0" err="1">
                <a:solidFill>
                  <a:schemeClr val="bg2">
                    <a:lumMod val="90000"/>
                  </a:schemeClr>
                </a:solidFill>
              </a:rPr>
              <a:t>tibialis</a:t>
            </a:r>
            <a:r>
              <a:rPr lang="sv-SE" sz="1200" i="1" dirty="0">
                <a:solidFill>
                  <a:schemeClr val="bg2">
                    <a:lumMod val="90000"/>
                  </a:schemeClr>
                </a:solidFill>
              </a:rPr>
              <a:t> </a:t>
            </a:r>
            <a:r>
              <a:rPr lang="sv-SE" sz="1200" i="1" dirty="0" err="1">
                <a:solidFill>
                  <a:schemeClr val="bg2">
                    <a:lumMod val="90000"/>
                  </a:schemeClr>
                </a:solidFill>
              </a:rPr>
              <a:t>posterior</a:t>
            </a:r>
            <a:r>
              <a:rPr lang="sv-SE" sz="1200" i="1" dirty="0">
                <a:solidFill>
                  <a:schemeClr val="bg2">
                    <a:lumMod val="90000"/>
                  </a:schemeClr>
                </a:solidFill>
              </a:rPr>
              <a:t>. Buk: Mjuk och oöm inga palpabla patologiska resistenser. Ingen palpabel </a:t>
            </a:r>
            <a:r>
              <a:rPr lang="sv-SE" sz="1200" i="1" dirty="0" err="1">
                <a:solidFill>
                  <a:schemeClr val="bg2">
                    <a:lumMod val="90000"/>
                  </a:schemeClr>
                </a:solidFill>
              </a:rPr>
              <a:t>hepatosplenomegali</a:t>
            </a:r>
            <a:r>
              <a:rPr lang="sv-SE" sz="1200" i="1" dirty="0">
                <a:solidFill>
                  <a:schemeClr val="bg2">
                    <a:lumMod val="90000"/>
                  </a:schemeClr>
                </a:solidFill>
              </a:rPr>
              <a:t>. Bukomfång 100 cm. Inga blåsljud över </a:t>
            </a:r>
            <a:r>
              <a:rPr lang="sv-SE" sz="1200" i="1" dirty="0" err="1">
                <a:solidFill>
                  <a:schemeClr val="bg2">
                    <a:lumMod val="90000"/>
                  </a:schemeClr>
                </a:solidFill>
              </a:rPr>
              <a:t>renalartärerna</a:t>
            </a:r>
            <a:r>
              <a:rPr lang="sv-SE" sz="1200" i="1" dirty="0">
                <a:solidFill>
                  <a:schemeClr val="bg2">
                    <a:lumMod val="90000"/>
                  </a:schemeClr>
                </a:solidFill>
              </a:rPr>
              <a:t>. Extremiteter: Märken efter strumporna bilateralt på anklarna, lite pigmentering i huden på underbenen. Christer har riskfaktorer för hjärt-kärlsjukdom i form av ärftlighet för hypertoni, man och &gt;55 år, han har ett förhöjt BMI, men inte över &gt;30 kg/m2 och bukomfång klarar han också med liten marginal (&gt;102 cm för ökad risk). Han kan ha ytterligare riskfaktorer eller samexisterande sjukdomar som vi ännu inte känner till.</a:t>
            </a:r>
          </a:p>
          <a:p>
            <a:pPr marL="0" indent="0">
              <a:buNone/>
            </a:pPr>
            <a:r>
              <a:rPr lang="sv-SE" sz="1400" dirty="0"/>
              <a:t>Du vill nu komma vidare i handläggningen.</a:t>
            </a:r>
          </a:p>
          <a:p>
            <a:pPr marL="0" indent="0">
              <a:buNone/>
            </a:pPr>
            <a:r>
              <a:rPr lang="sv-SE" sz="1400" b="1" dirty="0"/>
              <a:t>Fråga 1:4 (7p). </a:t>
            </a:r>
            <a:r>
              <a:rPr lang="sv-SE" sz="1400" dirty="0"/>
              <a:t>Resonera utförligt om din fortsatta handläggning. Ange också de två åtgärder som är viktigast att prioritera.</a:t>
            </a:r>
          </a:p>
        </p:txBody>
      </p:sp>
    </p:spTree>
    <p:extLst>
      <p:ext uri="{BB962C8B-B14F-4D97-AF65-F5344CB8AC3E}">
        <p14:creationId xmlns:p14="http://schemas.microsoft.com/office/powerpoint/2010/main" val="72352319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Christer, 67 år. (40p) (Omtenta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a:t>
            </a:r>
          </a:p>
          <a:p>
            <a:pPr marL="0" indent="0">
              <a:buNone/>
            </a:pPr>
            <a:r>
              <a:rPr lang="sv-SE" sz="1400" dirty="0"/>
              <a:t>Du vill nu komma vidare i handläggningen.</a:t>
            </a:r>
          </a:p>
          <a:p>
            <a:pPr marL="0" indent="0">
              <a:buNone/>
            </a:pPr>
            <a:r>
              <a:rPr lang="sv-SE" sz="1400" b="1" dirty="0"/>
              <a:t>Fråga 1:4 (7p). </a:t>
            </a:r>
            <a:r>
              <a:rPr lang="sv-SE" sz="1400" dirty="0"/>
              <a:t>Resonera utförligt om din fortsatta handläggning. Ange också de två åtgärder som är viktigast att prioritera.</a:t>
            </a:r>
          </a:p>
          <a:p>
            <a:pPr marL="0" indent="0">
              <a:buNone/>
            </a:pPr>
            <a:r>
              <a:rPr lang="sv-SE" sz="1400" b="1" i="1" dirty="0">
                <a:solidFill>
                  <a:srgbClr val="0070C0"/>
                </a:solidFill>
              </a:rPr>
              <a:t>Återkoppling 1:4. </a:t>
            </a:r>
            <a:r>
              <a:rPr lang="sv-SE" sz="1400" i="1" dirty="0">
                <a:solidFill>
                  <a:srgbClr val="0070C0"/>
                </a:solidFill>
              </a:rPr>
              <a:t>Du bedömer att justering av blodtrycksmedicineringen är högprioriterat. Eftersom vi ännu inte har några aktuella prover (</a:t>
            </a:r>
            <a:r>
              <a:rPr lang="sv-SE" sz="1400" i="1" dirty="0" err="1">
                <a:solidFill>
                  <a:srgbClr val="0070C0"/>
                </a:solidFill>
              </a:rPr>
              <a:t>ffa</a:t>
            </a:r>
            <a:r>
              <a:rPr lang="sv-SE" sz="1400" i="1" dirty="0">
                <a:solidFill>
                  <a:srgbClr val="0070C0"/>
                </a:solidFill>
              </a:rPr>
              <a:t> njurfunktion) väljer du att lägga till </a:t>
            </a:r>
            <a:r>
              <a:rPr lang="sv-SE" sz="1400" i="1" dirty="0" err="1">
                <a:solidFill>
                  <a:srgbClr val="0070C0"/>
                </a:solidFill>
              </a:rPr>
              <a:t>amlodipin</a:t>
            </a:r>
            <a:r>
              <a:rPr lang="sv-SE" sz="1400" i="1" dirty="0">
                <a:solidFill>
                  <a:srgbClr val="0070C0"/>
                </a:solidFill>
              </a:rPr>
              <a:t> 5 mg. Du är noga med att tala om för Christer att dosen eventuellt behöver ökas. Målet med behandlingen är att nå ett mottagningsblodtryck på 130-139/70-79mmHg. Du planerar in att Christer får komma inom närmaste veckan för ny blodtryckskontroll för att se att han har svarat på behandlingen och då kommer du eventuellt att justera doseringen. Därefter kontrollerar du ytterligare ett blodtryck om ca 2 veckor, vilket med fördel görs i hemmet. Prioriterat är också att beställa en ekokardiografi då du funderar på om Christer har hjärtsvikt. </a:t>
            </a:r>
            <a:r>
              <a:rPr lang="sv-SE" sz="1400" i="1" dirty="0" err="1">
                <a:solidFill>
                  <a:srgbClr val="0070C0"/>
                </a:solidFill>
              </a:rPr>
              <a:t>EKGt</a:t>
            </a:r>
            <a:r>
              <a:rPr lang="sv-SE" sz="1400" i="1" dirty="0">
                <a:solidFill>
                  <a:srgbClr val="0070C0"/>
                </a:solidFill>
              </a:rPr>
              <a:t> visar tecken till vänsterkammarhypertrofi och han har lätt bensvullnad. Frågeställningen blir Vänsterkammarsvikt? Hypertrofi? Andfåddheten skulle kunna vara orsakad av </a:t>
            </a:r>
            <a:r>
              <a:rPr lang="sv-SE" sz="1400" i="1" dirty="0" err="1">
                <a:solidFill>
                  <a:srgbClr val="0070C0"/>
                </a:solidFill>
              </a:rPr>
              <a:t>metoprolol</a:t>
            </a:r>
            <a:r>
              <a:rPr lang="sv-SE" sz="1400" i="1" dirty="0">
                <a:solidFill>
                  <a:srgbClr val="0070C0"/>
                </a:solidFill>
              </a:rPr>
              <a:t> men du bedömer även att obstruktiv lungsjukdom är möjligt varför du gör en COPD6 mätning på mottagningen där svaret får avgöra om du går vidare med att beställa en spirometri idag eller inte. (Lärandemål A3, B2, B4)</a:t>
            </a:r>
          </a:p>
        </p:txBody>
      </p:sp>
    </p:spTree>
    <p:extLst>
      <p:ext uri="{BB962C8B-B14F-4D97-AF65-F5344CB8AC3E}">
        <p14:creationId xmlns:p14="http://schemas.microsoft.com/office/powerpoint/2010/main" val="208246248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Christer, 67 år. (40p) (Omtenta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 Du bedömer att justering av blodtrycksmedicineringen är högprioriterat. Eftersom vi ännu inte har några aktuella prover (</a:t>
            </a:r>
            <a:r>
              <a:rPr lang="sv-SE" sz="1200" i="1" dirty="0" err="1">
                <a:solidFill>
                  <a:schemeClr val="bg2">
                    <a:lumMod val="90000"/>
                  </a:schemeClr>
                </a:solidFill>
              </a:rPr>
              <a:t>ffa</a:t>
            </a:r>
            <a:r>
              <a:rPr lang="sv-SE" sz="1200" i="1" dirty="0">
                <a:solidFill>
                  <a:schemeClr val="bg2">
                    <a:lumMod val="90000"/>
                  </a:schemeClr>
                </a:solidFill>
              </a:rPr>
              <a:t> njurfunktion) väljer du att lägga till </a:t>
            </a:r>
            <a:r>
              <a:rPr lang="sv-SE" sz="1200" i="1" dirty="0" err="1">
                <a:solidFill>
                  <a:schemeClr val="bg2">
                    <a:lumMod val="90000"/>
                  </a:schemeClr>
                </a:solidFill>
              </a:rPr>
              <a:t>amlodipin</a:t>
            </a:r>
            <a:r>
              <a:rPr lang="sv-SE" sz="1200" i="1" dirty="0">
                <a:solidFill>
                  <a:schemeClr val="bg2">
                    <a:lumMod val="90000"/>
                  </a:schemeClr>
                </a:solidFill>
              </a:rPr>
              <a:t> 5 mg. Du är noga med att tala om för Christer att dosen eventuellt behöver ökas. Målet med behandlingen är att nå ett mottagningsblodtryck på 130-139/70-79mmHg. Du planerar in att Christer får komma inom närmaste veckan för ny blodtryckskontroll för att se att han har svarat på behandlingen och då kommer du eventuellt att justera doseringen. Därefter kontrollerar du ytterligare ett blodtryck om ca 2 veckor, vilket med fördel görs i hemmet. Prioriterat är också att beställa en ekokardiografi då du funderar på om Christer har hjärtsvikt. </a:t>
            </a:r>
            <a:r>
              <a:rPr lang="sv-SE" sz="1200" i="1" dirty="0" err="1">
                <a:solidFill>
                  <a:schemeClr val="bg2">
                    <a:lumMod val="90000"/>
                  </a:schemeClr>
                </a:solidFill>
              </a:rPr>
              <a:t>EKGt</a:t>
            </a:r>
            <a:r>
              <a:rPr lang="sv-SE" sz="1200" i="1" dirty="0">
                <a:solidFill>
                  <a:schemeClr val="bg2">
                    <a:lumMod val="90000"/>
                  </a:schemeClr>
                </a:solidFill>
              </a:rPr>
              <a:t> visar tecken till vänsterkammarhypertrofi och han har lätt bensvullnad. Frågeställningen blir Vänsterkammarsvikt? Hypertrofi? Andfåddheten skulle kunna vara orsakad av </a:t>
            </a:r>
            <a:r>
              <a:rPr lang="sv-SE" sz="1200" i="1" dirty="0" err="1">
                <a:solidFill>
                  <a:schemeClr val="bg2">
                    <a:lumMod val="90000"/>
                  </a:schemeClr>
                </a:solidFill>
              </a:rPr>
              <a:t>metoprolol</a:t>
            </a:r>
            <a:r>
              <a:rPr lang="sv-SE" sz="1200" i="1" dirty="0">
                <a:solidFill>
                  <a:schemeClr val="bg2">
                    <a:lumMod val="90000"/>
                  </a:schemeClr>
                </a:solidFill>
              </a:rPr>
              <a:t> men du bedömer även att obstruktiv lungsjukdom är möjligt varför du gör en COPD6 mätning på mottagningen där svaret får avgöra om du går vidare med att beställa en spirometri idag eller inte.</a:t>
            </a:r>
          </a:p>
          <a:p>
            <a:pPr marL="0" indent="0">
              <a:buNone/>
            </a:pPr>
            <a:r>
              <a:rPr lang="sv-SE" sz="1400" dirty="0"/>
              <a:t>Då du inte hittar någon indikation för </a:t>
            </a:r>
            <a:r>
              <a:rPr lang="sv-SE" sz="1400" dirty="0" err="1"/>
              <a:t>Trombyl</a:t>
            </a:r>
            <a:r>
              <a:rPr lang="sv-SE" sz="1400" dirty="0"/>
              <a:t> så den </a:t>
            </a:r>
            <a:r>
              <a:rPr lang="sv-SE" sz="1400" dirty="0" err="1"/>
              <a:t>seponeras</a:t>
            </a:r>
            <a:r>
              <a:rPr lang="sv-SE" sz="1400" dirty="0"/>
              <a:t> den idag. Du ger livsstilsråd och beställer prover i form av blodstatus, P-glukos, Na, K </a:t>
            </a:r>
            <a:r>
              <a:rPr lang="sv-SE" sz="1400" dirty="0" err="1"/>
              <a:t>Krea</a:t>
            </a:r>
            <a:r>
              <a:rPr lang="sv-SE" sz="1400" dirty="0"/>
              <a:t>, </a:t>
            </a:r>
            <a:r>
              <a:rPr lang="sv-SE" sz="1400" dirty="0" err="1"/>
              <a:t>urat</a:t>
            </a:r>
            <a:r>
              <a:rPr lang="sv-SE" sz="1400" dirty="0"/>
              <a:t>, Lipidstatus. Lite motvilligt accepterar Christer tillägg av blodtrycksmedicineringen. COPD6 mätningen var normal. Provresultat kommer dagen därpå.</a:t>
            </a:r>
          </a:p>
          <a:p>
            <a:pPr marL="0" indent="0">
              <a:buNone/>
            </a:pPr>
            <a:r>
              <a:rPr lang="sv-SE" sz="1400" b="1" dirty="0"/>
              <a:t>Fråga 1:5 (2p). </a:t>
            </a:r>
            <a:r>
              <a:rPr lang="sv-SE" sz="1400" dirty="0"/>
              <a:t>Hur handlägger du glukosvärdet?</a:t>
            </a:r>
          </a:p>
          <a:p>
            <a:pPr marL="0" indent="0">
              <a:buNone/>
            </a:pPr>
            <a:endParaRPr lang="sv-SE" sz="1400" dirty="0"/>
          </a:p>
          <a:p>
            <a:pPr marL="0" indent="0">
              <a:buNone/>
            </a:pPr>
            <a:endParaRPr lang="sv-SE" sz="1400" dirty="0"/>
          </a:p>
        </p:txBody>
      </p:sp>
      <p:pic>
        <p:nvPicPr>
          <p:cNvPr id="4" name="Bildobjekt 3">
            <a:extLst>
              <a:ext uri="{FF2B5EF4-FFF2-40B4-BE49-F238E27FC236}">
                <a16:creationId xmlns:a16="http://schemas.microsoft.com/office/drawing/2014/main" id="{2446F361-E062-EE56-F574-A30FDD43EF72}"/>
              </a:ext>
            </a:extLst>
          </p:cNvPr>
          <p:cNvPicPr>
            <a:picLocks noChangeAspect="1"/>
          </p:cNvPicPr>
          <p:nvPr/>
        </p:nvPicPr>
        <p:blipFill>
          <a:blip r:embed="rId2"/>
          <a:stretch>
            <a:fillRect/>
          </a:stretch>
        </p:blipFill>
        <p:spPr>
          <a:xfrm>
            <a:off x="6256091" y="2761400"/>
            <a:ext cx="5422900" cy="3898900"/>
          </a:xfrm>
          <a:prstGeom prst="rect">
            <a:avLst/>
          </a:prstGeom>
        </p:spPr>
      </p:pic>
    </p:spTree>
    <p:extLst>
      <p:ext uri="{BB962C8B-B14F-4D97-AF65-F5344CB8AC3E}">
        <p14:creationId xmlns:p14="http://schemas.microsoft.com/office/powerpoint/2010/main" val="1986244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Anders, 67 </a:t>
            </a:r>
            <a:r>
              <a:rPr lang="sv-SE" sz="2400" dirty="0" err="1">
                <a:effectLst/>
                <a:latin typeface="Signika"/>
              </a:rPr>
              <a:t>år</a:t>
            </a:r>
            <a:r>
              <a:rPr lang="sv-SE" sz="2400" dirty="0">
                <a:effectLst/>
                <a:latin typeface="Signika"/>
              </a:rPr>
              <a:t>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fontScale="92500" lnSpcReduction="10000"/>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De två viktigaste riskfaktorerna för Alzheimers sjukdom utöver ärftlighet är ålder och kvinnligt kön. Två ärftliga mekanismer för Alzheimers sjukdom är familjär förekomst genom ärftlig mutation respektive förekomst av sårbarhetsgenen APOE4 som ger 3-4 ggr ökad risk i </a:t>
            </a:r>
            <a:r>
              <a:rPr lang="sv-SE" sz="1200" i="1" dirty="0" err="1">
                <a:solidFill>
                  <a:schemeClr val="bg2">
                    <a:lumMod val="90000"/>
                  </a:schemeClr>
                </a:solidFill>
              </a:rPr>
              <a:t>heterozygota</a:t>
            </a:r>
            <a:r>
              <a:rPr lang="sv-SE" sz="1200" i="1" dirty="0">
                <a:solidFill>
                  <a:schemeClr val="bg2">
                    <a:lumMod val="90000"/>
                  </a:schemeClr>
                </a:solidFill>
              </a:rPr>
              <a:t> fal och 8-10 ggr ökad risk vid homozygot förekomst. </a:t>
            </a:r>
            <a:r>
              <a:rPr lang="sv-SE" sz="1200" dirty="0">
                <a:solidFill>
                  <a:schemeClr val="bg2">
                    <a:lumMod val="90000"/>
                  </a:schemeClr>
                </a:solidFill>
              </a:rPr>
              <a:t>Av praktiska skäl, och eftersom du hade tid för detta, valde du att även göra MMSE och klock-testet själv vid besöket. Anders missade alla 3 poäng på minnesåtergivning, klarade inte av att kopiera femhörningarna, inte att vika papperet, och missade även 1 poäng på tidsorientering (datum), fick därmed 24 p. Han skrev ut siffrorna i klock-testet, men satte aldrig ut visarna. </a:t>
            </a:r>
            <a:r>
              <a:rPr lang="sv-SE" sz="1200" i="1" dirty="0">
                <a:solidFill>
                  <a:schemeClr val="bg2">
                    <a:lumMod val="90000"/>
                  </a:schemeClr>
                </a:solidFill>
              </a:rPr>
              <a:t>Du väljer att sätta in behandling mot depression. Parallellt har du kvar misstanken om demenssjukdom, fullföljer demensutredningen med en CT hjärna och siktar på en förnyad kognitiv bedömning, preliminärt inom några månader.</a:t>
            </a:r>
          </a:p>
          <a:p>
            <a:pPr marL="0" indent="0">
              <a:buNone/>
            </a:pPr>
            <a:r>
              <a:rPr lang="sv-SE" sz="1200" i="1" dirty="0">
                <a:solidFill>
                  <a:schemeClr val="bg2">
                    <a:lumMod val="90000"/>
                  </a:schemeClr>
                </a:solidFill>
              </a:rPr>
              <a:t>Efter 6 veckor ser du Anders tillsammans med dottern på återbesök. Du har fått svar på CT hjärna som visar ”för åldern normala förhållanden”. Anders är redan ganska tydligt förbättrad psykiskt, men minnesproblemen i vardagen kvarstår oförändrade. Dottern är fortsatt orolig och vädjar om en specialistbedömning och Anders själv motsätter sig inte detta. Vid sjukhusets minnesmottagning ser man sedan Anders några veckor efter att remissen skrivits. Man väljer som en del i en utvidgad utredning att göra en lumbalpunktion för att undersöka demensmarkörer. De typiska </a:t>
            </a:r>
            <a:r>
              <a:rPr lang="sv-SE" sz="1200" i="1" dirty="0" err="1">
                <a:solidFill>
                  <a:schemeClr val="bg2">
                    <a:lumMod val="90000"/>
                  </a:schemeClr>
                </a:solidFill>
              </a:rPr>
              <a:t>likvorförändringarna</a:t>
            </a:r>
            <a:r>
              <a:rPr lang="sv-SE" sz="1200" i="1" dirty="0">
                <a:solidFill>
                  <a:schemeClr val="bg2">
                    <a:lumMod val="90000"/>
                  </a:schemeClr>
                </a:solidFill>
              </a:rPr>
              <a:t> vid Alzheimers sjukdom är att Beta-</a:t>
            </a:r>
            <a:r>
              <a:rPr lang="sv-SE" sz="1200" i="1" dirty="0" err="1">
                <a:solidFill>
                  <a:schemeClr val="bg2">
                    <a:lumMod val="90000"/>
                  </a:schemeClr>
                </a:solidFill>
              </a:rPr>
              <a:t>amyloid</a:t>
            </a:r>
            <a:r>
              <a:rPr lang="sv-SE" sz="1200" i="1" dirty="0">
                <a:solidFill>
                  <a:schemeClr val="bg2">
                    <a:lumMod val="90000"/>
                  </a:schemeClr>
                </a:solidFill>
              </a:rPr>
              <a:t> sjunker, total-</a:t>
            </a:r>
            <a:r>
              <a:rPr lang="sv-SE" sz="1200" i="1" dirty="0" err="1">
                <a:solidFill>
                  <a:schemeClr val="bg2">
                    <a:lumMod val="90000"/>
                  </a:schemeClr>
                </a:solidFill>
              </a:rPr>
              <a:t>tau</a:t>
            </a:r>
            <a:r>
              <a:rPr lang="sv-SE" sz="1200" i="1" dirty="0">
                <a:solidFill>
                  <a:schemeClr val="bg2">
                    <a:lumMod val="90000"/>
                  </a:schemeClr>
                </a:solidFill>
              </a:rPr>
              <a:t> stiger och </a:t>
            </a:r>
            <a:r>
              <a:rPr lang="sv-SE" sz="1200" i="1" dirty="0" err="1">
                <a:solidFill>
                  <a:schemeClr val="bg2">
                    <a:lumMod val="90000"/>
                  </a:schemeClr>
                </a:solidFill>
              </a:rPr>
              <a:t>fosforylerat</a:t>
            </a:r>
            <a:r>
              <a:rPr lang="sv-SE" sz="1200" i="1" dirty="0">
                <a:solidFill>
                  <a:schemeClr val="bg2">
                    <a:lumMod val="90000"/>
                  </a:schemeClr>
                </a:solidFill>
              </a:rPr>
              <a:t> Tau stiger. Orsakerna är att ansamling av </a:t>
            </a:r>
            <a:r>
              <a:rPr lang="sv-SE" sz="1200" i="1" dirty="0" err="1">
                <a:solidFill>
                  <a:schemeClr val="bg2">
                    <a:lumMod val="90000"/>
                  </a:schemeClr>
                </a:solidFill>
              </a:rPr>
              <a:t>betamyloid</a:t>
            </a:r>
            <a:r>
              <a:rPr lang="sv-SE" sz="1200" i="1" dirty="0">
                <a:solidFill>
                  <a:schemeClr val="bg2">
                    <a:lumMod val="90000"/>
                  </a:schemeClr>
                </a:solidFill>
              </a:rPr>
              <a:t> i plack extracellulärt ger minskad </a:t>
            </a:r>
            <a:r>
              <a:rPr lang="sv-SE" sz="1200" i="1" dirty="0" err="1">
                <a:solidFill>
                  <a:schemeClr val="bg2">
                    <a:lumMod val="90000"/>
                  </a:schemeClr>
                </a:solidFill>
              </a:rPr>
              <a:t>betamyloidnivå</a:t>
            </a:r>
            <a:r>
              <a:rPr lang="sv-SE" sz="1200" i="1" dirty="0">
                <a:solidFill>
                  <a:schemeClr val="bg2">
                    <a:lumMod val="90000"/>
                  </a:schemeClr>
                </a:solidFill>
              </a:rPr>
              <a:t> (42) i </a:t>
            </a:r>
            <a:r>
              <a:rPr lang="sv-SE" sz="1200" i="1" dirty="0" err="1">
                <a:solidFill>
                  <a:schemeClr val="bg2">
                    <a:lumMod val="90000"/>
                  </a:schemeClr>
                </a:solidFill>
              </a:rPr>
              <a:t>likvor</a:t>
            </a:r>
            <a:r>
              <a:rPr lang="sv-SE" sz="1200" i="1" dirty="0">
                <a:solidFill>
                  <a:schemeClr val="bg2">
                    <a:lumMod val="90000"/>
                  </a:schemeClr>
                </a:solidFill>
              </a:rPr>
              <a:t>. total-</a:t>
            </a:r>
            <a:r>
              <a:rPr lang="sv-SE" sz="1200" i="1" dirty="0" err="1">
                <a:solidFill>
                  <a:schemeClr val="bg2">
                    <a:lumMod val="90000"/>
                  </a:schemeClr>
                </a:solidFill>
              </a:rPr>
              <a:t>tau</a:t>
            </a:r>
            <a:r>
              <a:rPr lang="sv-SE" sz="1200" i="1" dirty="0">
                <a:solidFill>
                  <a:schemeClr val="bg2">
                    <a:lumMod val="90000"/>
                  </a:schemeClr>
                </a:solidFill>
              </a:rPr>
              <a:t> ökar p g a neuronalt/</a:t>
            </a:r>
            <a:r>
              <a:rPr lang="sv-SE" sz="1200" i="1" dirty="0" err="1">
                <a:solidFill>
                  <a:schemeClr val="bg2">
                    <a:lumMod val="90000"/>
                  </a:schemeClr>
                </a:solidFill>
              </a:rPr>
              <a:t>axonalt</a:t>
            </a:r>
            <a:r>
              <a:rPr lang="sv-SE" sz="1200" i="1" dirty="0">
                <a:solidFill>
                  <a:schemeClr val="bg2">
                    <a:lumMod val="90000"/>
                  </a:schemeClr>
                </a:solidFill>
              </a:rPr>
              <a:t> sönderfall samtidigt som </a:t>
            </a:r>
            <a:r>
              <a:rPr lang="sv-SE" sz="1200" i="1" dirty="0" err="1">
                <a:solidFill>
                  <a:schemeClr val="bg2">
                    <a:lumMod val="90000"/>
                  </a:schemeClr>
                </a:solidFill>
              </a:rPr>
              <a:t>fosforyleringen</a:t>
            </a:r>
            <a:r>
              <a:rPr lang="sv-SE" sz="1200" i="1" dirty="0">
                <a:solidFill>
                  <a:schemeClr val="bg2">
                    <a:lumMod val="90000"/>
                  </a:schemeClr>
                </a:solidFill>
              </a:rPr>
              <a:t> av Tau ökar vilket ger förhöjd </a:t>
            </a:r>
            <a:r>
              <a:rPr lang="sv-SE" sz="1200" i="1" dirty="0" err="1">
                <a:solidFill>
                  <a:schemeClr val="bg2">
                    <a:lumMod val="90000"/>
                  </a:schemeClr>
                </a:solidFill>
              </a:rPr>
              <a:t>Fosfo-tau</a:t>
            </a:r>
            <a:r>
              <a:rPr lang="sv-SE" sz="1200" i="1" dirty="0">
                <a:solidFill>
                  <a:schemeClr val="bg2">
                    <a:lumMod val="90000"/>
                  </a:schemeClr>
                </a:solidFill>
              </a:rPr>
              <a:t> (oklar mekanism)</a:t>
            </a:r>
          </a:p>
          <a:p>
            <a:pPr marL="0" indent="0">
              <a:buNone/>
            </a:pPr>
            <a:r>
              <a:rPr lang="sv-SE" sz="1200" dirty="0">
                <a:solidFill>
                  <a:schemeClr val="bg2">
                    <a:lumMod val="90000"/>
                  </a:schemeClr>
                </a:solidFill>
              </a:rPr>
              <a:t>Det har nu gått 6 månader sedan du träffade Anders och du får ett remissvar från minnesmottagningen med sammanställning av gjord utredning och behandling. Demensmarkörer i </a:t>
            </a:r>
            <a:r>
              <a:rPr lang="sv-SE" sz="1200" dirty="0" err="1">
                <a:solidFill>
                  <a:schemeClr val="bg2">
                    <a:lumMod val="90000"/>
                  </a:schemeClr>
                </a:solidFill>
              </a:rPr>
              <a:t>likvor</a:t>
            </a:r>
            <a:r>
              <a:rPr lang="sv-SE" sz="1200" dirty="0">
                <a:solidFill>
                  <a:schemeClr val="bg2">
                    <a:lumMod val="90000"/>
                  </a:schemeClr>
                </a:solidFill>
              </a:rPr>
              <a:t> visade ett entydigt mönster talande för Alzheimers sjukdom och Anders är insatt på läkemedelsbehandling mot sjukdomen. </a:t>
            </a:r>
            <a:r>
              <a:rPr lang="sv-SE" sz="1200" i="1" dirty="0">
                <a:solidFill>
                  <a:schemeClr val="bg2">
                    <a:lumMod val="90000"/>
                  </a:schemeClr>
                </a:solidFill>
              </a:rPr>
              <a:t>Behandlingsalternativen vid Alzheimers sjukdom är </a:t>
            </a:r>
            <a:r>
              <a:rPr lang="sv-SE" sz="1200" i="1" dirty="0" err="1">
                <a:solidFill>
                  <a:schemeClr val="bg2">
                    <a:lumMod val="90000"/>
                  </a:schemeClr>
                </a:solidFill>
              </a:rPr>
              <a:t>acetylkolinesterashämmare</a:t>
            </a:r>
            <a:r>
              <a:rPr lang="sv-SE" sz="1200" i="1" dirty="0">
                <a:solidFill>
                  <a:schemeClr val="bg2">
                    <a:lumMod val="90000"/>
                  </a:schemeClr>
                </a:solidFill>
              </a:rPr>
              <a:t> (3 olika) och </a:t>
            </a:r>
            <a:r>
              <a:rPr lang="sv-SE" sz="1200" i="1" dirty="0" err="1">
                <a:solidFill>
                  <a:schemeClr val="bg2">
                    <a:lumMod val="90000"/>
                  </a:schemeClr>
                </a:solidFill>
              </a:rPr>
              <a:t>memantin</a:t>
            </a:r>
            <a:r>
              <a:rPr lang="sv-SE" sz="1200" i="1" dirty="0">
                <a:solidFill>
                  <a:schemeClr val="bg2">
                    <a:lumMod val="90000"/>
                  </a:schemeClr>
                </a:solidFill>
              </a:rPr>
              <a:t>. I tidig sjukdomsfas (som här) är </a:t>
            </a:r>
            <a:r>
              <a:rPr lang="sv-SE" sz="1200" i="1" dirty="0" err="1">
                <a:solidFill>
                  <a:schemeClr val="bg2">
                    <a:lumMod val="90000"/>
                  </a:schemeClr>
                </a:solidFill>
              </a:rPr>
              <a:t>acetylkolinesterashämmare</a:t>
            </a:r>
            <a:r>
              <a:rPr lang="sv-SE" sz="1200" i="1" dirty="0">
                <a:solidFill>
                  <a:schemeClr val="bg2">
                    <a:lumMod val="90000"/>
                  </a:schemeClr>
                </a:solidFill>
              </a:rPr>
              <a:t> förstahandsbehandling om inga kontraindikationer föreligger. </a:t>
            </a:r>
          </a:p>
          <a:p>
            <a:pPr marL="0" indent="0">
              <a:buNone/>
            </a:pPr>
            <a:r>
              <a:rPr lang="sv-SE" sz="1200" i="1" dirty="0">
                <a:solidFill>
                  <a:schemeClr val="bg2">
                    <a:lumMod val="90000"/>
                  </a:schemeClr>
                </a:solidFill>
              </a:rPr>
              <a:t>Anders har fått behandling med </a:t>
            </a:r>
            <a:r>
              <a:rPr lang="sv-SE" sz="1200" i="1" dirty="0" err="1">
                <a:solidFill>
                  <a:schemeClr val="bg2">
                    <a:lumMod val="90000"/>
                  </a:schemeClr>
                </a:solidFill>
              </a:rPr>
              <a:t>acetylkolinesterashämmaren</a:t>
            </a:r>
            <a:r>
              <a:rPr lang="sv-SE" sz="1200" i="1" dirty="0">
                <a:solidFill>
                  <a:schemeClr val="bg2">
                    <a:lumMod val="90000"/>
                  </a:schemeClr>
                </a:solidFill>
              </a:rPr>
              <a:t> </a:t>
            </a:r>
            <a:r>
              <a:rPr lang="sv-SE" sz="1200" i="1" dirty="0" err="1">
                <a:solidFill>
                  <a:schemeClr val="bg2">
                    <a:lumMod val="90000"/>
                  </a:schemeClr>
                </a:solidFill>
              </a:rPr>
              <a:t>donepezil</a:t>
            </a:r>
            <a:r>
              <a:rPr lang="sv-SE" sz="1200" i="1" dirty="0">
                <a:solidFill>
                  <a:schemeClr val="bg2">
                    <a:lumMod val="90000"/>
                  </a:schemeClr>
                </a:solidFill>
              </a:rPr>
              <a:t>, och efter att man följt upp insatt behandlingen vid minnesmottagningen vid ett tillfälle återremitterades han till primärvården för fortsatt uppföljning.</a:t>
            </a:r>
          </a:p>
          <a:p>
            <a:pPr marL="0" indent="0">
              <a:buNone/>
            </a:pPr>
            <a:r>
              <a:rPr lang="sv-SE" sz="1200" i="1" dirty="0">
                <a:solidFill>
                  <a:schemeClr val="bg2">
                    <a:lumMod val="90000"/>
                  </a:schemeClr>
                </a:solidFill>
              </a:rPr>
              <a:t>Du träffar honom för ett återbesök på vårdcentralen 1,5 år efter er första kontakt och det framkommer under besöket att han har körkortet kvar och fortfarande kör bil. Dottern medföljer och uttrycker i enrum en oro för bilkörningen. Det framkommer att det funnits ett par incidenter med plåtskador på bilen vid parkering, och dottern säger spontant att hon inte skulle våga åka med honom som passagerare, men hon har inte kunnat prata med honom om bilkörningen då han blir väldigt arg så fort frågan kommer på tal.</a:t>
            </a:r>
          </a:p>
          <a:p>
            <a:pPr marL="0" indent="0">
              <a:buNone/>
            </a:pPr>
            <a:r>
              <a:rPr lang="sv-SE" sz="1200" i="1" dirty="0">
                <a:solidFill>
                  <a:schemeClr val="bg2">
                    <a:lumMod val="90000"/>
                  </a:schemeClr>
                </a:solidFill>
              </a:rPr>
              <a:t>Anders verkar vid besöket må psykiskt ganska väl utan tecken till depression, men det märks i en samtalssituation att närminnet är kort eftersom han upprepar samma frågor. Han är vänlig och godmodig och kanske lite bekymmerslös under första delen av besöket, men när du antyder att han kanske inte skall fortsätta köra bil blir han mycket upprörd.</a:t>
            </a:r>
          </a:p>
          <a:p>
            <a:pPr marL="0" indent="0">
              <a:buNone/>
            </a:pPr>
            <a:r>
              <a:rPr lang="sv-SE" sz="1600" b="1" dirty="0"/>
              <a:t>Fråga 2:7a (1p). </a:t>
            </a:r>
            <a:r>
              <a:rPr lang="sv-SE" sz="1600" dirty="0"/>
              <a:t>Vad säger regelverket beträffande körkortsinnehav vid demenssjukdom?</a:t>
            </a:r>
            <a:br>
              <a:rPr lang="sv-SE" sz="1600" dirty="0"/>
            </a:br>
            <a:r>
              <a:rPr lang="sv-SE" sz="1600" b="1" dirty="0"/>
              <a:t>Fråga 2:7b (2p). </a:t>
            </a:r>
            <a:r>
              <a:rPr lang="sv-SE" sz="1600" dirty="0"/>
              <a:t>Ange fyra kognitiva funktioner som är viktiga för riskfri bilkörning.</a:t>
            </a:r>
          </a:p>
          <a:p>
            <a:pPr marL="0" indent="0">
              <a:buNone/>
            </a:pPr>
            <a:r>
              <a:rPr lang="sv-SE" sz="1600" b="1" i="1" dirty="0">
                <a:solidFill>
                  <a:srgbClr val="0070C0"/>
                </a:solidFill>
              </a:rPr>
              <a:t>Återkoppling 2:7. </a:t>
            </a:r>
            <a:r>
              <a:rPr lang="sv-SE" sz="1600" i="1" dirty="0">
                <a:solidFill>
                  <a:srgbClr val="0070C0"/>
                </a:solidFill>
              </a:rPr>
              <a:t>Demenssjukdom utgör hinder för körkortsinnehav. Vid lindrig demens kan dock innehav av behörigheterna AM, A1, A2, A, B, BE eller traktorkort medges. Regelbunden uppföljning då nödvändig. Demens bör anses som lindrig om patienten har förmågan att föra ett självständigt liv med ett förhållandevis intakt omdöme.</a:t>
            </a:r>
          </a:p>
          <a:p>
            <a:pPr marL="0" indent="0">
              <a:buNone/>
            </a:pPr>
            <a:r>
              <a:rPr lang="sv-SE" sz="1600" i="1" dirty="0">
                <a:solidFill>
                  <a:srgbClr val="0070C0"/>
                </a:solidFill>
              </a:rPr>
              <a:t>Kognitiva funktioner som är viktiga för riskfri bilkörning är Uppmärksamhet, </a:t>
            </a:r>
            <a:r>
              <a:rPr lang="sv-SE" sz="1600" i="1" dirty="0" err="1">
                <a:solidFill>
                  <a:srgbClr val="0070C0"/>
                </a:solidFill>
              </a:rPr>
              <a:t>visuospatiala</a:t>
            </a:r>
            <a:r>
              <a:rPr lang="sv-SE" sz="1600" i="1" dirty="0">
                <a:solidFill>
                  <a:srgbClr val="0070C0"/>
                </a:solidFill>
              </a:rPr>
              <a:t> funktioner, mental flexibilitet, exekutiva funktioner, psykomotoriskt tempo och omdöme. (Lärandemål A1, A14)</a:t>
            </a:r>
          </a:p>
        </p:txBody>
      </p:sp>
    </p:spTree>
    <p:extLst>
      <p:ext uri="{BB962C8B-B14F-4D97-AF65-F5344CB8AC3E}">
        <p14:creationId xmlns:p14="http://schemas.microsoft.com/office/powerpoint/2010/main" val="322096939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Christer, 67 år. (40p) (Omtenta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 Du bedömer att justering av blodtrycksmedicineringen är högprioriterat. Eftersom vi ännu inte har några aktuella prover (</a:t>
            </a:r>
            <a:r>
              <a:rPr lang="sv-SE" sz="1200" i="1" dirty="0" err="1">
                <a:solidFill>
                  <a:schemeClr val="bg2">
                    <a:lumMod val="90000"/>
                  </a:schemeClr>
                </a:solidFill>
              </a:rPr>
              <a:t>ffa</a:t>
            </a:r>
            <a:r>
              <a:rPr lang="sv-SE" sz="1200" i="1" dirty="0">
                <a:solidFill>
                  <a:schemeClr val="bg2">
                    <a:lumMod val="90000"/>
                  </a:schemeClr>
                </a:solidFill>
              </a:rPr>
              <a:t> njurfunktion) väljer du att lägga till </a:t>
            </a:r>
            <a:r>
              <a:rPr lang="sv-SE" sz="1200" i="1" dirty="0" err="1">
                <a:solidFill>
                  <a:schemeClr val="bg2">
                    <a:lumMod val="90000"/>
                  </a:schemeClr>
                </a:solidFill>
              </a:rPr>
              <a:t>amlodipin</a:t>
            </a:r>
            <a:r>
              <a:rPr lang="sv-SE" sz="1200" i="1" dirty="0">
                <a:solidFill>
                  <a:schemeClr val="bg2">
                    <a:lumMod val="90000"/>
                  </a:schemeClr>
                </a:solidFill>
              </a:rPr>
              <a:t> 5 mg. Du är noga med att tala om för Christer att dosen eventuellt behöver ökas. Målet med behandlingen är att nå ett mottagningsblodtryck på 130-139/70-79mmHg. Du planerar in att Christer får komma inom närmaste veckan för ny blodtryckskontroll för att se att han har svarat på behandlingen och då kommer du eventuellt att justera doseringen. Därefter kontrollerar du ytterligare ett blodtryck om ca 2 veckor, vilket med fördel görs i hemmet. Prioriterat är också att beställa en ekokardiografi då du funderar på om Christer har hjärtsvikt. </a:t>
            </a:r>
            <a:r>
              <a:rPr lang="sv-SE" sz="1200" i="1" dirty="0" err="1">
                <a:solidFill>
                  <a:schemeClr val="bg2">
                    <a:lumMod val="90000"/>
                  </a:schemeClr>
                </a:solidFill>
              </a:rPr>
              <a:t>EKGt</a:t>
            </a:r>
            <a:r>
              <a:rPr lang="sv-SE" sz="1200" i="1" dirty="0">
                <a:solidFill>
                  <a:schemeClr val="bg2">
                    <a:lumMod val="90000"/>
                  </a:schemeClr>
                </a:solidFill>
              </a:rPr>
              <a:t> visar tecken till vänsterkammarhypertrofi och han har lätt bensvullnad. Frågeställningen blir Vänsterkammarsvikt? Hypertrofi? Andfåddheten skulle kunna vara orsakad av </a:t>
            </a:r>
            <a:r>
              <a:rPr lang="sv-SE" sz="1200" i="1" dirty="0" err="1">
                <a:solidFill>
                  <a:schemeClr val="bg2">
                    <a:lumMod val="90000"/>
                  </a:schemeClr>
                </a:solidFill>
              </a:rPr>
              <a:t>metoprolol</a:t>
            </a:r>
            <a:r>
              <a:rPr lang="sv-SE" sz="1200" i="1" dirty="0">
                <a:solidFill>
                  <a:schemeClr val="bg2">
                    <a:lumMod val="90000"/>
                  </a:schemeClr>
                </a:solidFill>
              </a:rPr>
              <a:t> men du bedömer även att obstruktiv lungsjukdom är möjligt varför du gör en COPD6 mätning på mottagningen där svaret får avgöra om du går vidare med att beställa en spirometri idag eller inte.</a:t>
            </a:r>
          </a:p>
          <a:p>
            <a:pPr marL="0" indent="0">
              <a:buNone/>
            </a:pPr>
            <a:r>
              <a:rPr lang="sv-SE" sz="1400" dirty="0"/>
              <a:t>Då du inte hittar någon indikation för </a:t>
            </a:r>
            <a:r>
              <a:rPr lang="sv-SE" sz="1400" dirty="0" err="1"/>
              <a:t>Trombyl</a:t>
            </a:r>
            <a:r>
              <a:rPr lang="sv-SE" sz="1400" dirty="0"/>
              <a:t> så den </a:t>
            </a:r>
            <a:r>
              <a:rPr lang="sv-SE" sz="1400" dirty="0" err="1"/>
              <a:t>seponeras</a:t>
            </a:r>
            <a:r>
              <a:rPr lang="sv-SE" sz="1400" dirty="0"/>
              <a:t> den idag. Du ger livsstilsråd och beställer prover i form av blodstatus, P-glukos, Na, K </a:t>
            </a:r>
            <a:r>
              <a:rPr lang="sv-SE" sz="1400" dirty="0" err="1"/>
              <a:t>Krea</a:t>
            </a:r>
            <a:r>
              <a:rPr lang="sv-SE" sz="1400" dirty="0"/>
              <a:t>, </a:t>
            </a:r>
            <a:r>
              <a:rPr lang="sv-SE" sz="1400" dirty="0" err="1"/>
              <a:t>urat</a:t>
            </a:r>
            <a:r>
              <a:rPr lang="sv-SE" sz="1400" dirty="0"/>
              <a:t>, Lipidstatus. Lite motvilligt accepterar Christer tillägg av blodtrycksmedicineringen. COPD6 mätningen var normal. Provresultat kommer dagen därpå.</a:t>
            </a:r>
          </a:p>
          <a:p>
            <a:pPr marL="0" indent="0">
              <a:buNone/>
            </a:pPr>
            <a:r>
              <a:rPr lang="sv-SE" sz="1400" b="1" dirty="0"/>
              <a:t>Fråga 1:5 (2p). </a:t>
            </a:r>
            <a:r>
              <a:rPr lang="sv-SE" sz="1400" dirty="0"/>
              <a:t>Hur handlägger du glukosvärdet?</a:t>
            </a:r>
          </a:p>
          <a:p>
            <a:pPr marL="0" indent="0">
              <a:buNone/>
            </a:pPr>
            <a:r>
              <a:rPr lang="sv-SE" sz="1400" b="1" i="1" dirty="0">
                <a:solidFill>
                  <a:srgbClr val="0070C0"/>
                </a:solidFill>
              </a:rPr>
              <a:t>Återkoppling 1:5. </a:t>
            </a:r>
            <a:r>
              <a:rPr lang="sv-SE" sz="1400" i="1" dirty="0">
                <a:solidFill>
                  <a:srgbClr val="0070C0"/>
                </a:solidFill>
              </a:rPr>
              <a:t>Du kontaktar Christer och informerar om proverna. </a:t>
            </a:r>
            <a:br>
              <a:rPr lang="sv-SE" sz="1400" i="1" dirty="0">
                <a:solidFill>
                  <a:srgbClr val="0070C0"/>
                </a:solidFill>
              </a:rPr>
            </a:br>
            <a:r>
              <a:rPr lang="sv-SE" sz="1400" i="1" dirty="0">
                <a:solidFill>
                  <a:srgbClr val="0070C0"/>
                </a:solidFill>
              </a:rPr>
              <a:t>Eftersom slumpblodsockret var för högt väljer du att kontrollera </a:t>
            </a:r>
            <a:r>
              <a:rPr lang="sv-SE" sz="1400" i="1" dirty="0" err="1">
                <a:solidFill>
                  <a:srgbClr val="0070C0"/>
                </a:solidFill>
              </a:rPr>
              <a:t>fP-glucos</a:t>
            </a:r>
            <a:r>
              <a:rPr lang="sv-SE" sz="1400" i="1" dirty="0">
                <a:solidFill>
                  <a:srgbClr val="0070C0"/>
                </a:solidFill>
              </a:rPr>
              <a:t> </a:t>
            </a:r>
            <a:br>
              <a:rPr lang="sv-SE" sz="1400" i="1" dirty="0">
                <a:solidFill>
                  <a:srgbClr val="0070C0"/>
                </a:solidFill>
              </a:rPr>
            </a:br>
            <a:r>
              <a:rPr lang="sv-SE" sz="1400" i="1" dirty="0">
                <a:solidFill>
                  <a:srgbClr val="0070C0"/>
                </a:solidFill>
              </a:rPr>
              <a:t>och HbA1c samt frågar Christer om han har symtom som kan tala för diabetes, </a:t>
            </a:r>
            <a:br>
              <a:rPr lang="sv-SE" sz="1400" i="1" dirty="0">
                <a:solidFill>
                  <a:srgbClr val="0070C0"/>
                </a:solidFill>
              </a:rPr>
            </a:br>
            <a:r>
              <a:rPr lang="sv-SE" sz="1400" i="1" dirty="0">
                <a:solidFill>
                  <a:srgbClr val="0070C0"/>
                </a:solidFill>
              </a:rPr>
              <a:t>dvs ökad törst och </a:t>
            </a:r>
            <a:r>
              <a:rPr lang="sv-SE" sz="1400" i="1" dirty="0" err="1">
                <a:solidFill>
                  <a:srgbClr val="0070C0"/>
                </a:solidFill>
              </a:rPr>
              <a:t>miktion</a:t>
            </a:r>
            <a:r>
              <a:rPr lang="sv-SE" sz="1400" i="1" dirty="0">
                <a:solidFill>
                  <a:srgbClr val="0070C0"/>
                </a:solidFill>
              </a:rPr>
              <a:t>. (LärandemåAl1, B2)</a:t>
            </a:r>
          </a:p>
          <a:p>
            <a:pPr marL="0" indent="0">
              <a:buNone/>
            </a:pPr>
            <a:endParaRPr lang="sv-SE" sz="1400" dirty="0"/>
          </a:p>
          <a:p>
            <a:pPr marL="0" indent="0">
              <a:buNone/>
            </a:pPr>
            <a:endParaRPr lang="sv-SE" sz="1400" dirty="0"/>
          </a:p>
        </p:txBody>
      </p:sp>
      <p:pic>
        <p:nvPicPr>
          <p:cNvPr id="4" name="Bildobjekt 3">
            <a:extLst>
              <a:ext uri="{FF2B5EF4-FFF2-40B4-BE49-F238E27FC236}">
                <a16:creationId xmlns:a16="http://schemas.microsoft.com/office/drawing/2014/main" id="{2446F361-E062-EE56-F574-A30FDD43EF72}"/>
              </a:ext>
            </a:extLst>
          </p:cNvPr>
          <p:cNvPicPr>
            <a:picLocks noChangeAspect="1"/>
          </p:cNvPicPr>
          <p:nvPr/>
        </p:nvPicPr>
        <p:blipFill>
          <a:blip r:embed="rId2"/>
          <a:stretch>
            <a:fillRect/>
          </a:stretch>
        </p:blipFill>
        <p:spPr>
          <a:xfrm>
            <a:off x="6256091" y="2761400"/>
            <a:ext cx="5422900" cy="3898900"/>
          </a:xfrm>
          <a:prstGeom prst="rect">
            <a:avLst/>
          </a:prstGeom>
        </p:spPr>
      </p:pic>
    </p:spTree>
    <p:extLst>
      <p:ext uri="{BB962C8B-B14F-4D97-AF65-F5344CB8AC3E}">
        <p14:creationId xmlns:p14="http://schemas.microsoft.com/office/powerpoint/2010/main" val="136040070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Christer, 67 år. (40p) (Omtenta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 Lite motvilligt accepterar Christer tillägg av </a:t>
            </a:r>
            <a:r>
              <a:rPr lang="sv-SE" sz="1200" i="1" dirty="0" err="1">
                <a:solidFill>
                  <a:schemeClr val="bg2">
                    <a:lumMod val="90000"/>
                  </a:schemeClr>
                </a:solidFill>
              </a:rPr>
              <a:t>amlodipin</a:t>
            </a:r>
            <a:r>
              <a:rPr lang="sv-SE" sz="1200" i="1" dirty="0">
                <a:solidFill>
                  <a:schemeClr val="bg2">
                    <a:lumMod val="90000"/>
                  </a:schemeClr>
                </a:solidFill>
              </a:rPr>
              <a:t> 5 mg. Du talar om för Christer att dosen eventuellt behöver ökas (målvärde 130-139/70-79mmHg). Du planerar in ny kontroll av blodtrycket inom närmaste veckan. Därefter kontrollerar du ytterligare ett blodtryck om ca 2 veckor, vilket med fördel görs i hemmet. Du beställer ekokardiografi eftersom du funderar på hjärtsvikt. </a:t>
            </a:r>
            <a:r>
              <a:rPr lang="sv-SE" sz="1200" i="1" dirty="0" err="1">
                <a:solidFill>
                  <a:schemeClr val="bg2">
                    <a:lumMod val="90000"/>
                  </a:schemeClr>
                </a:solidFill>
              </a:rPr>
              <a:t>EKGt</a:t>
            </a:r>
            <a:r>
              <a:rPr lang="sv-SE" sz="1200" i="1" dirty="0">
                <a:solidFill>
                  <a:schemeClr val="bg2">
                    <a:lumMod val="90000"/>
                  </a:schemeClr>
                </a:solidFill>
              </a:rPr>
              <a:t> visar tecken till vänsterkammarhypertrofi och han har lätt bensvullnad. Andfåddheten kan tyda på underliggande lungsjukdom. Astma eller KOL är möjligt. Du gör en COPD6 mätning som var normal. </a:t>
            </a:r>
            <a:r>
              <a:rPr lang="sv-SE" sz="1200" i="1" dirty="0" err="1">
                <a:solidFill>
                  <a:schemeClr val="bg2">
                    <a:lumMod val="90000"/>
                  </a:schemeClr>
                </a:solidFill>
              </a:rPr>
              <a:t>Trombyl</a:t>
            </a:r>
            <a:r>
              <a:rPr lang="sv-SE" sz="1200" i="1" dirty="0">
                <a:solidFill>
                  <a:schemeClr val="bg2">
                    <a:lumMod val="90000"/>
                  </a:schemeClr>
                </a:solidFill>
              </a:rPr>
              <a:t> </a:t>
            </a:r>
            <a:r>
              <a:rPr lang="sv-SE" sz="1200" i="1" dirty="0" err="1">
                <a:solidFill>
                  <a:schemeClr val="bg2">
                    <a:lumMod val="90000"/>
                  </a:schemeClr>
                </a:solidFill>
              </a:rPr>
              <a:t>seponeras</a:t>
            </a:r>
            <a:r>
              <a:rPr lang="sv-SE" sz="1200" i="1" dirty="0">
                <a:solidFill>
                  <a:schemeClr val="bg2">
                    <a:lumMod val="90000"/>
                  </a:schemeClr>
                </a:solidFill>
              </a:rPr>
              <a:t>. Du beställer blodstatus, P-glukos, Na, K </a:t>
            </a:r>
            <a:r>
              <a:rPr lang="sv-SE" sz="1200" i="1" dirty="0" err="1">
                <a:solidFill>
                  <a:schemeClr val="bg2">
                    <a:lumMod val="90000"/>
                  </a:schemeClr>
                </a:solidFill>
              </a:rPr>
              <a:t>Krea</a:t>
            </a:r>
            <a:r>
              <a:rPr lang="sv-SE" sz="1200" i="1" dirty="0">
                <a:solidFill>
                  <a:schemeClr val="bg2">
                    <a:lumMod val="90000"/>
                  </a:schemeClr>
                </a:solidFill>
              </a:rPr>
              <a:t>, </a:t>
            </a:r>
            <a:r>
              <a:rPr lang="sv-SE" sz="1200" i="1" dirty="0" err="1">
                <a:solidFill>
                  <a:schemeClr val="bg2">
                    <a:lumMod val="90000"/>
                  </a:schemeClr>
                </a:solidFill>
              </a:rPr>
              <a:t>urat</a:t>
            </a:r>
            <a:r>
              <a:rPr lang="sv-SE" sz="1200" i="1" dirty="0">
                <a:solidFill>
                  <a:schemeClr val="bg2">
                    <a:lumMod val="90000"/>
                  </a:schemeClr>
                </a:solidFill>
              </a:rPr>
              <a:t>, Lipidstatus. P-glukos som är 12 </a:t>
            </a:r>
            <a:r>
              <a:rPr lang="sv-SE" sz="1200" i="1" dirty="0" err="1">
                <a:solidFill>
                  <a:schemeClr val="bg2">
                    <a:lumMod val="90000"/>
                  </a:schemeClr>
                </a:solidFill>
              </a:rPr>
              <a:t>mmollL</a:t>
            </a:r>
            <a:r>
              <a:rPr lang="sv-SE" sz="1200" i="1" dirty="0">
                <a:solidFill>
                  <a:schemeClr val="bg2">
                    <a:lumMod val="90000"/>
                  </a:schemeClr>
                </a:solidFill>
              </a:rPr>
              <a:t>. Du kontaktar Christer och informerar om proverna. Eftersom slumpblodsockret var för högt väljer du att kontrollera </a:t>
            </a:r>
            <a:r>
              <a:rPr lang="sv-SE" sz="1200" i="1" dirty="0" err="1">
                <a:solidFill>
                  <a:schemeClr val="bg2">
                    <a:lumMod val="90000"/>
                  </a:schemeClr>
                </a:solidFill>
              </a:rPr>
              <a:t>fP-glucos</a:t>
            </a:r>
            <a:r>
              <a:rPr lang="sv-SE" sz="1200" i="1" dirty="0">
                <a:solidFill>
                  <a:schemeClr val="bg2">
                    <a:lumMod val="90000"/>
                  </a:schemeClr>
                </a:solidFill>
              </a:rPr>
              <a:t> och HbA1c samt frågar Christer om han har symtom som kan tala för diabetes, dvs ökad törst och </a:t>
            </a:r>
            <a:r>
              <a:rPr lang="sv-SE" sz="1200" i="1" dirty="0" err="1">
                <a:solidFill>
                  <a:schemeClr val="bg2">
                    <a:lumMod val="90000"/>
                  </a:schemeClr>
                </a:solidFill>
              </a:rPr>
              <a:t>miktion</a:t>
            </a:r>
            <a:r>
              <a:rPr lang="sv-SE" sz="1200" i="1" dirty="0">
                <a:solidFill>
                  <a:schemeClr val="bg2">
                    <a:lumMod val="90000"/>
                  </a:schemeClr>
                </a:solidFill>
              </a:rPr>
              <a:t>.</a:t>
            </a:r>
          </a:p>
          <a:p>
            <a:pPr marL="0" indent="0">
              <a:buNone/>
            </a:pPr>
            <a:r>
              <a:rPr lang="sv-SE" sz="1400" dirty="0"/>
              <a:t>Christer har inte ökad törst eller </a:t>
            </a:r>
            <a:r>
              <a:rPr lang="sv-SE" sz="1400" dirty="0" err="1"/>
              <a:t>miktion</a:t>
            </a:r>
            <a:r>
              <a:rPr lang="sv-SE" sz="1400" dirty="0"/>
              <a:t>. Christer kommer fastande dagen efter för provtagning </a:t>
            </a:r>
            <a:r>
              <a:rPr lang="sv-SE" sz="1400" dirty="0" err="1"/>
              <a:t>fP-glucos</a:t>
            </a:r>
            <a:r>
              <a:rPr lang="sv-SE" sz="1400" dirty="0"/>
              <a:t> är då 6,9 </a:t>
            </a:r>
            <a:r>
              <a:rPr lang="sv-SE" sz="1400" dirty="0" err="1"/>
              <a:t>mmol</a:t>
            </a:r>
            <a:r>
              <a:rPr lang="sv-SE" sz="1400" dirty="0"/>
              <a:t>/L och HbA1c 45 </a:t>
            </a:r>
            <a:r>
              <a:rPr lang="sv-SE" sz="1400" dirty="0" err="1"/>
              <a:t>mmol</a:t>
            </a:r>
            <a:r>
              <a:rPr lang="sv-SE" sz="1400" dirty="0"/>
              <a:t>/mol.</a:t>
            </a:r>
          </a:p>
          <a:p>
            <a:pPr marL="0" indent="0">
              <a:buNone/>
            </a:pPr>
            <a:r>
              <a:rPr lang="sv-SE" sz="1400" dirty="0"/>
              <a:t>Tidigare svar på lipidstatus var följande: </a:t>
            </a:r>
            <a:r>
              <a:rPr lang="sv-SE" sz="1400" dirty="0">
                <a:sym typeface="Wingdings" pitchFamily="2" charset="2"/>
              </a:rPr>
              <a:t></a:t>
            </a:r>
          </a:p>
          <a:p>
            <a:pPr marL="0" indent="0">
              <a:buNone/>
            </a:pPr>
            <a:r>
              <a:rPr lang="sv-SE" sz="1400" b="1" dirty="0"/>
              <a:t>Fråga 1:6 (5p). </a:t>
            </a:r>
            <a:r>
              <a:rPr lang="sv-SE" sz="1400" dirty="0"/>
              <a:t>Skriv hur du berättar för Christer om resultatet av </a:t>
            </a:r>
            <a:r>
              <a:rPr lang="sv-SE" sz="1400" dirty="0" err="1"/>
              <a:t>fP</a:t>
            </a:r>
            <a:r>
              <a:rPr lang="sv-SE" sz="1400" dirty="0"/>
              <a:t>-glukos, </a:t>
            </a:r>
            <a:br>
              <a:rPr lang="sv-SE" sz="1400" dirty="0"/>
            </a:br>
            <a:r>
              <a:rPr lang="sv-SE" sz="1400" dirty="0"/>
              <a:t>HbA1c och lipidvärden, vad de betyder och vad du rekommenderar för </a:t>
            </a:r>
            <a:br>
              <a:rPr lang="sv-SE" sz="1400" dirty="0"/>
            </a:br>
            <a:r>
              <a:rPr lang="sv-SE" sz="1400" dirty="0"/>
              <a:t>fortsatt handläggning och varför?</a:t>
            </a:r>
          </a:p>
          <a:p>
            <a:pPr marL="0" indent="0">
              <a:buNone/>
            </a:pPr>
            <a:endParaRPr lang="sv-SE" sz="1400" dirty="0"/>
          </a:p>
          <a:p>
            <a:pPr marL="0" indent="0">
              <a:buNone/>
            </a:pPr>
            <a:endParaRPr lang="sv-SE" sz="1400" dirty="0"/>
          </a:p>
          <a:p>
            <a:pPr marL="0" indent="0">
              <a:buNone/>
            </a:pPr>
            <a:endParaRPr lang="sv-SE" sz="1400" dirty="0"/>
          </a:p>
        </p:txBody>
      </p:sp>
      <p:pic>
        <p:nvPicPr>
          <p:cNvPr id="5" name="Bildobjekt 4">
            <a:extLst>
              <a:ext uri="{FF2B5EF4-FFF2-40B4-BE49-F238E27FC236}">
                <a16:creationId xmlns:a16="http://schemas.microsoft.com/office/drawing/2014/main" id="{C0B38E7A-ED34-AB4C-40A7-25CDB98DFAEF}"/>
              </a:ext>
            </a:extLst>
          </p:cNvPr>
          <p:cNvPicPr>
            <a:picLocks noChangeAspect="1"/>
          </p:cNvPicPr>
          <p:nvPr/>
        </p:nvPicPr>
        <p:blipFill>
          <a:blip r:embed="rId2"/>
          <a:stretch>
            <a:fillRect/>
          </a:stretch>
        </p:blipFill>
        <p:spPr>
          <a:xfrm>
            <a:off x="6658377" y="2461779"/>
            <a:ext cx="5015247" cy="1459837"/>
          </a:xfrm>
          <a:prstGeom prst="rect">
            <a:avLst/>
          </a:prstGeom>
        </p:spPr>
      </p:pic>
    </p:spTree>
    <p:extLst>
      <p:ext uri="{BB962C8B-B14F-4D97-AF65-F5344CB8AC3E}">
        <p14:creationId xmlns:p14="http://schemas.microsoft.com/office/powerpoint/2010/main" val="145919004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Christer, 67 år. (40p) (Omtenta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vert="horz" lIns="91440" tIns="45720" rIns="91440" bIns="45720" rtlCol="0" anchor="t">
            <a:normAutofit/>
          </a:bodyPr>
          <a:lstStyle/>
          <a:p>
            <a:pPr marL="0" indent="0">
              <a:buNone/>
            </a:pPr>
            <a:r>
              <a:rPr lang="sv-SE" sz="1200" i="1" dirty="0">
                <a:solidFill>
                  <a:schemeClr val="bg2">
                    <a:lumMod val="90000"/>
                  </a:schemeClr>
                </a:solidFill>
              </a:rPr>
              <a:t>(…) Lite motvilligt accepterar Christer tillägg av </a:t>
            </a:r>
            <a:r>
              <a:rPr lang="sv-SE" sz="1200" i="1" dirty="0" err="1">
                <a:solidFill>
                  <a:schemeClr val="bg2">
                    <a:lumMod val="90000"/>
                  </a:schemeClr>
                </a:solidFill>
              </a:rPr>
              <a:t>amlodipin</a:t>
            </a:r>
            <a:r>
              <a:rPr lang="sv-SE" sz="1200" i="1" dirty="0">
                <a:solidFill>
                  <a:schemeClr val="bg2">
                    <a:lumMod val="90000"/>
                  </a:schemeClr>
                </a:solidFill>
              </a:rPr>
              <a:t> 5 mg. Du talar om för Christer att dosen eventuellt behöver ökas (målvärde 130-139/70-79mmHg). Du planerar in ny kontroll av blodtrycket inom närmaste veckan. Därefter kontrollerar du ytterligare ett blodtryck om ca 2 veckor, vilket med fördel görs i hemmet. Du beställer ekokardiografi eftersom du funderar på hjärtsvikt. </a:t>
            </a:r>
            <a:r>
              <a:rPr lang="sv-SE" sz="1200" i="1" dirty="0" err="1">
                <a:solidFill>
                  <a:schemeClr val="bg2">
                    <a:lumMod val="90000"/>
                  </a:schemeClr>
                </a:solidFill>
              </a:rPr>
              <a:t>EKGt</a:t>
            </a:r>
            <a:r>
              <a:rPr lang="sv-SE" sz="1200" i="1" dirty="0">
                <a:solidFill>
                  <a:schemeClr val="bg2">
                    <a:lumMod val="90000"/>
                  </a:schemeClr>
                </a:solidFill>
              </a:rPr>
              <a:t> visar tecken till vänsterkammarhypertrofi och han har lätt bensvullnad. Andfåddheten kan tyda på underliggande lungsjukdom. Astma eller KOL är möjligt. Du gör en COPD6 mätning som var normal. </a:t>
            </a:r>
            <a:r>
              <a:rPr lang="sv-SE" sz="1200" i="1" dirty="0" err="1">
                <a:solidFill>
                  <a:schemeClr val="bg2">
                    <a:lumMod val="90000"/>
                  </a:schemeClr>
                </a:solidFill>
              </a:rPr>
              <a:t>Trombyl</a:t>
            </a:r>
            <a:r>
              <a:rPr lang="sv-SE" sz="1200" i="1" dirty="0">
                <a:solidFill>
                  <a:schemeClr val="bg2">
                    <a:lumMod val="90000"/>
                  </a:schemeClr>
                </a:solidFill>
              </a:rPr>
              <a:t> </a:t>
            </a:r>
            <a:r>
              <a:rPr lang="sv-SE" sz="1200" i="1" dirty="0" err="1">
                <a:solidFill>
                  <a:schemeClr val="bg2">
                    <a:lumMod val="90000"/>
                  </a:schemeClr>
                </a:solidFill>
              </a:rPr>
              <a:t>seponeras</a:t>
            </a:r>
            <a:r>
              <a:rPr lang="sv-SE" sz="1200" i="1" dirty="0">
                <a:solidFill>
                  <a:schemeClr val="bg2">
                    <a:lumMod val="90000"/>
                  </a:schemeClr>
                </a:solidFill>
              </a:rPr>
              <a:t>. Du beställer blodstatus, P-glukos, Na, K </a:t>
            </a:r>
            <a:r>
              <a:rPr lang="sv-SE" sz="1200" i="1" dirty="0" err="1">
                <a:solidFill>
                  <a:schemeClr val="bg2">
                    <a:lumMod val="90000"/>
                  </a:schemeClr>
                </a:solidFill>
              </a:rPr>
              <a:t>Krea</a:t>
            </a:r>
            <a:r>
              <a:rPr lang="sv-SE" sz="1200" i="1" dirty="0">
                <a:solidFill>
                  <a:schemeClr val="bg2">
                    <a:lumMod val="90000"/>
                  </a:schemeClr>
                </a:solidFill>
              </a:rPr>
              <a:t>, </a:t>
            </a:r>
            <a:r>
              <a:rPr lang="sv-SE" sz="1200" i="1" dirty="0" err="1">
                <a:solidFill>
                  <a:schemeClr val="bg2">
                    <a:lumMod val="90000"/>
                  </a:schemeClr>
                </a:solidFill>
              </a:rPr>
              <a:t>urat</a:t>
            </a:r>
            <a:r>
              <a:rPr lang="sv-SE" sz="1200" i="1" dirty="0">
                <a:solidFill>
                  <a:schemeClr val="bg2">
                    <a:lumMod val="90000"/>
                  </a:schemeClr>
                </a:solidFill>
              </a:rPr>
              <a:t>, Lipidstatus. P-glukos som är 12 </a:t>
            </a:r>
            <a:r>
              <a:rPr lang="sv-SE" sz="1200" i="1" dirty="0" err="1">
                <a:solidFill>
                  <a:schemeClr val="bg2">
                    <a:lumMod val="90000"/>
                  </a:schemeClr>
                </a:solidFill>
              </a:rPr>
              <a:t>mmollL</a:t>
            </a:r>
            <a:r>
              <a:rPr lang="sv-SE" sz="1200" i="1" dirty="0">
                <a:solidFill>
                  <a:schemeClr val="bg2">
                    <a:lumMod val="90000"/>
                  </a:schemeClr>
                </a:solidFill>
              </a:rPr>
              <a:t>. Du kontaktar Christer och informerar om proverna. Eftersom slumpblodsockret var för högt väljer du att kontrollera </a:t>
            </a:r>
            <a:r>
              <a:rPr lang="sv-SE" sz="1200" i="1" dirty="0" err="1">
                <a:solidFill>
                  <a:schemeClr val="bg2">
                    <a:lumMod val="90000"/>
                  </a:schemeClr>
                </a:solidFill>
              </a:rPr>
              <a:t>fP-glucos</a:t>
            </a:r>
            <a:r>
              <a:rPr lang="sv-SE" sz="1200" i="1" dirty="0">
                <a:solidFill>
                  <a:schemeClr val="bg2">
                    <a:lumMod val="90000"/>
                  </a:schemeClr>
                </a:solidFill>
              </a:rPr>
              <a:t> och HbA1c samt frågar Christer om han har symtom som kan tala för diabetes, dvs ökad törst och </a:t>
            </a:r>
            <a:r>
              <a:rPr lang="sv-SE" sz="1200" i="1" dirty="0" err="1">
                <a:solidFill>
                  <a:schemeClr val="bg2">
                    <a:lumMod val="90000"/>
                  </a:schemeClr>
                </a:solidFill>
              </a:rPr>
              <a:t>miktion</a:t>
            </a:r>
            <a:r>
              <a:rPr lang="sv-SE" sz="1200" i="1" dirty="0">
                <a:solidFill>
                  <a:schemeClr val="bg2">
                    <a:lumMod val="90000"/>
                  </a:schemeClr>
                </a:solidFill>
              </a:rPr>
              <a:t>.</a:t>
            </a:r>
          </a:p>
          <a:p>
            <a:pPr marL="0" indent="0">
              <a:buNone/>
            </a:pPr>
            <a:r>
              <a:rPr lang="sv-SE" sz="1400" dirty="0"/>
              <a:t>Christer har inte ökad törst eller </a:t>
            </a:r>
            <a:r>
              <a:rPr lang="sv-SE" sz="1400" dirty="0" err="1"/>
              <a:t>miktion</a:t>
            </a:r>
            <a:r>
              <a:rPr lang="sv-SE" sz="1400" dirty="0"/>
              <a:t>. Christer kommer fastande dagen efter för provtagning </a:t>
            </a:r>
            <a:r>
              <a:rPr lang="sv-SE" sz="1400" dirty="0" err="1"/>
              <a:t>fP-glucos</a:t>
            </a:r>
            <a:r>
              <a:rPr lang="sv-SE" sz="1400" dirty="0"/>
              <a:t> är då 6,9 </a:t>
            </a:r>
            <a:r>
              <a:rPr lang="sv-SE" sz="1400" dirty="0" err="1"/>
              <a:t>mmol</a:t>
            </a:r>
            <a:r>
              <a:rPr lang="sv-SE" sz="1400" dirty="0"/>
              <a:t>/L och HbA1c 45 </a:t>
            </a:r>
            <a:r>
              <a:rPr lang="sv-SE" sz="1400" dirty="0" err="1"/>
              <a:t>mmol</a:t>
            </a:r>
            <a:r>
              <a:rPr lang="sv-SE" sz="1400" dirty="0"/>
              <a:t>/mol.</a:t>
            </a:r>
          </a:p>
          <a:p>
            <a:pPr marL="0" indent="0">
              <a:buNone/>
            </a:pPr>
            <a:r>
              <a:rPr lang="sv-SE" sz="1400" dirty="0"/>
              <a:t>Tidigare svar på lipidstatus var följande: </a:t>
            </a:r>
            <a:r>
              <a:rPr lang="sv-SE" sz="1400" dirty="0">
                <a:sym typeface="Wingdings" pitchFamily="2" charset="2"/>
              </a:rPr>
              <a:t></a:t>
            </a:r>
          </a:p>
          <a:p>
            <a:pPr marL="0" indent="0">
              <a:buNone/>
            </a:pPr>
            <a:r>
              <a:rPr lang="sv-SE" sz="1400" b="1" dirty="0"/>
              <a:t>Fråga 1:6 (5p). </a:t>
            </a:r>
            <a:r>
              <a:rPr lang="sv-SE" sz="1400" dirty="0"/>
              <a:t>Skriv hur du berättar för Christer om resultatet av </a:t>
            </a:r>
            <a:r>
              <a:rPr lang="sv-SE" sz="1400" dirty="0" err="1"/>
              <a:t>fP</a:t>
            </a:r>
            <a:r>
              <a:rPr lang="sv-SE" sz="1400" dirty="0"/>
              <a:t>-glukos, </a:t>
            </a:r>
            <a:br>
              <a:rPr lang="sv-SE" sz="1400" dirty="0"/>
            </a:br>
            <a:r>
              <a:rPr lang="sv-SE" sz="1400" dirty="0"/>
              <a:t>HbA1c och lipidvärden, vad de betyder och vad du rekommenderar för </a:t>
            </a:r>
            <a:br>
              <a:rPr lang="sv-SE" sz="1400" dirty="0"/>
            </a:br>
            <a:r>
              <a:rPr lang="sv-SE" sz="1400" dirty="0"/>
              <a:t>fortsatt handläggning och varför?</a:t>
            </a:r>
          </a:p>
          <a:p>
            <a:pPr marL="0" indent="0">
              <a:buNone/>
            </a:pPr>
            <a:r>
              <a:rPr lang="sv-SE" sz="1400" b="1" i="1" dirty="0">
                <a:solidFill>
                  <a:srgbClr val="0070C0"/>
                </a:solidFill>
              </a:rPr>
              <a:t>Återkoppling 1:6. </a:t>
            </a:r>
            <a:r>
              <a:rPr lang="sv-SE" sz="1400" i="1" dirty="0">
                <a:solidFill>
                  <a:srgbClr val="0070C0"/>
                </a:solidFill>
              </a:rPr>
              <a:t>Du berättar för Christer att han i nuläget inte har diabetes </a:t>
            </a:r>
            <a:br>
              <a:rPr lang="sv-SE" sz="1400" i="1" dirty="0">
                <a:solidFill>
                  <a:srgbClr val="0070C0"/>
                </a:solidFill>
              </a:rPr>
            </a:br>
            <a:r>
              <a:rPr lang="sv-SE" sz="1400" i="1" dirty="0">
                <a:solidFill>
                  <a:srgbClr val="0070C0"/>
                </a:solidFill>
              </a:rPr>
              <a:t>eftersom ett förhöjt slumpblodsocker inte räcker för diagnos då han inte har några </a:t>
            </a:r>
            <a:br>
              <a:rPr lang="sv-SE" sz="1400" i="1" dirty="0">
                <a:solidFill>
                  <a:srgbClr val="0070C0"/>
                </a:solidFill>
              </a:rPr>
            </a:br>
            <a:r>
              <a:rPr lang="sv-SE" sz="1400" i="1" dirty="0">
                <a:solidFill>
                  <a:srgbClr val="0070C0"/>
                </a:solidFill>
              </a:rPr>
              <a:t>symtom som tyder på diabetes, men att det finns en risk att han utvecklar diabetes </a:t>
            </a:r>
            <a:br>
              <a:rPr lang="sv-SE" sz="1400" i="1" dirty="0">
                <a:solidFill>
                  <a:srgbClr val="0070C0"/>
                </a:solidFill>
              </a:rPr>
            </a:br>
            <a:r>
              <a:rPr lang="sv-SE" sz="1400" i="1" dirty="0">
                <a:solidFill>
                  <a:srgbClr val="0070C0"/>
                </a:solidFill>
              </a:rPr>
              <a:t>på sikt och att det därför är viktigt att vi nu sätter in åtgärder. Du frågar också Christer om han vet vad diabetes är för något och ger honom enkel information om sjukdomen. </a:t>
            </a:r>
            <a:br>
              <a:rPr lang="sv-SE" sz="1400" i="1" dirty="0">
                <a:solidFill>
                  <a:srgbClr val="0070C0"/>
                </a:solidFill>
              </a:rPr>
            </a:br>
            <a:r>
              <a:rPr lang="sv-SE" sz="1400" i="1" dirty="0">
                <a:solidFill>
                  <a:srgbClr val="0070C0"/>
                </a:solidFill>
              </a:rPr>
              <a:t>(Diagnoskriterier är </a:t>
            </a:r>
            <a:r>
              <a:rPr lang="sv-SE" sz="1400" i="1" dirty="0" err="1">
                <a:solidFill>
                  <a:srgbClr val="0070C0"/>
                </a:solidFill>
              </a:rPr>
              <a:t>fP</a:t>
            </a:r>
            <a:r>
              <a:rPr lang="sv-SE" sz="1400" i="1" dirty="0">
                <a:solidFill>
                  <a:srgbClr val="0070C0"/>
                </a:solidFill>
              </a:rPr>
              <a:t>-glukos 7,0 </a:t>
            </a:r>
            <a:r>
              <a:rPr lang="sv-SE" sz="1400" i="1" dirty="0" err="1">
                <a:solidFill>
                  <a:srgbClr val="0070C0"/>
                </a:solidFill>
              </a:rPr>
              <a:t>mmol</a:t>
            </a:r>
            <a:r>
              <a:rPr lang="sv-SE" sz="1400" i="1" dirty="0">
                <a:solidFill>
                  <a:srgbClr val="0070C0"/>
                </a:solidFill>
              </a:rPr>
              <a:t>/l vid två tillfällen, alternativt icke-fastande P-glukos 11,1 </a:t>
            </a:r>
            <a:r>
              <a:rPr lang="sv-SE" sz="1400" i="1" dirty="0" err="1">
                <a:solidFill>
                  <a:srgbClr val="0070C0"/>
                </a:solidFill>
              </a:rPr>
              <a:t>mmol</a:t>
            </a:r>
            <a:r>
              <a:rPr lang="sv-SE" sz="1400" i="1" dirty="0">
                <a:solidFill>
                  <a:srgbClr val="0070C0"/>
                </a:solidFill>
              </a:rPr>
              <a:t>/l och symtom på hyperglykemi, alternativt HbA1c 48 </a:t>
            </a:r>
            <a:r>
              <a:rPr lang="sv-SE" sz="1400" i="1" dirty="0" err="1">
                <a:solidFill>
                  <a:srgbClr val="0070C0"/>
                </a:solidFill>
              </a:rPr>
              <a:t>mmol</a:t>
            </a:r>
            <a:r>
              <a:rPr lang="sv-SE" sz="1400" i="1" dirty="0">
                <a:solidFill>
                  <a:srgbClr val="0070C0"/>
                </a:solidFill>
              </a:rPr>
              <a:t>/mol vid två tillfällen, eller tillsammans med förhöjt p-glukos enligt ovan. Peroral glukosbelastning med 2h kapillärt värde 2 12,2 </a:t>
            </a:r>
            <a:r>
              <a:rPr lang="sv-SE" sz="1400" i="1" dirty="0" err="1">
                <a:solidFill>
                  <a:srgbClr val="0070C0"/>
                </a:solidFill>
              </a:rPr>
              <a:t>mmol</a:t>
            </a:r>
            <a:r>
              <a:rPr lang="sv-SE" sz="1400" i="1" dirty="0">
                <a:solidFill>
                  <a:srgbClr val="0070C0"/>
                </a:solidFill>
              </a:rPr>
              <a:t>/L, venöst värde 2 11,1 </a:t>
            </a:r>
            <a:r>
              <a:rPr lang="sv-SE" sz="1400" i="1" dirty="0" err="1">
                <a:solidFill>
                  <a:srgbClr val="0070C0"/>
                </a:solidFill>
              </a:rPr>
              <a:t>mmol</a:t>
            </a:r>
            <a:r>
              <a:rPr lang="sv-SE" sz="1400" i="1" dirty="0">
                <a:solidFill>
                  <a:srgbClr val="0070C0"/>
                </a:solidFill>
              </a:rPr>
              <a:t>/L. ). </a:t>
            </a:r>
            <a:br>
              <a:rPr lang="sv-SE" sz="1400" i="1" dirty="0">
                <a:solidFill>
                  <a:srgbClr val="0070C0"/>
                </a:solidFill>
              </a:rPr>
            </a:br>
            <a:r>
              <a:rPr lang="sv-SE" sz="1400" i="1" dirty="0">
                <a:solidFill>
                  <a:srgbClr val="0070C0"/>
                </a:solidFill>
              </a:rPr>
              <a:t>Du berättar att han har flera riskfaktorer för hjärt-kärlsjukdom som högt blodtryck, höga blodfetter (LDL och non-HDL) i förhållande till sin totala riskprofil (högt blodtryck, sockervärde och blodfetter i överkant). Blodsockervärdena bör därför följas och hans risk för hjärt-kärlsjukdom bör skattas med tex SCORE eller SCORE 2. Då det är av största vikt att sätta in åtgärder för att förhala utveckling av diabetes erbjuder du kontakt med dietist och ger honom råd om att röra på sig regelbundet i form av 30 min promenader 5 dagar i veckan (Fysisk aktivitet på recept- FAR). </a:t>
            </a:r>
            <a:br>
              <a:rPr lang="sv-SE" sz="1400" i="1" dirty="0"/>
            </a:br>
            <a:r>
              <a:rPr lang="sv-SE" sz="1400" i="1" dirty="0">
                <a:solidFill>
                  <a:srgbClr val="0070C0"/>
                </a:solidFill>
              </a:rPr>
              <a:t>Ni kommer överens om en uppföljning av blodsockervärdena om 6 månader. Du betonar att det är bra att han inte längre röker och efterhör vilka möjligheter han själv ser för att kunna hitta en hälsofrämjande livsstil. Du förklarar att motion kan öka kroppens egen känslighet för insulin. Efter övervägande vill du sätta in behandling som sänker blodfetterna (statinbehandling). (Lärandemål A1, B2)</a:t>
            </a:r>
          </a:p>
          <a:p>
            <a:pPr marL="0" indent="0">
              <a:buNone/>
            </a:pPr>
            <a:endParaRPr lang="sv-SE" sz="1400" dirty="0"/>
          </a:p>
          <a:p>
            <a:pPr marL="0" indent="0">
              <a:buNone/>
            </a:pPr>
            <a:endParaRPr lang="sv-SE" sz="1400" dirty="0"/>
          </a:p>
          <a:p>
            <a:pPr marL="0" indent="0">
              <a:buNone/>
            </a:pPr>
            <a:endParaRPr lang="sv-SE" sz="1400" dirty="0"/>
          </a:p>
        </p:txBody>
      </p:sp>
      <p:pic>
        <p:nvPicPr>
          <p:cNvPr id="5" name="Bildobjekt 4">
            <a:extLst>
              <a:ext uri="{FF2B5EF4-FFF2-40B4-BE49-F238E27FC236}">
                <a16:creationId xmlns:a16="http://schemas.microsoft.com/office/drawing/2014/main" id="{C0B38E7A-ED34-AB4C-40A7-25CDB98DFAEF}"/>
              </a:ext>
            </a:extLst>
          </p:cNvPr>
          <p:cNvPicPr>
            <a:picLocks noChangeAspect="1"/>
          </p:cNvPicPr>
          <p:nvPr/>
        </p:nvPicPr>
        <p:blipFill>
          <a:blip r:embed="rId2"/>
          <a:stretch>
            <a:fillRect/>
          </a:stretch>
        </p:blipFill>
        <p:spPr>
          <a:xfrm>
            <a:off x="6658377" y="2461779"/>
            <a:ext cx="5015247" cy="1459837"/>
          </a:xfrm>
          <a:prstGeom prst="rect">
            <a:avLst/>
          </a:prstGeom>
        </p:spPr>
      </p:pic>
    </p:spTree>
    <p:extLst>
      <p:ext uri="{BB962C8B-B14F-4D97-AF65-F5344CB8AC3E}">
        <p14:creationId xmlns:p14="http://schemas.microsoft.com/office/powerpoint/2010/main" val="158146966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Christer, 67 år. (40p) (Omtenta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 Lite motvilligt accepterar Christer tillägg av </a:t>
            </a:r>
            <a:r>
              <a:rPr lang="sv-SE" sz="1200" i="1" dirty="0" err="1">
                <a:solidFill>
                  <a:schemeClr val="bg2">
                    <a:lumMod val="90000"/>
                  </a:schemeClr>
                </a:solidFill>
              </a:rPr>
              <a:t>amlodipin</a:t>
            </a:r>
            <a:r>
              <a:rPr lang="sv-SE" sz="1200" i="1" dirty="0">
                <a:solidFill>
                  <a:schemeClr val="bg2">
                    <a:lumMod val="90000"/>
                  </a:schemeClr>
                </a:solidFill>
              </a:rPr>
              <a:t> 5 mg. Du talar om för Christer att dosen eventuellt behöver ökas (målvärde 130-139/70-79mmHg). Du planerar in ny kontroll av blodtrycket inom närmaste veckan. Därefter kontrollerar du ytterligare ett blodtryck om ca 2 veckor, vilket med fördel görs i hemmet. Du beställer ekokardiografi eftersom du funderar på hjärtsvikt. </a:t>
            </a:r>
            <a:r>
              <a:rPr lang="sv-SE" sz="1200" i="1" dirty="0" err="1">
                <a:solidFill>
                  <a:schemeClr val="bg2">
                    <a:lumMod val="90000"/>
                  </a:schemeClr>
                </a:solidFill>
              </a:rPr>
              <a:t>EKGt</a:t>
            </a:r>
            <a:r>
              <a:rPr lang="sv-SE" sz="1200" i="1" dirty="0">
                <a:solidFill>
                  <a:schemeClr val="bg2">
                    <a:lumMod val="90000"/>
                  </a:schemeClr>
                </a:solidFill>
              </a:rPr>
              <a:t> visar tecken till vänsterkammarhypertrofi och han har lätt bensvullnad. Andfåddheten kan tyda på underliggande lungsjukdom. Astma eller KOL är möjligt. Du gör en COPD6 mätning som var normal. </a:t>
            </a:r>
            <a:r>
              <a:rPr lang="sv-SE" sz="1200" i="1" dirty="0" err="1">
                <a:solidFill>
                  <a:schemeClr val="bg2">
                    <a:lumMod val="90000"/>
                  </a:schemeClr>
                </a:solidFill>
              </a:rPr>
              <a:t>Trombyl</a:t>
            </a:r>
            <a:r>
              <a:rPr lang="sv-SE" sz="1200" i="1" dirty="0">
                <a:solidFill>
                  <a:schemeClr val="bg2">
                    <a:lumMod val="90000"/>
                  </a:schemeClr>
                </a:solidFill>
              </a:rPr>
              <a:t> </a:t>
            </a:r>
            <a:r>
              <a:rPr lang="sv-SE" sz="1200" i="1" dirty="0" err="1">
                <a:solidFill>
                  <a:schemeClr val="bg2">
                    <a:lumMod val="90000"/>
                  </a:schemeClr>
                </a:solidFill>
              </a:rPr>
              <a:t>seponeras</a:t>
            </a:r>
            <a:r>
              <a:rPr lang="sv-SE" sz="1200" i="1" dirty="0">
                <a:solidFill>
                  <a:schemeClr val="bg2">
                    <a:lumMod val="90000"/>
                  </a:schemeClr>
                </a:solidFill>
              </a:rPr>
              <a:t>. Du beställer blodstatus, P-glukos, Na, K </a:t>
            </a:r>
            <a:r>
              <a:rPr lang="sv-SE" sz="1200" i="1" dirty="0" err="1">
                <a:solidFill>
                  <a:schemeClr val="bg2">
                    <a:lumMod val="90000"/>
                  </a:schemeClr>
                </a:solidFill>
              </a:rPr>
              <a:t>Krea</a:t>
            </a:r>
            <a:r>
              <a:rPr lang="sv-SE" sz="1200" i="1" dirty="0">
                <a:solidFill>
                  <a:schemeClr val="bg2">
                    <a:lumMod val="90000"/>
                  </a:schemeClr>
                </a:solidFill>
              </a:rPr>
              <a:t>, </a:t>
            </a:r>
            <a:r>
              <a:rPr lang="sv-SE" sz="1200" i="1" dirty="0" err="1">
                <a:solidFill>
                  <a:schemeClr val="bg2">
                    <a:lumMod val="90000"/>
                  </a:schemeClr>
                </a:solidFill>
              </a:rPr>
              <a:t>urat</a:t>
            </a:r>
            <a:r>
              <a:rPr lang="sv-SE" sz="1200" i="1" dirty="0">
                <a:solidFill>
                  <a:schemeClr val="bg2">
                    <a:lumMod val="90000"/>
                  </a:schemeClr>
                </a:solidFill>
              </a:rPr>
              <a:t>, Lipidstatus. P-glukos som är 12 </a:t>
            </a:r>
            <a:r>
              <a:rPr lang="sv-SE" sz="1200" i="1" dirty="0" err="1">
                <a:solidFill>
                  <a:schemeClr val="bg2">
                    <a:lumMod val="90000"/>
                  </a:schemeClr>
                </a:solidFill>
              </a:rPr>
              <a:t>mmollL</a:t>
            </a:r>
            <a:r>
              <a:rPr lang="sv-SE" sz="1200" i="1" dirty="0">
                <a:solidFill>
                  <a:schemeClr val="bg2">
                    <a:lumMod val="90000"/>
                  </a:schemeClr>
                </a:solidFill>
              </a:rPr>
              <a:t>. Du kontaktar Christer och informerar om proverna. Eftersom slumpblodsockret var för högt väljer du att kontrollera </a:t>
            </a:r>
            <a:r>
              <a:rPr lang="sv-SE" sz="1200" i="1" dirty="0" err="1">
                <a:solidFill>
                  <a:schemeClr val="bg2">
                    <a:lumMod val="90000"/>
                  </a:schemeClr>
                </a:solidFill>
              </a:rPr>
              <a:t>fP-glucos</a:t>
            </a:r>
            <a:r>
              <a:rPr lang="sv-SE" sz="1200" i="1" dirty="0">
                <a:solidFill>
                  <a:schemeClr val="bg2">
                    <a:lumMod val="90000"/>
                  </a:schemeClr>
                </a:solidFill>
              </a:rPr>
              <a:t> och HbA1c samt frågar Christer om han har symtom som kan tala för diabetes, dvs ökad törst och </a:t>
            </a:r>
            <a:r>
              <a:rPr lang="sv-SE" sz="1200" i="1" dirty="0" err="1">
                <a:solidFill>
                  <a:schemeClr val="bg2">
                    <a:lumMod val="90000"/>
                  </a:schemeClr>
                </a:solidFill>
              </a:rPr>
              <a:t>miktion</a:t>
            </a:r>
            <a:r>
              <a:rPr lang="sv-SE" sz="1200" i="1" dirty="0">
                <a:solidFill>
                  <a:schemeClr val="bg2">
                    <a:lumMod val="90000"/>
                  </a:schemeClr>
                </a:solidFill>
              </a:rPr>
              <a:t>.</a:t>
            </a:r>
          </a:p>
          <a:p>
            <a:pPr marL="0" indent="0">
              <a:buNone/>
            </a:pPr>
            <a:r>
              <a:rPr lang="sv-SE" sz="1200" i="1" dirty="0">
                <a:solidFill>
                  <a:schemeClr val="bg2">
                    <a:lumMod val="90000"/>
                  </a:schemeClr>
                </a:solidFill>
              </a:rPr>
              <a:t>Christer har inte ökad törst eller </a:t>
            </a:r>
            <a:r>
              <a:rPr lang="sv-SE" sz="1200" i="1" dirty="0" err="1">
                <a:solidFill>
                  <a:schemeClr val="bg2">
                    <a:lumMod val="90000"/>
                  </a:schemeClr>
                </a:solidFill>
              </a:rPr>
              <a:t>miktion</a:t>
            </a:r>
            <a:r>
              <a:rPr lang="sv-SE" sz="1200" i="1" dirty="0">
                <a:solidFill>
                  <a:schemeClr val="bg2">
                    <a:lumMod val="90000"/>
                  </a:schemeClr>
                </a:solidFill>
              </a:rPr>
              <a:t>. Christer kommer fastande dagen efter för provtagning </a:t>
            </a:r>
            <a:r>
              <a:rPr lang="sv-SE" sz="1200" i="1" dirty="0" err="1">
                <a:solidFill>
                  <a:schemeClr val="bg2">
                    <a:lumMod val="90000"/>
                  </a:schemeClr>
                </a:solidFill>
              </a:rPr>
              <a:t>fP-glucos</a:t>
            </a:r>
            <a:r>
              <a:rPr lang="sv-SE" sz="1200" i="1" dirty="0">
                <a:solidFill>
                  <a:schemeClr val="bg2">
                    <a:lumMod val="90000"/>
                  </a:schemeClr>
                </a:solidFill>
              </a:rPr>
              <a:t> är då 6,9 </a:t>
            </a:r>
            <a:r>
              <a:rPr lang="sv-SE" sz="1200" i="1" dirty="0" err="1">
                <a:solidFill>
                  <a:schemeClr val="bg2">
                    <a:lumMod val="90000"/>
                  </a:schemeClr>
                </a:solidFill>
              </a:rPr>
              <a:t>mmol</a:t>
            </a:r>
            <a:r>
              <a:rPr lang="sv-SE" sz="1200" i="1" dirty="0">
                <a:solidFill>
                  <a:schemeClr val="bg2">
                    <a:lumMod val="90000"/>
                  </a:schemeClr>
                </a:solidFill>
              </a:rPr>
              <a:t>/L och HbA1c 45 </a:t>
            </a:r>
            <a:r>
              <a:rPr lang="sv-SE" sz="1200" i="1" dirty="0" err="1">
                <a:solidFill>
                  <a:schemeClr val="bg2">
                    <a:lumMod val="90000"/>
                  </a:schemeClr>
                </a:solidFill>
              </a:rPr>
              <a:t>mmol</a:t>
            </a:r>
            <a:r>
              <a:rPr lang="sv-SE" sz="1200" i="1" dirty="0">
                <a:solidFill>
                  <a:schemeClr val="bg2">
                    <a:lumMod val="90000"/>
                  </a:schemeClr>
                </a:solidFill>
              </a:rPr>
              <a:t>/mol. Du berättar för Christer att han i nuläget inte har diabetes eftersom ett förhöjt slumpblodsocker inte räcker för diagnos då han inte har några  symtom som tyder på diabetes, men att det finns en risk att han utvecklar diabetes på sikt och att det därför är viktigt att vi nu sätter in åtgärder. Du frågar också Christer om han vet vad diabetes är för något och ger honom enkel information om sjukdomen. (Diagnoskriterier är </a:t>
            </a:r>
            <a:r>
              <a:rPr lang="sv-SE" sz="1200" i="1" dirty="0" err="1">
                <a:solidFill>
                  <a:schemeClr val="bg2">
                    <a:lumMod val="90000"/>
                  </a:schemeClr>
                </a:solidFill>
              </a:rPr>
              <a:t>fP</a:t>
            </a:r>
            <a:r>
              <a:rPr lang="sv-SE" sz="1200" i="1" dirty="0">
                <a:solidFill>
                  <a:schemeClr val="bg2">
                    <a:lumMod val="90000"/>
                  </a:schemeClr>
                </a:solidFill>
              </a:rPr>
              <a:t>-glukos 2 7,0 </a:t>
            </a:r>
            <a:r>
              <a:rPr lang="sv-SE" sz="1200" i="1" dirty="0" err="1">
                <a:solidFill>
                  <a:schemeClr val="bg2">
                    <a:lumMod val="90000"/>
                  </a:schemeClr>
                </a:solidFill>
              </a:rPr>
              <a:t>mmol</a:t>
            </a:r>
            <a:r>
              <a:rPr lang="sv-SE" sz="1200" i="1" dirty="0">
                <a:solidFill>
                  <a:schemeClr val="bg2">
                    <a:lumMod val="90000"/>
                  </a:schemeClr>
                </a:solidFill>
              </a:rPr>
              <a:t>/l vid två tillfällen, alternativt icke-fastande P-glukos 2 11,1 </a:t>
            </a:r>
            <a:r>
              <a:rPr lang="sv-SE" sz="1200" i="1" dirty="0" err="1">
                <a:solidFill>
                  <a:schemeClr val="bg2">
                    <a:lumMod val="90000"/>
                  </a:schemeClr>
                </a:solidFill>
              </a:rPr>
              <a:t>mmol</a:t>
            </a:r>
            <a:r>
              <a:rPr lang="sv-SE" sz="1200" i="1" dirty="0">
                <a:solidFill>
                  <a:schemeClr val="bg2">
                    <a:lumMod val="90000"/>
                  </a:schemeClr>
                </a:solidFill>
              </a:rPr>
              <a:t>/l och symtom på hyperglykemi, alternativt HDA1c 2 48 </a:t>
            </a:r>
            <a:r>
              <a:rPr lang="sv-SE" sz="1200" i="1" dirty="0" err="1">
                <a:solidFill>
                  <a:schemeClr val="bg2">
                    <a:lumMod val="90000"/>
                  </a:schemeClr>
                </a:solidFill>
              </a:rPr>
              <a:t>mmol</a:t>
            </a:r>
            <a:r>
              <a:rPr lang="sv-SE" sz="1200" i="1" dirty="0">
                <a:solidFill>
                  <a:schemeClr val="bg2">
                    <a:lumMod val="90000"/>
                  </a:schemeClr>
                </a:solidFill>
              </a:rPr>
              <a:t>/mol vid två tillfällen, eller tillsammans med förhöjt p-glukos enligt ovan. Peroral glukosbelastning med 2h kapillärt värde 2 12,2 </a:t>
            </a:r>
            <a:r>
              <a:rPr lang="sv-SE" sz="1200" i="1" dirty="0" err="1">
                <a:solidFill>
                  <a:schemeClr val="bg2">
                    <a:lumMod val="90000"/>
                  </a:schemeClr>
                </a:solidFill>
              </a:rPr>
              <a:t>mmol</a:t>
            </a:r>
            <a:r>
              <a:rPr lang="sv-SE" sz="1200" i="1" dirty="0">
                <a:solidFill>
                  <a:schemeClr val="bg2">
                    <a:lumMod val="90000"/>
                  </a:schemeClr>
                </a:solidFill>
              </a:rPr>
              <a:t>/L, venöst värde 2 11,1 </a:t>
            </a:r>
            <a:r>
              <a:rPr lang="sv-SE" sz="1200" i="1" dirty="0" err="1">
                <a:solidFill>
                  <a:schemeClr val="bg2">
                    <a:lumMod val="90000"/>
                  </a:schemeClr>
                </a:solidFill>
              </a:rPr>
              <a:t>mmol</a:t>
            </a:r>
            <a:r>
              <a:rPr lang="sv-SE" sz="1200" i="1" dirty="0">
                <a:solidFill>
                  <a:schemeClr val="bg2">
                    <a:lumMod val="90000"/>
                  </a:schemeClr>
                </a:solidFill>
              </a:rPr>
              <a:t>/L. ). Du berättar att han har flera riskfaktorer för hjärt-kärlsjukdom som högt blodtryck, höga blodfetter (LDL och non-HDL) i förhållande till sin totala riskprofil (högt blodtryck, sockervärde och blodfetter i överkant). Blodsockervärdena bör därför följas och hans risk för hjärt-kärlsjukdom bör skattas med tex SCORE eller SCORE 2. Då det är av största vikt att sätta in åtgärder för att förhala utveckling av diabetes erbjuder du kontakt med dietist och ger honom råd om att röra på sig regelbundet i form av 30 min promenader 5 </a:t>
            </a:r>
            <a:r>
              <a:rPr lang="sv-SE" sz="1200" i="1" dirty="0" err="1">
                <a:solidFill>
                  <a:schemeClr val="bg2">
                    <a:lumMod val="90000"/>
                  </a:schemeClr>
                </a:solidFill>
              </a:rPr>
              <a:t>dagari</a:t>
            </a:r>
            <a:r>
              <a:rPr lang="sv-SE" sz="1200" i="1" dirty="0">
                <a:solidFill>
                  <a:schemeClr val="bg2">
                    <a:lumMod val="90000"/>
                  </a:schemeClr>
                </a:solidFill>
              </a:rPr>
              <a:t> veckan (Fysisk aktivitet på recept- FAR). Ni kommer överens om en uppföljning av blodsockervärdena om 6 månader. Du betonar att det är bra att han inte längre röker och efterhör vilka möjligheter han själv ser för att kunna hitta en hälsofrämjande livsstil. Du förklarar att motion kan öka kroppens egen känslighet för insulin. Efter övervägande vill du sätta in behandling som sänker blodfetterna (statinbehandling).</a:t>
            </a:r>
          </a:p>
          <a:p>
            <a:pPr marL="0" indent="0">
              <a:buNone/>
            </a:pPr>
            <a:r>
              <a:rPr lang="sv-SE" sz="1400" dirty="0"/>
              <a:t>Efter 2 veckor har du fått nya blodtrycksvärden från en hemblodtrycksmätning som Christer har gjort. De visar ett medelvärde på 145/93 </a:t>
            </a:r>
            <a:r>
              <a:rPr lang="sv-SE" sz="1400" dirty="0" err="1"/>
              <a:t>mmHg</a:t>
            </a:r>
            <a:r>
              <a:rPr lang="sv-SE" sz="1400" dirty="0"/>
              <a:t>. Christer står nu på </a:t>
            </a:r>
            <a:r>
              <a:rPr lang="sv-SE" sz="1400" dirty="0" err="1"/>
              <a:t>enalapril</a:t>
            </a:r>
            <a:r>
              <a:rPr lang="sv-SE" sz="1400" dirty="0"/>
              <a:t> 10 mg och </a:t>
            </a:r>
            <a:r>
              <a:rPr lang="sv-SE" sz="1400" dirty="0" err="1"/>
              <a:t>amlodipin</a:t>
            </a:r>
            <a:r>
              <a:rPr lang="sv-SE" sz="1400" dirty="0"/>
              <a:t> 10 mg för blodtrycket.</a:t>
            </a:r>
          </a:p>
          <a:p>
            <a:pPr marL="0" indent="0">
              <a:buNone/>
            </a:pPr>
            <a:r>
              <a:rPr lang="sv-SE" sz="1400" b="1" dirty="0"/>
              <a:t>Fråga 1:7 (2p). </a:t>
            </a:r>
            <a:r>
              <a:rPr lang="sv-SE" sz="1400" dirty="0"/>
              <a:t>Hur bör du handlägga detta? Motivera.</a:t>
            </a:r>
          </a:p>
          <a:p>
            <a:pPr marL="0" indent="0">
              <a:buNone/>
            </a:pPr>
            <a:endParaRPr lang="sv-SE" sz="1400" dirty="0"/>
          </a:p>
          <a:p>
            <a:pPr marL="0" indent="0">
              <a:buNone/>
            </a:pPr>
            <a:endParaRPr lang="sv-SE" sz="1400" dirty="0"/>
          </a:p>
        </p:txBody>
      </p:sp>
    </p:spTree>
    <p:extLst>
      <p:ext uri="{BB962C8B-B14F-4D97-AF65-F5344CB8AC3E}">
        <p14:creationId xmlns:p14="http://schemas.microsoft.com/office/powerpoint/2010/main" val="31817229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Christer, 67 år. (40p) (Omtenta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 Lite motvilligt accepterar Christer tillägg av </a:t>
            </a:r>
            <a:r>
              <a:rPr lang="sv-SE" sz="1200" i="1" dirty="0" err="1">
                <a:solidFill>
                  <a:schemeClr val="bg2">
                    <a:lumMod val="90000"/>
                  </a:schemeClr>
                </a:solidFill>
              </a:rPr>
              <a:t>amlodipin</a:t>
            </a:r>
            <a:r>
              <a:rPr lang="sv-SE" sz="1200" i="1" dirty="0">
                <a:solidFill>
                  <a:schemeClr val="bg2">
                    <a:lumMod val="90000"/>
                  </a:schemeClr>
                </a:solidFill>
              </a:rPr>
              <a:t> 5 mg. Du talar om för Christer att dosen eventuellt behöver ökas (målvärde 130-139/70-79mmHg). Du planerar in ny kontroll av blodtrycket inom närmaste veckan. Därefter kontrollerar du ytterligare ett blodtryck om ca 2 veckor, vilket med fördel görs i hemmet. Du beställer ekokardiografi eftersom du funderar på hjärtsvikt. </a:t>
            </a:r>
            <a:r>
              <a:rPr lang="sv-SE" sz="1200" i="1" dirty="0" err="1">
                <a:solidFill>
                  <a:schemeClr val="bg2">
                    <a:lumMod val="90000"/>
                  </a:schemeClr>
                </a:solidFill>
              </a:rPr>
              <a:t>EKGt</a:t>
            </a:r>
            <a:r>
              <a:rPr lang="sv-SE" sz="1200" i="1" dirty="0">
                <a:solidFill>
                  <a:schemeClr val="bg2">
                    <a:lumMod val="90000"/>
                  </a:schemeClr>
                </a:solidFill>
              </a:rPr>
              <a:t> visar tecken till vänsterkammarhypertrofi och han har lätt bensvullnad. Andfåddheten kan tyda på underliggande lungsjukdom. Astma eller KOL är möjligt. Du gör en COPD6 mätning som var normal. </a:t>
            </a:r>
            <a:r>
              <a:rPr lang="sv-SE" sz="1200" i="1" dirty="0" err="1">
                <a:solidFill>
                  <a:schemeClr val="bg2">
                    <a:lumMod val="90000"/>
                  </a:schemeClr>
                </a:solidFill>
              </a:rPr>
              <a:t>Trombyl</a:t>
            </a:r>
            <a:r>
              <a:rPr lang="sv-SE" sz="1200" i="1" dirty="0">
                <a:solidFill>
                  <a:schemeClr val="bg2">
                    <a:lumMod val="90000"/>
                  </a:schemeClr>
                </a:solidFill>
              </a:rPr>
              <a:t> </a:t>
            </a:r>
            <a:r>
              <a:rPr lang="sv-SE" sz="1200" i="1" dirty="0" err="1">
                <a:solidFill>
                  <a:schemeClr val="bg2">
                    <a:lumMod val="90000"/>
                  </a:schemeClr>
                </a:solidFill>
              </a:rPr>
              <a:t>seponeras</a:t>
            </a:r>
            <a:r>
              <a:rPr lang="sv-SE" sz="1200" i="1" dirty="0">
                <a:solidFill>
                  <a:schemeClr val="bg2">
                    <a:lumMod val="90000"/>
                  </a:schemeClr>
                </a:solidFill>
              </a:rPr>
              <a:t>. Du beställer blodstatus, P-glukos, Na, K </a:t>
            </a:r>
            <a:r>
              <a:rPr lang="sv-SE" sz="1200" i="1" dirty="0" err="1">
                <a:solidFill>
                  <a:schemeClr val="bg2">
                    <a:lumMod val="90000"/>
                  </a:schemeClr>
                </a:solidFill>
              </a:rPr>
              <a:t>Krea</a:t>
            </a:r>
            <a:r>
              <a:rPr lang="sv-SE" sz="1200" i="1" dirty="0">
                <a:solidFill>
                  <a:schemeClr val="bg2">
                    <a:lumMod val="90000"/>
                  </a:schemeClr>
                </a:solidFill>
              </a:rPr>
              <a:t>, </a:t>
            </a:r>
            <a:r>
              <a:rPr lang="sv-SE" sz="1200" i="1" dirty="0" err="1">
                <a:solidFill>
                  <a:schemeClr val="bg2">
                    <a:lumMod val="90000"/>
                  </a:schemeClr>
                </a:solidFill>
              </a:rPr>
              <a:t>urat</a:t>
            </a:r>
            <a:r>
              <a:rPr lang="sv-SE" sz="1200" i="1" dirty="0">
                <a:solidFill>
                  <a:schemeClr val="bg2">
                    <a:lumMod val="90000"/>
                  </a:schemeClr>
                </a:solidFill>
              </a:rPr>
              <a:t>, Lipidstatus. P-glukos som är 12 </a:t>
            </a:r>
            <a:r>
              <a:rPr lang="sv-SE" sz="1200" i="1" dirty="0" err="1">
                <a:solidFill>
                  <a:schemeClr val="bg2">
                    <a:lumMod val="90000"/>
                  </a:schemeClr>
                </a:solidFill>
              </a:rPr>
              <a:t>mmollL</a:t>
            </a:r>
            <a:r>
              <a:rPr lang="sv-SE" sz="1200" i="1" dirty="0">
                <a:solidFill>
                  <a:schemeClr val="bg2">
                    <a:lumMod val="90000"/>
                  </a:schemeClr>
                </a:solidFill>
              </a:rPr>
              <a:t>. Du kontaktar Christer och informerar om proverna. Eftersom slumpblodsockret var för högt väljer du att kontrollera </a:t>
            </a:r>
            <a:r>
              <a:rPr lang="sv-SE" sz="1200" i="1" dirty="0" err="1">
                <a:solidFill>
                  <a:schemeClr val="bg2">
                    <a:lumMod val="90000"/>
                  </a:schemeClr>
                </a:solidFill>
              </a:rPr>
              <a:t>fP-glucos</a:t>
            </a:r>
            <a:r>
              <a:rPr lang="sv-SE" sz="1200" i="1" dirty="0">
                <a:solidFill>
                  <a:schemeClr val="bg2">
                    <a:lumMod val="90000"/>
                  </a:schemeClr>
                </a:solidFill>
              </a:rPr>
              <a:t> och HbA1c samt frågar Christer om han har symtom som kan tala för diabetes, dvs ökad törst och </a:t>
            </a:r>
            <a:r>
              <a:rPr lang="sv-SE" sz="1200" i="1" dirty="0" err="1">
                <a:solidFill>
                  <a:schemeClr val="bg2">
                    <a:lumMod val="90000"/>
                  </a:schemeClr>
                </a:solidFill>
              </a:rPr>
              <a:t>miktion</a:t>
            </a:r>
            <a:r>
              <a:rPr lang="sv-SE" sz="1200" i="1" dirty="0">
                <a:solidFill>
                  <a:schemeClr val="bg2">
                    <a:lumMod val="90000"/>
                  </a:schemeClr>
                </a:solidFill>
              </a:rPr>
              <a:t>.</a:t>
            </a:r>
          </a:p>
          <a:p>
            <a:pPr marL="0" indent="0">
              <a:buNone/>
            </a:pPr>
            <a:r>
              <a:rPr lang="sv-SE" sz="1200" i="1" dirty="0">
                <a:solidFill>
                  <a:schemeClr val="bg2">
                    <a:lumMod val="90000"/>
                  </a:schemeClr>
                </a:solidFill>
              </a:rPr>
              <a:t>Christer har inte ökad törst eller </a:t>
            </a:r>
            <a:r>
              <a:rPr lang="sv-SE" sz="1200" i="1" dirty="0" err="1">
                <a:solidFill>
                  <a:schemeClr val="bg2">
                    <a:lumMod val="90000"/>
                  </a:schemeClr>
                </a:solidFill>
              </a:rPr>
              <a:t>miktion</a:t>
            </a:r>
            <a:r>
              <a:rPr lang="sv-SE" sz="1200" i="1" dirty="0">
                <a:solidFill>
                  <a:schemeClr val="bg2">
                    <a:lumMod val="90000"/>
                  </a:schemeClr>
                </a:solidFill>
              </a:rPr>
              <a:t>. Christer kommer fastande dagen efter för provtagning </a:t>
            </a:r>
            <a:r>
              <a:rPr lang="sv-SE" sz="1200" i="1" dirty="0" err="1">
                <a:solidFill>
                  <a:schemeClr val="bg2">
                    <a:lumMod val="90000"/>
                  </a:schemeClr>
                </a:solidFill>
              </a:rPr>
              <a:t>fP-glucos</a:t>
            </a:r>
            <a:r>
              <a:rPr lang="sv-SE" sz="1200" i="1" dirty="0">
                <a:solidFill>
                  <a:schemeClr val="bg2">
                    <a:lumMod val="90000"/>
                  </a:schemeClr>
                </a:solidFill>
              </a:rPr>
              <a:t> är då 6,9 </a:t>
            </a:r>
            <a:r>
              <a:rPr lang="sv-SE" sz="1200" i="1" dirty="0" err="1">
                <a:solidFill>
                  <a:schemeClr val="bg2">
                    <a:lumMod val="90000"/>
                  </a:schemeClr>
                </a:solidFill>
              </a:rPr>
              <a:t>mmol</a:t>
            </a:r>
            <a:r>
              <a:rPr lang="sv-SE" sz="1200" i="1" dirty="0">
                <a:solidFill>
                  <a:schemeClr val="bg2">
                    <a:lumMod val="90000"/>
                  </a:schemeClr>
                </a:solidFill>
              </a:rPr>
              <a:t>/L och HbA1c 45 </a:t>
            </a:r>
            <a:r>
              <a:rPr lang="sv-SE" sz="1200" i="1" dirty="0" err="1">
                <a:solidFill>
                  <a:schemeClr val="bg2">
                    <a:lumMod val="90000"/>
                  </a:schemeClr>
                </a:solidFill>
              </a:rPr>
              <a:t>mmol</a:t>
            </a:r>
            <a:r>
              <a:rPr lang="sv-SE" sz="1200" i="1" dirty="0">
                <a:solidFill>
                  <a:schemeClr val="bg2">
                    <a:lumMod val="90000"/>
                  </a:schemeClr>
                </a:solidFill>
              </a:rPr>
              <a:t>/mol. Du berättar för Christer att han i nuläget inte har diabetes eftersom ett förhöjt slumpblodsocker inte räcker för diagnos då han inte har några  symtom som tyder på diabetes, men att det finns en risk att han utvecklar diabetes på sikt och att det därför är viktigt att vi nu sätter in åtgärder. Du frågar också Christer om han vet vad diabetes är för något och ger honom enkel information om sjukdomen. (Diagnoskriterier är </a:t>
            </a:r>
            <a:r>
              <a:rPr lang="sv-SE" sz="1200" i="1" dirty="0" err="1">
                <a:solidFill>
                  <a:schemeClr val="bg2">
                    <a:lumMod val="90000"/>
                  </a:schemeClr>
                </a:solidFill>
              </a:rPr>
              <a:t>fP</a:t>
            </a:r>
            <a:r>
              <a:rPr lang="sv-SE" sz="1200" i="1" dirty="0">
                <a:solidFill>
                  <a:schemeClr val="bg2">
                    <a:lumMod val="90000"/>
                  </a:schemeClr>
                </a:solidFill>
              </a:rPr>
              <a:t>-glukos 2 7,0 </a:t>
            </a:r>
            <a:r>
              <a:rPr lang="sv-SE" sz="1200" i="1" dirty="0" err="1">
                <a:solidFill>
                  <a:schemeClr val="bg2">
                    <a:lumMod val="90000"/>
                  </a:schemeClr>
                </a:solidFill>
              </a:rPr>
              <a:t>mmol</a:t>
            </a:r>
            <a:r>
              <a:rPr lang="sv-SE" sz="1200" i="1" dirty="0">
                <a:solidFill>
                  <a:schemeClr val="bg2">
                    <a:lumMod val="90000"/>
                  </a:schemeClr>
                </a:solidFill>
              </a:rPr>
              <a:t>/l vid två tillfällen, alternativt icke-fastande P-glukos 2 11,1 </a:t>
            </a:r>
            <a:r>
              <a:rPr lang="sv-SE" sz="1200" i="1" dirty="0" err="1">
                <a:solidFill>
                  <a:schemeClr val="bg2">
                    <a:lumMod val="90000"/>
                  </a:schemeClr>
                </a:solidFill>
              </a:rPr>
              <a:t>mmol</a:t>
            </a:r>
            <a:r>
              <a:rPr lang="sv-SE" sz="1200" i="1" dirty="0">
                <a:solidFill>
                  <a:schemeClr val="bg2">
                    <a:lumMod val="90000"/>
                  </a:schemeClr>
                </a:solidFill>
              </a:rPr>
              <a:t>/l och symtom på hyperglykemi, alternativt HDA1c 2 48 </a:t>
            </a:r>
            <a:r>
              <a:rPr lang="sv-SE" sz="1200" i="1" dirty="0" err="1">
                <a:solidFill>
                  <a:schemeClr val="bg2">
                    <a:lumMod val="90000"/>
                  </a:schemeClr>
                </a:solidFill>
              </a:rPr>
              <a:t>mmol</a:t>
            </a:r>
            <a:r>
              <a:rPr lang="sv-SE" sz="1200" i="1" dirty="0">
                <a:solidFill>
                  <a:schemeClr val="bg2">
                    <a:lumMod val="90000"/>
                  </a:schemeClr>
                </a:solidFill>
              </a:rPr>
              <a:t>/mol vid två tillfällen, eller tillsammans med förhöjt p-glukos enligt ovan. Peroral glukosbelastning med 2h kapillärt värde 2 12,2 </a:t>
            </a:r>
            <a:r>
              <a:rPr lang="sv-SE" sz="1200" i="1" dirty="0" err="1">
                <a:solidFill>
                  <a:schemeClr val="bg2">
                    <a:lumMod val="90000"/>
                  </a:schemeClr>
                </a:solidFill>
              </a:rPr>
              <a:t>mmol</a:t>
            </a:r>
            <a:r>
              <a:rPr lang="sv-SE" sz="1200" i="1" dirty="0">
                <a:solidFill>
                  <a:schemeClr val="bg2">
                    <a:lumMod val="90000"/>
                  </a:schemeClr>
                </a:solidFill>
              </a:rPr>
              <a:t>/L, venöst värde 2 11,1 </a:t>
            </a:r>
            <a:r>
              <a:rPr lang="sv-SE" sz="1200" i="1" dirty="0" err="1">
                <a:solidFill>
                  <a:schemeClr val="bg2">
                    <a:lumMod val="90000"/>
                  </a:schemeClr>
                </a:solidFill>
              </a:rPr>
              <a:t>mmol</a:t>
            </a:r>
            <a:r>
              <a:rPr lang="sv-SE" sz="1200" i="1" dirty="0">
                <a:solidFill>
                  <a:schemeClr val="bg2">
                    <a:lumMod val="90000"/>
                  </a:schemeClr>
                </a:solidFill>
              </a:rPr>
              <a:t>/L. ). Du berättar att han har flera riskfaktorer för hjärt-kärlsjukdom som högt blodtryck, höga blodfetter (LDL och non-HDL) i förhållande till sin totala riskprofil (högt blodtryck, sockervärde och blodfetter i överkant). Blodsockervärdena bör därför följas och hans risk för hjärt-kärlsjukdom bör skattas med tex SCORE eller SCORE 2. Då det är av största vikt att sätta in åtgärder för att förhala utveckling av diabetes erbjuder du kontakt med dietist och ger honom råd om att röra på sig regelbundet i form av 30 min promenader 5 </a:t>
            </a:r>
            <a:r>
              <a:rPr lang="sv-SE" sz="1200" i="1" dirty="0" err="1">
                <a:solidFill>
                  <a:schemeClr val="bg2">
                    <a:lumMod val="90000"/>
                  </a:schemeClr>
                </a:solidFill>
              </a:rPr>
              <a:t>dagari</a:t>
            </a:r>
            <a:r>
              <a:rPr lang="sv-SE" sz="1200" i="1" dirty="0">
                <a:solidFill>
                  <a:schemeClr val="bg2">
                    <a:lumMod val="90000"/>
                  </a:schemeClr>
                </a:solidFill>
              </a:rPr>
              <a:t> veckan (Fysisk aktivitet på recept- FAR). Ni kommer överens om en uppföljning av blodsockervärdena om 6 månader. Du betonar att det är bra att han inte längre röker och efterhör vilka möjligheter han själv ser för att kunna hitta en hälsofrämjande livsstil. Du förklarar att motion kan öka kroppens egen känslighet för insulin. Efter övervägande vill du sätta in behandling som sänker blodfetterna (statinbehandling).</a:t>
            </a:r>
          </a:p>
          <a:p>
            <a:pPr marL="0" indent="0">
              <a:buNone/>
            </a:pPr>
            <a:r>
              <a:rPr lang="sv-SE" sz="1400" dirty="0"/>
              <a:t>Efter 2 veckor har du fått nya blodtrycksvärden från en hemblodtrycksmätning som Christer har gjort. De visar ett medelvärde på 145/93 </a:t>
            </a:r>
            <a:r>
              <a:rPr lang="sv-SE" sz="1400" dirty="0" err="1"/>
              <a:t>mmHg</a:t>
            </a:r>
            <a:r>
              <a:rPr lang="sv-SE" sz="1400" dirty="0"/>
              <a:t>. Christer står nu på </a:t>
            </a:r>
            <a:r>
              <a:rPr lang="sv-SE" sz="1400" dirty="0" err="1"/>
              <a:t>enalapril</a:t>
            </a:r>
            <a:r>
              <a:rPr lang="sv-SE" sz="1400" dirty="0"/>
              <a:t> 10 mg och </a:t>
            </a:r>
            <a:r>
              <a:rPr lang="sv-SE" sz="1400" dirty="0" err="1"/>
              <a:t>amlodipin</a:t>
            </a:r>
            <a:r>
              <a:rPr lang="sv-SE" sz="1400" dirty="0"/>
              <a:t> 10 mg för blodtrycket.</a:t>
            </a:r>
          </a:p>
          <a:p>
            <a:pPr marL="0" indent="0">
              <a:buNone/>
            </a:pPr>
            <a:r>
              <a:rPr lang="sv-SE" sz="1400" b="1" dirty="0"/>
              <a:t>Fråga 1:7 (2p). </a:t>
            </a:r>
            <a:r>
              <a:rPr lang="sv-SE" sz="1400" dirty="0"/>
              <a:t>Hur bör du handlägga detta? Motivera.</a:t>
            </a:r>
          </a:p>
          <a:p>
            <a:pPr marL="0" indent="0">
              <a:buNone/>
            </a:pPr>
            <a:r>
              <a:rPr lang="sv-SE" sz="1400" b="1" i="1" dirty="0">
                <a:solidFill>
                  <a:srgbClr val="0070C0"/>
                </a:solidFill>
              </a:rPr>
              <a:t>Återkoppling 1:7. </a:t>
            </a:r>
            <a:r>
              <a:rPr lang="sv-SE" sz="1400" i="1" dirty="0">
                <a:solidFill>
                  <a:srgbClr val="0070C0"/>
                </a:solidFill>
              </a:rPr>
              <a:t>Eftersom blodtrycket ännu inte har nått målvärdet behöver du lägga till en blodtrycksmedicin. I nuläget är det lämpligt att öka doseringen av </a:t>
            </a:r>
            <a:r>
              <a:rPr lang="sv-SE" sz="1400" i="1" dirty="0" err="1">
                <a:solidFill>
                  <a:srgbClr val="0070C0"/>
                </a:solidFill>
              </a:rPr>
              <a:t>enalapril</a:t>
            </a:r>
            <a:r>
              <a:rPr lang="sv-SE" sz="1400" i="1" dirty="0">
                <a:solidFill>
                  <a:srgbClr val="0070C0"/>
                </a:solidFill>
              </a:rPr>
              <a:t> till 20 mg, eftersom han verkar tolerera det och njurvärdena har varit bra. Du lägger in en beställning på ny kontroll av blodtryck och ett nytt p-</a:t>
            </a:r>
            <a:r>
              <a:rPr lang="sv-SE" sz="1400" i="1" dirty="0" err="1">
                <a:solidFill>
                  <a:srgbClr val="0070C0"/>
                </a:solidFill>
              </a:rPr>
              <a:t>glucos</a:t>
            </a:r>
            <a:r>
              <a:rPr lang="sv-SE" sz="1400" i="1" dirty="0">
                <a:solidFill>
                  <a:srgbClr val="0070C0"/>
                </a:solidFill>
              </a:rPr>
              <a:t> samt </a:t>
            </a:r>
            <a:r>
              <a:rPr lang="sv-SE" sz="1400" i="1" dirty="0" err="1">
                <a:solidFill>
                  <a:srgbClr val="0070C0"/>
                </a:solidFill>
              </a:rPr>
              <a:t>elstatus</a:t>
            </a:r>
            <a:r>
              <a:rPr lang="sv-SE" sz="1400" i="1" dirty="0">
                <a:solidFill>
                  <a:srgbClr val="0070C0"/>
                </a:solidFill>
              </a:rPr>
              <a:t> om 2-3 veckor. (Lärandemål B2)</a:t>
            </a:r>
          </a:p>
          <a:p>
            <a:pPr marL="0" indent="0">
              <a:buNone/>
            </a:pPr>
            <a:endParaRPr lang="sv-SE" sz="1400" dirty="0"/>
          </a:p>
          <a:p>
            <a:pPr marL="0" indent="0">
              <a:buNone/>
            </a:pPr>
            <a:endParaRPr lang="sv-SE" sz="1400" dirty="0"/>
          </a:p>
        </p:txBody>
      </p:sp>
    </p:spTree>
    <p:extLst>
      <p:ext uri="{BB962C8B-B14F-4D97-AF65-F5344CB8AC3E}">
        <p14:creationId xmlns:p14="http://schemas.microsoft.com/office/powerpoint/2010/main" val="399858457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Christer, 67 år. (40p) (Omtenta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a:t>
            </a:r>
          </a:p>
          <a:p>
            <a:pPr marL="0" indent="0">
              <a:buNone/>
            </a:pPr>
            <a:r>
              <a:rPr lang="sv-SE" sz="1400" dirty="0"/>
              <a:t>Efter tre veckor kommer Christer till distriktsköterskan för ny kontroll av blodtrycket. Det ligger på 135/85 mm Hg. Christer har sett reklamen om ”blodtrycksbehandling på nätet” och undrar om det är något för honom. Distriktsköterskan lägger därför ett meddelande till dig om detta. Den vårdgivare du arbetar hos har i samband med covid-19-pandemin börjat erbjuda patienter video-möten istället för fysiska möten. Dessutom finns möjlighet att kommunicera med patienter via elektronisk text genom en särskild e-tjänst och du ber distriktssköterskan meddela Christer att han kan registrera sig på denna e-tjänst så behöver han inte bli patient hos två olika vårdgivare. ”Blodtrycksbehandling på nätet” som det står om i reklamen är nämligen en nationell privat </a:t>
            </a:r>
            <a:r>
              <a:rPr lang="sv-SE" sz="1400" dirty="0" err="1"/>
              <a:t>nätläkar</a:t>
            </a:r>
            <a:r>
              <a:rPr lang="sv-SE" sz="1400" dirty="0"/>
              <a:t>-vårdgivare.</a:t>
            </a:r>
          </a:p>
          <a:p>
            <a:pPr marL="0" indent="0">
              <a:buNone/>
            </a:pPr>
            <a:r>
              <a:rPr lang="sv-SE" sz="1400" b="1" dirty="0"/>
              <a:t>Fråga 1:8a (2p). </a:t>
            </a:r>
            <a:r>
              <a:rPr lang="sv-SE" sz="1400" dirty="0"/>
              <a:t>Vad behöver Christer för ”hårdvara” och ”mjukvara” för att kunna registrera sig på e-tjänsten eller för att bli patient hos någon nätläkarvårdgivare?</a:t>
            </a:r>
          </a:p>
          <a:p>
            <a:pPr marL="0" indent="0">
              <a:buNone/>
            </a:pPr>
            <a:r>
              <a:rPr lang="sv-SE" sz="1400" b="1" dirty="0"/>
              <a:t>Fråga 1:8b (5p). </a:t>
            </a:r>
            <a:r>
              <a:rPr lang="sv-SE" sz="1400" dirty="0"/>
              <a:t>Definiera och ge exempel på asynkrona och synkrona patientkontaktformer i det man internationellt kallar telemedicin (men i Sverige oftare kallar digital vård). Ange fördelar och nackdelar med respektive telemedicinsk kontaktform jämfört med fysiskt möte dels generellt, dels utgående från Christers situation.</a:t>
            </a:r>
          </a:p>
          <a:p>
            <a:pPr marL="0" indent="0">
              <a:buNone/>
            </a:pPr>
            <a:endParaRPr lang="sv-SE" sz="1400" dirty="0"/>
          </a:p>
        </p:txBody>
      </p:sp>
    </p:spTree>
    <p:extLst>
      <p:ext uri="{BB962C8B-B14F-4D97-AF65-F5344CB8AC3E}">
        <p14:creationId xmlns:p14="http://schemas.microsoft.com/office/powerpoint/2010/main" val="237772991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Christer, 67 år. (40p) (Omtenta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a:t>
            </a:r>
          </a:p>
          <a:p>
            <a:pPr marL="0" indent="0">
              <a:buNone/>
            </a:pPr>
            <a:r>
              <a:rPr lang="sv-SE" sz="1400" dirty="0"/>
              <a:t>Efter tre veckor kommer Christer till distriktsköterskan för ny kontroll av blodtrycket. Det ligger på 135/85 mm Hg. Christer har sett reklamen om ”blodtrycksbehandling på nätet” och undrar om det är något för honom. Distriktsköterskan lägger därför ett meddelande till dig om detta. Den vårdgivare du arbetar hos har i samband med covid-19-pandemin börjat erbjuda patienter video-möten istället för fysiska möten. Dessutom finns möjlighet att kommunicera med patienter via elektronisk text genom en särskild e-tjänst och du ber distriktssköterskan meddela Christer att han kan registrera sig på denna e-tjänst så behöver han inte bli patient hos två olika vårdgivare. ”Blodtrycksbehandling på nätet” som det står om i reklamen är nämligen en nationell privat </a:t>
            </a:r>
            <a:r>
              <a:rPr lang="sv-SE" sz="1400" dirty="0" err="1"/>
              <a:t>nätläkar</a:t>
            </a:r>
            <a:r>
              <a:rPr lang="sv-SE" sz="1400" dirty="0"/>
              <a:t>-vårdgivare.</a:t>
            </a:r>
          </a:p>
          <a:p>
            <a:pPr marL="0" indent="0">
              <a:buNone/>
            </a:pPr>
            <a:r>
              <a:rPr lang="sv-SE" sz="1400" b="1" dirty="0"/>
              <a:t>Fråga 1:8a (2p). </a:t>
            </a:r>
            <a:r>
              <a:rPr lang="sv-SE" sz="1400" dirty="0"/>
              <a:t>Vad behöver Christer för ”hårdvara” och ”mjukvara” för att kunna registrera sig på e-tjänsten eller för att bli patient hos någon nätläkarvårdgivare?</a:t>
            </a:r>
          </a:p>
          <a:p>
            <a:pPr marL="0" indent="0">
              <a:buNone/>
            </a:pPr>
            <a:r>
              <a:rPr lang="sv-SE" sz="1400" b="1" dirty="0"/>
              <a:t>Fråga 1:8b (5p). </a:t>
            </a:r>
            <a:r>
              <a:rPr lang="sv-SE" sz="1400" dirty="0"/>
              <a:t>Definiera och ge exempel på asynkrona och synkrona patientkontaktformer i det man internationellt kallar telemedicin (men i Sverige oftare kallar digital vård). Ange fördelar och nackdelar med respektive telemedicinsk kontaktform jämfört med fysiskt möte dels generellt, dels utgående från Christers situation.</a:t>
            </a:r>
          </a:p>
          <a:p>
            <a:pPr marL="0" indent="0">
              <a:buNone/>
            </a:pPr>
            <a:r>
              <a:rPr lang="sv-SE" sz="1400" b="1" i="1" dirty="0">
                <a:solidFill>
                  <a:srgbClr val="0070C0"/>
                </a:solidFill>
              </a:rPr>
              <a:t>Återkoppling 1:8. </a:t>
            </a:r>
            <a:r>
              <a:rPr lang="sv-SE" sz="1400" i="1" dirty="0">
                <a:solidFill>
                  <a:srgbClr val="0070C0"/>
                </a:solidFill>
              </a:rPr>
              <a:t>För att kunna nyttja digital vård behövs en ”smartphone”, ”platta” eller dator samt mobilt </a:t>
            </a:r>
            <a:r>
              <a:rPr lang="sv-SE" sz="1400" i="1" dirty="0" err="1">
                <a:solidFill>
                  <a:srgbClr val="0070C0"/>
                </a:solidFill>
              </a:rPr>
              <a:t>BankID</a:t>
            </a:r>
            <a:r>
              <a:rPr lang="sv-SE" sz="1400" i="1" dirty="0">
                <a:solidFill>
                  <a:srgbClr val="0070C0"/>
                </a:solidFill>
              </a:rPr>
              <a:t>. Asynkrona patientkontakter är icke samtidiga kontakter och sekretesskyddad asynkron textkommunikation och e-post är exempel på sådana. Fördelen är att Christer (patienten) eller vårdgivaren kan fråga och svara var och när han vill och kan fråga och svara. Christer kan alltså behålla kontakt med vårdcentralen på sitt sommarställe. En patient kan också lättare uttrycka saker i skrift som det kan vara svårare att få fram muntligt eller som man kan glömma säga. Textdata är också lätta att spara till journalen och därmed kan Christer lättare bidra till sin egen journal genom hans beskrivningar eller rapporter om blodtrycksvärden. Nackdelar med asynkrona kontakter är att det kan vara svårt att veta när ett patientärende är avslutat och att det omvänt kan vara svårare att få fram i skrift det som lättare kan fås fram muntligt och i fysiska konsultationer kan oväntade intryck ge ledtrådar till läkaren. Synkrona patientkontakter är samtidiga kontakter tex. video eller telefon, eller synkron </a:t>
            </a:r>
            <a:r>
              <a:rPr lang="sv-SE" sz="1400" i="1" dirty="0" err="1">
                <a:solidFill>
                  <a:srgbClr val="0070C0"/>
                </a:solidFill>
              </a:rPr>
              <a:t>chat</a:t>
            </a:r>
            <a:r>
              <a:rPr lang="sv-SE" sz="1400" i="1" dirty="0">
                <a:solidFill>
                  <a:srgbClr val="0070C0"/>
                </a:solidFill>
              </a:rPr>
              <a:t>. Fördelar är att Christer och vårdgivaren inte är beroende av plats för kontakten och att Christer och vårdgivaren därför sparar restid, pengar på resor och att patienten (Christer är nog pensionär) inte förlorar så mycket arbetstid. Christer slipper sitta i väntrum och exponeras för möjlig smitta vilket även gäller för vårdgivaren. Nackdel med videomöte är att det inte går att göra fysisk undersökning och att sekretessen kan hotas av att det kan finnas personer i Christers omgivning som hör samtalet under mötet. (Lärandemål C9, C10, C11)</a:t>
            </a:r>
          </a:p>
          <a:p>
            <a:pPr marL="0" indent="0">
              <a:buNone/>
            </a:pPr>
            <a:endParaRPr lang="sv-SE" sz="1400" dirty="0"/>
          </a:p>
        </p:txBody>
      </p:sp>
    </p:spTree>
    <p:extLst>
      <p:ext uri="{BB962C8B-B14F-4D97-AF65-F5344CB8AC3E}">
        <p14:creationId xmlns:p14="http://schemas.microsoft.com/office/powerpoint/2010/main" val="302624796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Christer, 67 år. (40p) (Omtenta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Efter tre veckor kommer Christer till distriktsköterskan för ny kontroll av blodtrycket. Det ligger på 135/85 mm Hg. Christer har sett reklamen om ”blodtrycksbehandling på nätet” och undrar om det är något för honom. Distriktsköterskan lägger därför ett meddelande till dig om detta. Den vårdgivare du arbetar hos har i samband med covid-19-pandemin börjat erbjuda patienter video-möten istället för fysiska möten. Dessutom finns möjlighet att kommunicera med patienter via elektronisk text genom en särskild e-tjänst och du ber distriktssköterskan meddela Christer att han kan registrera sig på denna e-tjänst så behöver han inte bli patient hos två olika vårdgivare. ”Blodtrycksbehandling på nätet” som det står om i reklamen är nämligen en nationell privat </a:t>
            </a:r>
            <a:r>
              <a:rPr lang="sv-SE" sz="1200" i="1" dirty="0" err="1">
                <a:solidFill>
                  <a:schemeClr val="bg2">
                    <a:lumMod val="90000"/>
                  </a:schemeClr>
                </a:solidFill>
              </a:rPr>
              <a:t>nätläkar</a:t>
            </a:r>
            <a:r>
              <a:rPr lang="sv-SE" sz="1200" i="1" dirty="0">
                <a:solidFill>
                  <a:schemeClr val="bg2">
                    <a:lumMod val="90000"/>
                  </a:schemeClr>
                </a:solidFill>
              </a:rPr>
              <a:t>-vårdgivare. För att kunna nyttja digital vård behövs en ”smartphone”, ”platta” eller dator samt mobilt </a:t>
            </a:r>
            <a:r>
              <a:rPr lang="sv-SE" sz="1200" i="1" dirty="0" err="1">
                <a:solidFill>
                  <a:schemeClr val="bg2">
                    <a:lumMod val="90000"/>
                  </a:schemeClr>
                </a:solidFill>
              </a:rPr>
              <a:t>BankID</a:t>
            </a:r>
            <a:r>
              <a:rPr lang="sv-SE" sz="1200" i="1" dirty="0">
                <a:solidFill>
                  <a:schemeClr val="bg2">
                    <a:lumMod val="90000"/>
                  </a:schemeClr>
                </a:solidFill>
              </a:rPr>
              <a:t>. Asynkrona patientkontakter är icke samtidiga kontakter och sekretesskyddad asynkron textkommunikation och e-post är exempel på sådana. Fördelen är att Christer (patienten) eller vårdgivaren kan fråga och svara var och när han vill och kan fråga och svara. Christer kan alltså behålla kontakt med vårdcentralen på sitt sommarställe. En patient kan också lättare uttrycka saker i skrift som det kan vara svårare att få fram muntligt eller som man kan glömma säga. Textdata är också lätta att spara till journalen och därmed kan Christer lättare bidra till sin egen journal genom hans beskrivningar eller rapporter om blodtrycksvärden. Nackdelar med asynkrona kontakter är att det kan vara svårt att veta när ett patientärende är avslutat och att det omvänt kan vara svårare att få fram i skrift det som lättare kan fås fram muntligt och i fysiska konsultationer kan oväntade intryck ge ledtrådar till läkaren. Synkrona patientkontakter är samtidiga kontakter tex. video eller telefon, eller synkron </a:t>
            </a:r>
            <a:r>
              <a:rPr lang="sv-SE" sz="1200" i="1" dirty="0" err="1">
                <a:solidFill>
                  <a:schemeClr val="bg2">
                    <a:lumMod val="90000"/>
                  </a:schemeClr>
                </a:solidFill>
              </a:rPr>
              <a:t>chat</a:t>
            </a:r>
            <a:r>
              <a:rPr lang="sv-SE" sz="1200" i="1" dirty="0">
                <a:solidFill>
                  <a:schemeClr val="bg2">
                    <a:lumMod val="90000"/>
                  </a:schemeClr>
                </a:solidFill>
              </a:rPr>
              <a:t>. Fördelar är att Christer och vårdgivaren inte är beroende av plats för kontakten och att Christer och vårdgivaren därför sparar restid, pengar på resor och att patienten (Christer är nog pensionär) inte förlorar så mycket arbetstid. Christer slipper sitta i väntrum och exponeras för möjlig smitta vilket även gäller för vårdgivaren. Nackdel med videomöte är att det inte går att göra fysisk undersökning och att sekretessen kan hotas av att det kan finnas personer i Christers omgivning som hör samtalet under mötet.</a:t>
            </a:r>
          </a:p>
          <a:p>
            <a:pPr marL="0" indent="0">
              <a:buNone/>
            </a:pPr>
            <a:r>
              <a:rPr lang="sv-SE" sz="1400" dirty="0"/>
              <a:t>Om Christer hade haft diabetes typ 1 hade han erbjudits ett diagnostiskt tekniskt hjälpmedel för diabetes som funnits cirka 20 år, som på senare tid visat sig vara användbart även vid diabetes typ 2 och kan göra nytta vid prediabetes som i Christers fall.</a:t>
            </a:r>
          </a:p>
          <a:p>
            <a:pPr marL="0" indent="0">
              <a:buNone/>
            </a:pPr>
            <a:r>
              <a:rPr lang="sv-SE" sz="1400" b="1" dirty="0"/>
              <a:t>Fråga 1:9 (3p). </a:t>
            </a:r>
            <a:r>
              <a:rPr lang="sv-SE" sz="1400" dirty="0"/>
              <a:t>Beskriv hur det diagnostiska hjälpmedlet för diabetes fungerar, hur det kan användas i telemedicin, hur det kan göra nytta för Christer, och om han i dagsläget kan få kostnaden för hjälpmedlet subventionerat?</a:t>
            </a:r>
          </a:p>
        </p:txBody>
      </p:sp>
    </p:spTree>
    <p:extLst>
      <p:ext uri="{BB962C8B-B14F-4D97-AF65-F5344CB8AC3E}">
        <p14:creationId xmlns:p14="http://schemas.microsoft.com/office/powerpoint/2010/main" val="187156117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Christer, 67 år. (40p) (Omtenta VT22)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Efter tre veckor kommer Christer till distriktsköterskan för ny kontroll av blodtrycket. Det ligger på 135/85 mm Hg. Christer har sett reklamen om ”blodtrycksbehandling på nätet” och undrar om det är något för honom. Distriktsköterskan lägger därför ett meddelande till dig om detta. Den vårdgivare du arbetar hos har i samband med covid-19-pandemin börjat erbjuda patienter video-möten istället för fysiska möten. Dessutom finns möjlighet att kommunicera med patienter via elektronisk text genom en särskild e-tjänst och du ber distriktssköterskan meddela Christer att han kan registrera sig på denna e-tjänst så behöver han inte bli patient hos två olika vårdgivare. ”Blodtrycksbehandling på nätet” som det står om i reklamen är nämligen en nationell privat </a:t>
            </a:r>
            <a:r>
              <a:rPr lang="sv-SE" sz="1200" i="1" dirty="0" err="1">
                <a:solidFill>
                  <a:schemeClr val="bg2">
                    <a:lumMod val="90000"/>
                  </a:schemeClr>
                </a:solidFill>
              </a:rPr>
              <a:t>nätläkar</a:t>
            </a:r>
            <a:r>
              <a:rPr lang="sv-SE" sz="1200" i="1" dirty="0">
                <a:solidFill>
                  <a:schemeClr val="bg2">
                    <a:lumMod val="90000"/>
                  </a:schemeClr>
                </a:solidFill>
              </a:rPr>
              <a:t>-vårdgivare. För att kunna nyttja digital vård behövs en ”smartphone”, ”platta” eller dator samt mobilt </a:t>
            </a:r>
            <a:r>
              <a:rPr lang="sv-SE" sz="1200" i="1" dirty="0" err="1">
                <a:solidFill>
                  <a:schemeClr val="bg2">
                    <a:lumMod val="90000"/>
                  </a:schemeClr>
                </a:solidFill>
              </a:rPr>
              <a:t>BankID</a:t>
            </a:r>
            <a:r>
              <a:rPr lang="sv-SE" sz="1200" i="1" dirty="0">
                <a:solidFill>
                  <a:schemeClr val="bg2">
                    <a:lumMod val="90000"/>
                  </a:schemeClr>
                </a:solidFill>
              </a:rPr>
              <a:t>. Asynkrona patientkontakter är icke samtidiga kontakter och sekretesskyddad asynkron textkommunikation och e-post är exempel på sådana. Fördelen är att Christer (patienten) eller vårdgivaren kan fråga och svara var och när han vill och kan fråga och svara. Christer kan alltså behålla kontakt med vårdcentralen på sitt sommarställe. En patient kan också lättare uttrycka saker i skrift som det kan vara svårare att få fram muntligt eller som man kan glömma säga. Textdata är också lätta att spara till journalen och därmed kan Christer lättare bidra till sin egen journal genom hans beskrivningar eller rapporter om blodtrycksvärden. Nackdelar med asynkrona kontakter är att det kan vara svårt att veta när ett patientärende är avslutat och att det omvänt kan vara svårare att få fram i skrift det som lättare kan fås fram muntligt och i fysiska konsultationer kan oväntade intryck ge ledtrådar till läkaren. Synkrona patientkontakter är samtidiga kontakter tex. video eller telefon, eller synkron </a:t>
            </a:r>
            <a:r>
              <a:rPr lang="sv-SE" sz="1200" i="1" dirty="0" err="1">
                <a:solidFill>
                  <a:schemeClr val="bg2">
                    <a:lumMod val="90000"/>
                  </a:schemeClr>
                </a:solidFill>
              </a:rPr>
              <a:t>chat</a:t>
            </a:r>
            <a:r>
              <a:rPr lang="sv-SE" sz="1200" i="1" dirty="0">
                <a:solidFill>
                  <a:schemeClr val="bg2">
                    <a:lumMod val="90000"/>
                  </a:schemeClr>
                </a:solidFill>
              </a:rPr>
              <a:t>. Fördelar är att Christer och vårdgivaren inte är beroende av plats för kontakten och att Christer och vårdgivaren därför sparar restid, pengar på resor och att patienten (Christer är nog pensionär) inte förlorar så mycket arbetstid. Christer slipper sitta i väntrum och exponeras för möjlig smitta vilket även gäller för vårdgivaren. Nackdel med videomöte är att det inte går att göra fysisk undersökning och att sekretessen kan hotas av att det kan finnas personer i Christers omgivning som hör samtalet under mötet.</a:t>
            </a:r>
          </a:p>
          <a:p>
            <a:pPr marL="0" indent="0">
              <a:buNone/>
            </a:pPr>
            <a:r>
              <a:rPr lang="sv-SE" sz="1400" dirty="0"/>
              <a:t>Om Christer hade haft diabetes typ 1 hade han erbjudits ett diagnostiskt tekniskt hjälpmedel för diabetes som funnits cirka 20 år, som på senare tid visat sig vara användbart även vid diabetes typ 2 och kan göra nytta vid prediabetes som i Christers fall.</a:t>
            </a:r>
          </a:p>
          <a:p>
            <a:pPr marL="0" indent="0">
              <a:buNone/>
            </a:pPr>
            <a:r>
              <a:rPr lang="sv-SE" sz="1400" b="1" dirty="0"/>
              <a:t>Fråga 1:9 (3p). </a:t>
            </a:r>
            <a:r>
              <a:rPr lang="sv-SE" sz="1400" dirty="0"/>
              <a:t>Beskriv hur det diagnostiska hjälpmedlet för diabetes fungerar, hur det kan användas i telemedicin, hur det kan göra nytta för Christer, och om han i dagsläget kan få kostnaden för hjälpmedlet subventionerat?</a:t>
            </a:r>
          </a:p>
          <a:p>
            <a:pPr marL="0" indent="0">
              <a:buNone/>
            </a:pPr>
            <a:r>
              <a:rPr lang="sv-SE" sz="1400" b="1" i="1" dirty="0">
                <a:solidFill>
                  <a:srgbClr val="0070C0"/>
                </a:solidFill>
              </a:rPr>
              <a:t>Återkoppling 1:9. </a:t>
            </a:r>
            <a:r>
              <a:rPr lang="sv-SE" sz="1400" i="1" dirty="0">
                <a:solidFill>
                  <a:srgbClr val="0070C0"/>
                </a:solidFill>
              </a:rPr>
              <a:t>Hjälpmedlet kallas kontinuerlig glukosmätning och utgörs av en sensor som fästs på huden, oftast på baksidan av överarmen och analyserar glukoshalten subkutant. Sensorn kommunicerar trådlöst med en elektronisk avläsare som har en display och sparar glukosvärden i elektroniskt minne. När avläsning sker via applikation i smartphones kan informationen skickas elektroniskt till vårdgivare och underlätta dokumentation av glukosvärden. Christer som har prediabetes kan lära sig hur hans glukosvärden varierar med vad han äter och hur mycket han rör sig. Detta kallas biofeedback och kan bidra till att Christer lär sig hur han ska äta och betydelsen av att röra på sig. Tyvärr kan Christer inte få hjälpmedlet subventionerat idag. (Lärandemål B2, C9, C10, C11)</a:t>
            </a:r>
          </a:p>
          <a:p>
            <a:pPr marL="0" indent="0">
              <a:buNone/>
            </a:pPr>
            <a:r>
              <a:rPr lang="sv-SE" sz="1400" b="1" i="1" dirty="0">
                <a:solidFill>
                  <a:srgbClr val="0070C0"/>
                </a:solidFill>
              </a:rPr>
              <a:t>Slut på fall!</a:t>
            </a:r>
          </a:p>
        </p:txBody>
      </p:sp>
    </p:spTree>
    <p:extLst>
      <p:ext uri="{BB962C8B-B14F-4D97-AF65-F5344CB8AC3E}">
        <p14:creationId xmlns:p14="http://schemas.microsoft.com/office/powerpoint/2010/main" val="416022191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Tore, 78 år. (30p)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400" dirty="0"/>
              <a:t>Du arbetar som läkare på en vårdcentral. En av sköterskorna som sitter i telefon har gjort en bokning på en av dina akuta tider under dagen. I bokningsinformationen står det:</a:t>
            </a:r>
          </a:p>
          <a:p>
            <a:pPr marL="0" indent="0">
              <a:buNone/>
            </a:pPr>
            <a:r>
              <a:rPr lang="sv-SE" sz="1400" dirty="0"/>
              <a:t>”Tore 78 år har ökad andfåddhet och nedsatt ork sista dagarna”.</a:t>
            </a:r>
          </a:p>
          <a:p>
            <a:pPr marL="0" indent="0">
              <a:buNone/>
            </a:pPr>
            <a:r>
              <a:rPr lang="sv-SE" sz="1400" b="1" dirty="0"/>
              <a:t>Fråga 1:1 (5p)</a:t>
            </a:r>
            <a:br>
              <a:rPr lang="sv-SE" sz="1400" dirty="0"/>
            </a:br>
            <a:r>
              <a:rPr lang="sv-SE" sz="1400" dirty="0"/>
              <a:t>Hur går du till väga när du tar anamnes vid besöket och vilka olika områden vill du kartlägga för att komma vidare i din diagnostik avseende Tores andfåddhet? Motivera!</a:t>
            </a:r>
            <a:br>
              <a:rPr lang="sv-SE" sz="1400" b="1" i="1" dirty="0">
                <a:solidFill>
                  <a:srgbClr val="0070C0"/>
                </a:solidFill>
              </a:rPr>
            </a:br>
            <a:endParaRPr lang="sv-SE" sz="1400" b="1" i="1" dirty="0">
              <a:solidFill>
                <a:srgbClr val="0070C0"/>
              </a:solidFill>
            </a:endParaRPr>
          </a:p>
        </p:txBody>
      </p:sp>
    </p:spTree>
    <p:extLst>
      <p:ext uri="{BB962C8B-B14F-4D97-AF65-F5344CB8AC3E}">
        <p14:creationId xmlns:p14="http://schemas.microsoft.com/office/powerpoint/2010/main" val="3092641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Anders, 67 </a:t>
            </a:r>
            <a:r>
              <a:rPr lang="sv-SE" sz="2400" dirty="0" err="1">
                <a:effectLst/>
                <a:latin typeface="Signika"/>
              </a:rPr>
              <a:t>år</a:t>
            </a:r>
            <a:r>
              <a:rPr lang="sv-SE" sz="2400" dirty="0">
                <a:effectLst/>
                <a:latin typeface="Signika"/>
              </a:rPr>
              <a:t>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Efter 6 veckor ser du Anders tillsammans med dottern på återbesök. Du har fått svar på CT hjärna som visar ”för åldern normala förhållanden”. Anders är redan ganska tydligt förbättrad psykiskt, men minnesproblemen i vardagen kvarstår oförändrade. Dottern är fortsatt orolig och vädjar om en specialistbedömning och Anders själv motsätter sig inte detta. Vid sjukhusets minnesmottagning ser man sedan Anders några veckor efter att remissen skrivits. Man väljer som en del i en utvidgad utredning att göra en lumbalpunktion för att undersöka demensmarkörer. De typiska </a:t>
            </a:r>
            <a:r>
              <a:rPr lang="sv-SE" sz="1200" i="1" dirty="0" err="1">
                <a:solidFill>
                  <a:schemeClr val="bg2">
                    <a:lumMod val="90000"/>
                  </a:schemeClr>
                </a:solidFill>
              </a:rPr>
              <a:t>likvorförändringarna</a:t>
            </a:r>
            <a:r>
              <a:rPr lang="sv-SE" sz="1200" i="1" dirty="0">
                <a:solidFill>
                  <a:schemeClr val="bg2">
                    <a:lumMod val="90000"/>
                  </a:schemeClr>
                </a:solidFill>
              </a:rPr>
              <a:t> vid Alzheimers sjukdom är att Beta-</a:t>
            </a:r>
            <a:r>
              <a:rPr lang="sv-SE" sz="1200" i="1" dirty="0" err="1">
                <a:solidFill>
                  <a:schemeClr val="bg2">
                    <a:lumMod val="90000"/>
                  </a:schemeClr>
                </a:solidFill>
              </a:rPr>
              <a:t>amyloid</a:t>
            </a:r>
            <a:r>
              <a:rPr lang="sv-SE" sz="1200" i="1" dirty="0">
                <a:solidFill>
                  <a:schemeClr val="bg2">
                    <a:lumMod val="90000"/>
                  </a:schemeClr>
                </a:solidFill>
              </a:rPr>
              <a:t> sjunker, total-</a:t>
            </a:r>
            <a:r>
              <a:rPr lang="sv-SE" sz="1200" i="1" dirty="0" err="1">
                <a:solidFill>
                  <a:schemeClr val="bg2">
                    <a:lumMod val="90000"/>
                  </a:schemeClr>
                </a:solidFill>
              </a:rPr>
              <a:t>tau</a:t>
            </a:r>
            <a:r>
              <a:rPr lang="sv-SE" sz="1200" i="1" dirty="0">
                <a:solidFill>
                  <a:schemeClr val="bg2">
                    <a:lumMod val="90000"/>
                  </a:schemeClr>
                </a:solidFill>
              </a:rPr>
              <a:t> stiger och </a:t>
            </a:r>
            <a:r>
              <a:rPr lang="sv-SE" sz="1200" i="1" dirty="0" err="1">
                <a:solidFill>
                  <a:schemeClr val="bg2">
                    <a:lumMod val="90000"/>
                  </a:schemeClr>
                </a:solidFill>
              </a:rPr>
              <a:t>fosforylerat</a:t>
            </a:r>
            <a:r>
              <a:rPr lang="sv-SE" sz="1200" i="1" dirty="0">
                <a:solidFill>
                  <a:schemeClr val="bg2">
                    <a:lumMod val="90000"/>
                  </a:schemeClr>
                </a:solidFill>
              </a:rPr>
              <a:t> Tau stiger. Orsakerna är att ansamling av </a:t>
            </a:r>
            <a:r>
              <a:rPr lang="sv-SE" sz="1200" i="1" dirty="0" err="1">
                <a:solidFill>
                  <a:schemeClr val="bg2">
                    <a:lumMod val="90000"/>
                  </a:schemeClr>
                </a:solidFill>
              </a:rPr>
              <a:t>betamyloid</a:t>
            </a:r>
            <a:r>
              <a:rPr lang="sv-SE" sz="1200" i="1" dirty="0">
                <a:solidFill>
                  <a:schemeClr val="bg2">
                    <a:lumMod val="90000"/>
                  </a:schemeClr>
                </a:solidFill>
              </a:rPr>
              <a:t> i plack extracellulärt ger minskad </a:t>
            </a:r>
            <a:r>
              <a:rPr lang="sv-SE" sz="1200" i="1" dirty="0" err="1">
                <a:solidFill>
                  <a:schemeClr val="bg2">
                    <a:lumMod val="90000"/>
                  </a:schemeClr>
                </a:solidFill>
              </a:rPr>
              <a:t>betamyloidnivå</a:t>
            </a:r>
            <a:r>
              <a:rPr lang="sv-SE" sz="1200" i="1" dirty="0">
                <a:solidFill>
                  <a:schemeClr val="bg2">
                    <a:lumMod val="90000"/>
                  </a:schemeClr>
                </a:solidFill>
              </a:rPr>
              <a:t> (42) i </a:t>
            </a:r>
            <a:r>
              <a:rPr lang="sv-SE" sz="1200" i="1" dirty="0" err="1">
                <a:solidFill>
                  <a:schemeClr val="bg2">
                    <a:lumMod val="90000"/>
                  </a:schemeClr>
                </a:solidFill>
              </a:rPr>
              <a:t>likvor</a:t>
            </a:r>
            <a:r>
              <a:rPr lang="sv-SE" sz="1200" i="1" dirty="0">
                <a:solidFill>
                  <a:schemeClr val="bg2">
                    <a:lumMod val="90000"/>
                  </a:schemeClr>
                </a:solidFill>
              </a:rPr>
              <a:t>. total-</a:t>
            </a:r>
            <a:r>
              <a:rPr lang="sv-SE" sz="1200" i="1" dirty="0" err="1">
                <a:solidFill>
                  <a:schemeClr val="bg2">
                    <a:lumMod val="90000"/>
                  </a:schemeClr>
                </a:solidFill>
              </a:rPr>
              <a:t>tau</a:t>
            </a:r>
            <a:r>
              <a:rPr lang="sv-SE" sz="1200" i="1" dirty="0">
                <a:solidFill>
                  <a:schemeClr val="bg2">
                    <a:lumMod val="90000"/>
                  </a:schemeClr>
                </a:solidFill>
              </a:rPr>
              <a:t> ökar p g a neuronalt/</a:t>
            </a:r>
            <a:r>
              <a:rPr lang="sv-SE" sz="1200" i="1" dirty="0" err="1">
                <a:solidFill>
                  <a:schemeClr val="bg2">
                    <a:lumMod val="90000"/>
                  </a:schemeClr>
                </a:solidFill>
              </a:rPr>
              <a:t>axonalt</a:t>
            </a:r>
            <a:r>
              <a:rPr lang="sv-SE" sz="1200" i="1" dirty="0">
                <a:solidFill>
                  <a:schemeClr val="bg2">
                    <a:lumMod val="90000"/>
                  </a:schemeClr>
                </a:solidFill>
              </a:rPr>
              <a:t> sönderfall samtidigt som </a:t>
            </a:r>
            <a:r>
              <a:rPr lang="sv-SE" sz="1200" i="1" dirty="0" err="1">
                <a:solidFill>
                  <a:schemeClr val="bg2">
                    <a:lumMod val="90000"/>
                  </a:schemeClr>
                </a:solidFill>
              </a:rPr>
              <a:t>fosforyleringen</a:t>
            </a:r>
            <a:r>
              <a:rPr lang="sv-SE" sz="1200" i="1" dirty="0">
                <a:solidFill>
                  <a:schemeClr val="bg2">
                    <a:lumMod val="90000"/>
                  </a:schemeClr>
                </a:solidFill>
              </a:rPr>
              <a:t> av Tau ökar vilket ger förhöjd </a:t>
            </a:r>
            <a:r>
              <a:rPr lang="sv-SE" sz="1200" i="1" dirty="0" err="1">
                <a:solidFill>
                  <a:schemeClr val="bg2">
                    <a:lumMod val="90000"/>
                  </a:schemeClr>
                </a:solidFill>
              </a:rPr>
              <a:t>Fosfo-tau</a:t>
            </a:r>
            <a:r>
              <a:rPr lang="sv-SE" sz="1200" i="1" dirty="0">
                <a:solidFill>
                  <a:schemeClr val="bg2">
                    <a:lumMod val="90000"/>
                  </a:schemeClr>
                </a:solidFill>
              </a:rPr>
              <a:t> (oklar mekanism)</a:t>
            </a:r>
          </a:p>
          <a:p>
            <a:pPr marL="0" indent="0">
              <a:buNone/>
            </a:pPr>
            <a:r>
              <a:rPr lang="sv-SE" sz="1200" dirty="0">
                <a:solidFill>
                  <a:schemeClr val="bg2">
                    <a:lumMod val="90000"/>
                  </a:schemeClr>
                </a:solidFill>
              </a:rPr>
              <a:t>Det har nu gått 6 månader sedan du träffade Anders och du får ett remissvar från minnesmottagningen med sammanställning av gjord utredning och behandling. Demensmarkörer i </a:t>
            </a:r>
            <a:r>
              <a:rPr lang="sv-SE" sz="1200" dirty="0" err="1">
                <a:solidFill>
                  <a:schemeClr val="bg2">
                    <a:lumMod val="90000"/>
                  </a:schemeClr>
                </a:solidFill>
              </a:rPr>
              <a:t>likvor</a:t>
            </a:r>
            <a:r>
              <a:rPr lang="sv-SE" sz="1200" dirty="0">
                <a:solidFill>
                  <a:schemeClr val="bg2">
                    <a:lumMod val="90000"/>
                  </a:schemeClr>
                </a:solidFill>
              </a:rPr>
              <a:t> visade ett entydigt mönster talande för Alzheimers sjukdom och Anders är insatt på läkemedelsbehandling mot sjukdomen. </a:t>
            </a:r>
            <a:r>
              <a:rPr lang="sv-SE" sz="1200" i="1" dirty="0">
                <a:solidFill>
                  <a:schemeClr val="bg2">
                    <a:lumMod val="90000"/>
                  </a:schemeClr>
                </a:solidFill>
              </a:rPr>
              <a:t>Behandlingsalternativen vid Alzheimers sjukdom är </a:t>
            </a:r>
            <a:r>
              <a:rPr lang="sv-SE" sz="1200" i="1" dirty="0" err="1">
                <a:solidFill>
                  <a:schemeClr val="bg2">
                    <a:lumMod val="90000"/>
                  </a:schemeClr>
                </a:solidFill>
              </a:rPr>
              <a:t>acetylkolinesterashämmare</a:t>
            </a:r>
            <a:r>
              <a:rPr lang="sv-SE" sz="1200" i="1" dirty="0">
                <a:solidFill>
                  <a:schemeClr val="bg2">
                    <a:lumMod val="90000"/>
                  </a:schemeClr>
                </a:solidFill>
              </a:rPr>
              <a:t> (3 olika) och </a:t>
            </a:r>
            <a:r>
              <a:rPr lang="sv-SE" sz="1200" i="1" dirty="0" err="1">
                <a:solidFill>
                  <a:schemeClr val="bg2">
                    <a:lumMod val="90000"/>
                  </a:schemeClr>
                </a:solidFill>
              </a:rPr>
              <a:t>memantin</a:t>
            </a:r>
            <a:r>
              <a:rPr lang="sv-SE" sz="1200" i="1" dirty="0">
                <a:solidFill>
                  <a:schemeClr val="bg2">
                    <a:lumMod val="90000"/>
                  </a:schemeClr>
                </a:solidFill>
              </a:rPr>
              <a:t>. I tidig sjukdomsfas (som här) är </a:t>
            </a:r>
            <a:r>
              <a:rPr lang="sv-SE" sz="1200" i="1" dirty="0" err="1">
                <a:solidFill>
                  <a:schemeClr val="bg2">
                    <a:lumMod val="90000"/>
                  </a:schemeClr>
                </a:solidFill>
              </a:rPr>
              <a:t>acetylkolinesterashämmare</a:t>
            </a:r>
            <a:r>
              <a:rPr lang="sv-SE" sz="1200" i="1" dirty="0">
                <a:solidFill>
                  <a:schemeClr val="bg2">
                    <a:lumMod val="90000"/>
                  </a:schemeClr>
                </a:solidFill>
              </a:rPr>
              <a:t> förstahandsbehandling om inga kontraindikationer föreligger. Anders har fått behandling med </a:t>
            </a:r>
            <a:r>
              <a:rPr lang="sv-SE" sz="1200" i="1" dirty="0" err="1">
                <a:solidFill>
                  <a:schemeClr val="bg2">
                    <a:lumMod val="90000"/>
                  </a:schemeClr>
                </a:solidFill>
              </a:rPr>
              <a:t>acetylkolinesterashämmaren</a:t>
            </a:r>
            <a:r>
              <a:rPr lang="sv-SE" sz="1200" i="1" dirty="0">
                <a:solidFill>
                  <a:schemeClr val="bg2">
                    <a:lumMod val="90000"/>
                  </a:schemeClr>
                </a:solidFill>
              </a:rPr>
              <a:t> </a:t>
            </a:r>
            <a:r>
              <a:rPr lang="sv-SE" sz="1200" i="1" dirty="0" err="1">
                <a:solidFill>
                  <a:schemeClr val="bg2">
                    <a:lumMod val="90000"/>
                  </a:schemeClr>
                </a:solidFill>
              </a:rPr>
              <a:t>donepezil</a:t>
            </a:r>
            <a:r>
              <a:rPr lang="sv-SE" sz="1200" i="1" dirty="0">
                <a:solidFill>
                  <a:schemeClr val="bg2">
                    <a:lumMod val="90000"/>
                  </a:schemeClr>
                </a:solidFill>
              </a:rPr>
              <a:t>, och efter att man följt upp insatt behandlingen vid minnesmottagningen vid ett tillfälle återremitterades han till primärvården för fortsatt uppföljning. Du träffar honom för ett återbesök på vårdcentralen 1,5 år efter er första kontakt och det framkommer under besöket att han har körkortet kvar och fortfarande kör bil. Dottern medföljer och uttrycker i enrum en oro för bilkörningen. Det framkommer att det funnits ett par incidenter med plåtskador på bilen vid parkering, och dottern säger spontant att hon inte skulle våga åka med honom som passagerare, men hon har inte kunnat prata med honom om bilkörningen då han blir väldigt arg så fort frågan kommer på tal.</a:t>
            </a:r>
          </a:p>
          <a:p>
            <a:pPr marL="0" indent="0">
              <a:buNone/>
            </a:pPr>
            <a:r>
              <a:rPr lang="sv-SE" sz="1200" i="1" dirty="0">
                <a:solidFill>
                  <a:schemeClr val="bg2">
                    <a:lumMod val="90000"/>
                  </a:schemeClr>
                </a:solidFill>
              </a:rPr>
              <a:t>Anders verkar vid besöket må psykiskt ganska väl utan tecken till depression, men det märks i en samtalssituation att närminnet är kort eftersom han upprepar samma frågor. Han är vänlig och godmodig och kanske lite bekymmerslös under första delen av besöket, men när du antyder att han kanske inte skall fortsätta köra bil blir han mycket upprörd.. Demenssjukdom utgör hinder för körkortsinnehav. Vid lindrig demens kan dock innehav av behörigheterna AM, A1, A2, A, B, BE eller traktorkort medges. Regelbunden uppföljning då nödvändig. Demens bör anses som lindrig om patienten har förmågan att föra ett självständigt liv med ett förhållandevis intakt omdöme. Kognitiva funktioner som är viktiga för riskfri bilkörning är Uppmärksamhet, </a:t>
            </a:r>
            <a:r>
              <a:rPr lang="sv-SE" sz="1200" i="1" dirty="0" err="1">
                <a:solidFill>
                  <a:schemeClr val="bg2">
                    <a:lumMod val="90000"/>
                  </a:schemeClr>
                </a:solidFill>
              </a:rPr>
              <a:t>visuospatiala</a:t>
            </a:r>
            <a:r>
              <a:rPr lang="sv-SE" sz="1200" i="1" dirty="0">
                <a:solidFill>
                  <a:schemeClr val="bg2">
                    <a:lumMod val="90000"/>
                  </a:schemeClr>
                </a:solidFill>
              </a:rPr>
              <a:t> funktioner, mental flexibilitet, exekutiva funktioner, psykomotoriskt tempo och omdöme.</a:t>
            </a:r>
          </a:p>
          <a:p>
            <a:pPr marL="0" indent="0">
              <a:buNone/>
            </a:pPr>
            <a:r>
              <a:rPr lang="sv-SE" sz="1600" dirty="0"/>
              <a:t>Du avgör att Anders inte längre har en lindrig demens och att han därför inte längre får lov att köra bil. När du tar upp detta med Anders blir han mycket upprörd och säger att han minsann har kört bil i snart 50 år och han tänker inte sluta bara för att du säger det.</a:t>
            </a:r>
          </a:p>
          <a:p>
            <a:pPr marL="0" indent="0">
              <a:buNone/>
            </a:pPr>
            <a:r>
              <a:rPr lang="sv-SE" sz="1600" b="1" dirty="0"/>
              <a:t>Fråga 2:8 (2p). </a:t>
            </a:r>
            <a:r>
              <a:rPr lang="sv-SE" sz="1600" dirty="0"/>
              <a:t>Redogör för hur du går vidare med ärendet och vilken skyldighet du som läkare har i rollen som intygsgivare.</a:t>
            </a:r>
          </a:p>
        </p:txBody>
      </p:sp>
    </p:spTree>
    <p:extLst>
      <p:ext uri="{BB962C8B-B14F-4D97-AF65-F5344CB8AC3E}">
        <p14:creationId xmlns:p14="http://schemas.microsoft.com/office/powerpoint/2010/main" val="258433002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Tore, 78 år. (30p)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400" dirty="0"/>
              <a:t>Du arbetar som läkare på en vårdcentral. En av sköterskorna som sitter i telefon har gjort en bokning på en av dina akuta tider under dagen. I bokningsinformationen står det:</a:t>
            </a:r>
          </a:p>
          <a:p>
            <a:pPr marL="0" indent="0">
              <a:buNone/>
            </a:pPr>
            <a:r>
              <a:rPr lang="sv-SE" sz="1400" dirty="0"/>
              <a:t>”Tore 78 år har ökad andfåddhet och nedsatt ork sista dagarna”.</a:t>
            </a:r>
          </a:p>
          <a:p>
            <a:pPr marL="0" indent="0">
              <a:buNone/>
            </a:pPr>
            <a:r>
              <a:rPr lang="sv-SE" sz="1400" b="1" dirty="0"/>
              <a:t>Fråga 1:1 (5p)</a:t>
            </a:r>
            <a:br>
              <a:rPr lang="sv-SE" sz="1400" dirty="0"/>
            </a:br>
            <a:r>
              <a:rPr lang="sv-SE" sz="1400" dirty="0"/>
              <a:t>Hur går du till väga när du tar anamnes vid besöket och vilka olika områden vill du kartlägga för att komma vidare i din diagnostik avseende Tores andfåddhet? Motivera!</a:t>
            </a:r>
            <a:r>
              <a:rPr lang="sv-SE" sz="1400" b="1" dirty="0"/>
              <a:t> </a:t>
            </a:r>
          </a:p>
          <a:p>
            <a:pPr marL="0" indent="0">
              <a:buNone/>
            </a:pPr>
            <a:r>
              <a:rPr lang="sv-SE" sz="1400" b="1" i="1" dirty="0">
                <a:solidFill>
                  <a:srgbClr val="0070C0"/>
                </a:solidFill>
              </a:rPr>
              <a:t>Återkoppling 1:1</a:t>
            </a:r>
            <a:br>
              <a:rPr lang="sv-SE" sz="1400" b="1" i="1" dirty="0">
                <a:solidFill>
                  <a:srgbClr val="0070C0"/>
                </a:solidFill>
              </a:rPr>
            </a:br>
            <a:r>
              <a:rPr lang="sv-SE" sz="1400" i="1" dirty="0">
                <a:solidFill>
                  <a:srgbClr val="0070C0"/>
                </a:solidFill>
              </a:rPr>
              <a:t>Du inleder din anamnes genom att ställa öppna frågor och ger Tore tid att berätta fritt om sina besvär eftersom du vet att detta arbetssätt oftast ger en bättre anamnes på kortare tid. I slutet av anamnesen kompletterar du med fördjupande riktade frågor. Du vill kartlägga symtomen i mer detalj med fokus på debut, duration, variation, intensitet. Du vill veta om Tore har andra associerade symtom med fokus på cirkulationssystemet, luftvägar, blödning med risk för anemi samt infektioner. Du noterar om Tore har andra aktuella kroniska sjukdomar eller haft sjukdomar som orsakar andfåddhet tidigare i livet. Du frågar också om levnadsvanor med fokus på eventuell förekomst av rökning samt om Tore brukar vara fysiskt aktiv och motionera för att få en bild av hur tillståndet ändrat sig över en längre tidsperiod och en djupare förståelse för hur Tore brukar leva normalt sett. Du frågar om Tore tar några läkemedel. (Lärandemål A1, A2, A4, B1, B2, B5)</a:t>
            </a:r>
            <a:br>
              <a:rPr lang="sv-SE" sz="1400" b="1" i="1" dirty="0">
                <a:solidFill>
                  <a:srgbClr val="0070C0"/>
                </a:solidFill>
              </a:rPr>
            </a:br>
            <a:endParaRPr lang="sv-SE" sz="1400" b="1" i="1" dirty="0">
              <a:solidFill>
                <a:srgbClr val="0070C0"/>
              </a:solidFill>
            </a:endParaRPr>
          </a:p>
        </p:txBody>
      </p:sp>
    </p:spTree>
    <p:extLst>
      <p:ext uri="{BB962C8B-B14F-4D97-AF65-F5344CB8AC3E}">
        <p14:creationId xmlns:p14="http://schemas.microsoft.com/office/powerpoint/2010/main" val="307552960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Tore, 78 år. (30p)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400" dirty="0">
                <a:solidFill>
                  <a:schemeClr val="bg2">
                    <a:lumMod val="90000"/>
                  </a:schemeClr>
                </a:solidFill>
              </a:rPr>
              <a:t>D</a:t>
            </a:r>
            <a:r>
              <a:rPr lang="sv-SE" sz="1200" i="1" dirty="0">
                <a:solidFill>
                  <a:schemeClr val="bg2">
                    <a:lumMod val="90000"/>
                  </a:schemeClr>
                </a:solidFill>
              </a:rPr>
              <a:t>u arbetar som läkare på en vårdcentral. En av sköterskorna som sitter i telefon har gjort en bokning på en av dina akuta tider under dagen. I bokningsinformationen står det:</a:t>
            </a:r>
            <a:br>
              <a:rPr lang="sv-SE" sz="1200" i="1" dirty="0">
                <a:solidFill>
                  <a:schemeClr val="bg2">
                    <a:lumMod val="90000"/>
                  </a:schemeClr>
                </a:solidFill>
              </a:rPr>
            </a:br>
            <a:r>
              <a:rPr lang="sv-SE" sz="1200" i="1" dirty="0">
                <a:solidFill>
                  <a:schemeClr val="bg2">
                    <a:lumMod val="90000"/>
                  </a:schemeClr>
                </a:solidFill>
              </a:rPr>
              <a:t>”Tore 78 år har ökad andfåddhet och nedsatt ork sista dagarna”. Du inleder din anamnes genom att ställa öppna frågor och ger Tore tid att berätta fritt om sina besvär eftersom du vet att detta arbetssätt oftast ger en bättre anamnes på kortare tid. I slutet av anamnesen kompletterar du med fördjupande riktade frågor. Du vill kartlägga symtomen i mer detalj med fokus på debut, duration, variation, intensitet. Du vill veta om Tore har andra associerade symtom med fokus på cirkulationssystemet, luftvägar, blödning med risk för anemi samt infektioner. Du noterar om Tore har andra aktuella kroniska sjukdomar eller haft sjukdomar som orsakar andfåddhet tidigare i livet. Du frågar också om levnadsvanor med fokus på eventuell förekomst av rökning samt om Tore brukar vara fysiskt aktiv och motionera för att få en bild av hur tillståndet ändrat sig över en längre tidsperiod och en djupare förståelse för hur Tore brukar leva normalt sett. Du frågar om Tore tar några läkemedel. </a:t>
            </a:r>
            <a:endParaRPr lang="sv-SE" sz="1200" b="1" i="1" dirty="0">
              <a:solidFill>
                <a:schemeClr val="bg2">
                  <a:lumMod val="90000"/>
                </a:schemeClr>
              </a:solidFill>
            </a:endParaRPr>
          </a:p>
          <a:p>
            <a:pPr marL="0" indent="0">
              <a:buNone/>
            </a:pPr>
            <a:r>
              <a:rPr lang="sv-SE" sz="1400" dirty="0"/>
              <a:t>Tore berättar att den andfåddhet han upplever började för tre dagar sedan och har förvärrats successivt sedan dess. Första dagen kände han det mest när han gick 500 meter hem från butiken, men under gårdagen var det jobbigt att gå runt inne i huset. Han har inte känt sig andfådd i vila och det blir inte uppenbart sämre när han ligger ner. Tidigare i livet hade han mycket god kondition. Han orienterade fram till 65-års ålder men fick sluta då på grund av knäartros. Han fortsatte dock att åka längdskidor några år till. Sedan år 2020 har han varit väldigt inaktiv på grund av nya vanor under coronapandemin. Han har aldrig upplevt denna typ av andfåddhet tidigare. Han har nog haft lite svullna ben till och från sista åren, men det är inget han har lagt någon större vikt vid. Om benen är mer svullna nu sista dagarna vet han inte. Han har inte haft någon feber eller hosta sista dagarna. Han har inte haft tydlig bröstsmärta i vila eller vid ansträngning, ingen hjärtklappning och har heller inte noterat blod i avföring eller urin. Han fick insatt </a:t>
            </a:r>
            <a:r>
              <a:rPr lang="sv-SE" sz="1400" dirty="0" err="1"/>
              <a:t>Losartan</a:t>
            </a:r>
            <a:r>
              <a:rPr lang="sv-SE" sz="1400" dirty="0"/>
              <a:t>/</a:t>
            </a:r>
            <a:r>
              <a:rPr lang="sv-SE" sz="1400" dirty="0" err="1"/>
              <a:t>Hydroklortiazid</a:t>
            </a:r>
            <a:r>
              <a:rPr lang="sv-SE" sz="1400" dirty="0"/>
              <a:t> 50/12,5 mg 1x1 för två år sedan på grund av hypertoni och den tabletten tar han regelbundet. Han har inte varit på uppföljning av blodtrycket på grund av pandemin utan fick nytt recept per telefon förra året, men vill minnas att blodtrycket var ganska högt innan han fick sin behandling. Tore rökte fram tills han var 40 år gammal, men slutade då eftersom hans pappa som också var rökare dog i en hjärtinfarkt vid 60 års ålder.</a:t>
            </a:r>
          </a:p>
          <a:p>
            <a:pPr marL="0" indent="0">
              <a:buNone/>
            </a:pPr>
            <a:r>
              <a:rPr lang="sv-SE" sz="1400" b="1" dirty="0"/>
              <a:t>Fråga 1:2 (1p) </a:t>
            </a:r>
            <a:br>
              <a:rPr lang="sv-SE" sz="1400" dirty="0"/>
            </a:br>
            <a:r>
              <a:rPr lang="sv-SE" sz="1400" dirty="0"/>
              <a:t>Ange tre tänkbara differentialdiagnoser som du misstänker i nuläget. Motivera!</a:t>
            </a:r>
          </a:p>
        </p:txBody>
      </p:sp>
    </p:spTree>
    <p:extLst>
      <p:ext uri="{BB962C8B-B14F-4D97-AF65-F5344CB8AC3E}">
        <p14:creationId xmlns:p14="http://schemas.microsoft.com/office/powerpoint/2010/main" val="202281331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Tore, 78 år. (30p)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400" dirty="0">
                <a:solidFill>
                  <a:schemeClr val="bg2">
                    <a:lumMod val="90000"/>
                  </a:schemeClr>
                </a:solidFill>
              </a:rPr>
              <a:t>D</a:t>
            </a:r>
            <a:r>
              <a:rPr lang="sv-SE" sz="1200" i="1" dirty="0">
                <a:solidFill>
                  <a:schemeClr val="bg2">
                    <a:lumMod val="90000"/>
                  </a:schemeClr>
                </a:solidFill>
              </a:rPr>
              <a:t>u arbetar som läkare på en vårdcentral. En av sköterskorna som sitter i telefon har gjort en bokning på en av dina akuta tider under dagen. I bokningsinformationen står det:</a:t>
            </a:r>
            <a:br>
              <a:rPr lang="sv-SE" sz="1200" i="1" dirty="0">
                <a:solidFill>
                  <a:schemeClr val="bg2">
                    <a:lumMod val="90000"/>
                  </a:schemeClr>
                </a:solidFill>
              </a:rPr>
            </a:br>
            <a:r>
              <a:rPr lang="sv-SE" sz="1200" i="1" dirty="0">
                <a:solidFill>
                  <a:schemeClr val="bg2">
                    <a:lumMod val="90000"/>
                  </a:schemeClr>
                </a:solidFill>
              </a:rPr>
              <a:t>”Tore 78 år har ökad andfåddhet och nedsatt ork sista dagarna”. Du inleder din anamnes genom att ställa öppna frågor och ger Tore tid att berätta fritt om sina besvär eftersom du vet att detta arbetssätt oftast ger en bättre anamnes på kortare tid. I slutet av anamnesen kompletterar du med fördjupande riktade frågor. Du vill kartlägga symtomen i mer detalj med fokus på debut, duration, variation, intensitet. Du vill veta om Tore har andra associerade symtom med fokus på cirkulationssystemet, luftvägar, blödning med risk för anemi samt infektioner. Du noterar om Tore har andra aktuella kroniska sjukdomar eller haft sjukdomar som orsakar andfåddhet tidigare i livet. Du frågar också om levnadsvanor med fokus på eventuell förekomst av rökning samt om Tore brukar vara fysiskt aktiv och motionera för att få en bild av hur tillståndet ändrat sig över en längre tidsperiod och en djupare förståelse för hur Tore brukar leva normalt sett. Du frågar om Tore tar några läkemedel. </a:t>
            </a:r>
            <a:endParaRPr lang="sv-SE" sz="1200" b="1" i="1" dirty="0">
              <a:solidFill>
                <a:schemeClr val="bg2">
                  <a:lumMod val="90000"/>
                </a:schemeClr>
              </a:solidFill>
            </a:endParaRPr>
          </a:p>
          <a:p>
            <a:pPr marL="0" indent="0">
              <a:buNone/>
            </a:pPr>
            <a:r>
              <a:rPr lang="sv-SE" sz="1400" dirty="0"/>
              <a:t>Tore berättar att den andfåddhet han upplever började för tre dagar sedan och har förvärrats successivt sedan dess. Första dagen kände han det mest när han gick 500 meter hem från butiken, men under gårdagen var det jobbigt att gå runt inne i huset. Han har inte känt sig andfådd i vila och det blir inte uppenbart sämre när han ligger ner. Tidigare i livet hade han mycket god kondition. Han orienterade fram till 65-års ålder men fick sluta då på grund av knäartros. Han fortsatte dock att åka längdskidor några år till. Sedan år 2020 har han varit väldigt inaktiv på grund av nya vanor under coronapandemin. Han har aldrig upplevt denna typ av andfåddhet tidigare. Han har nog haft lite svullna ben till och från sista åren, men det är inget han har lagt någon större vikt vid. Om benen är mer svullna nu sista dagarna vet han inte. Han har inte haft någon feber eller hosta sista dagarna. Han har inte haft tydlig bröstsmärta i vila eller vid ansträngning, ingen hjärtklappning och har heller inte noterat blod i avföring eller urin. Han fick insatt </a:t>
            </a:r>
            <a:r>
              <a:rPr lang="sv-SE" sz="1400" dirty="0" err="1"/>
              <a:t>Losartan</a:t>
            </a:r>
            <a:r>
              <a:rPr lang="sv-SE" sz="1400" dirty="0"/>
              <a:t>/</a:t>
            </a:r>
            <a:r>
              <a:rPr lang="sv-SE" sz="1400" dirty="0" err="1"/>
              <a:t>Hydroklortiazid</a:t>
            </a:r>
            <a:r>
              <a:rPr lang="sv-SE" sz="1400" dirty="0"/>
              <a:t> 50/12,5 mg 1x1 för två år sedan på grund av hypertoni och den tabletten tar han regelbundet. Han har inte varit på uppföljning av blodtrycket på grund av pandemin utan fick nytt recept per telefon förra året, men vill minnas att blodtrycket var ganska högt innan han fick sin behandling. Tore rökte fram tills han var 40 år gammal, men slutade då eftersom hans pappa som också var rökare dog i en hjärtinfarkt vid 60 års ålder.</a:t>
            </a:r>
          </a:p>
          <a:p>
            <a:pPr marL="0" indent="0">
              <a:buNone/>
            </a:pPr>
            <a:r>
              <a:rPr lang="sv-SE" sz="1400" b="1" dirty="0"/>
              <a:t>Fråga 1:2 (1p) </a:t>
            </a:r>
            <a:br>
              <a:rPr lang="sv-SE" sz="1400" dirty="0"/>
            </a:br>
            <a:r>
              <a:rPr lang="sv-SE" sz="1400" dirty="0"/>
              <a:t>Ange tre tänkbara differentialdiagnoser som du misstänker i nuläget. Motivera!</a:t>
            </a:r>
          </a:p>
          <a:p>
            <a:pPr marL="0" indent="0">
              <a:buNone/>
            </a:pPr>
            <a:r>
              <a:rPr lang="sv-SE" sz="1400" b="1" i="1" dirty="0">
                <a:solidFill>
                  <a:srgbClr val="0070C0"/>
                </a:solidFill>
              </a:rPr>
              <a:t>Återkoppling 1:2. </a:t>
            </a:r>
            <a:r>
              <a:rPr lang="sv-SE" sz="1400" i="1" dirty="0">
                <a:solidFill>
                  <a:srgbClr val="0070C0"/>
                </a:solidFill>
              </a:rPr>
              <a:t>Du misstänker i första hand hjärtsvikt baserat på patientens huvudsakliga symtom i form av andfåddhet och rapporterad bensvullnad. Han har även riskfaktorer för hjärtsvikt i form av hypertoni och extensiv konditionsträning under livet. Du funderar även på om det skulle kunna vara </a:t>
            </a:r>
            <a:r>
              <a:rPr lang="sv-SE" sz="1400" i="1" dirty="0" err="1">
                <a:solidFill>
                  <a:srgbClr val="0070C0"/>
                </a:solidFill>
              </a:rPr>
              <a:t>ischemisk</a:t>
            </a:r>
            <a:r>
              <a:rPr lang="sv-SE" sz="1400" i="1" dirty="0">
                <a:solidFill>
                  <a:srgbClr val="0070C0"/>
                </a:solidFill>
              </a:rPr>
              <a:t> hjärtsjukdom på grund av hans ärftlighet, lungemboli, </a:t>
            </a:r>
            <a:r>
              <a:rPr lang="sv-SE" sz="1400" i="1" dirty="0" err="1">
                <a:solidFill>
                  <a:srgbClr val="0070C0"/>
                </a:solidFill>
              </a:rPr>
              <a:t>odiagnosticerad</a:t>
            </a:r>
            <a:r>
              <a:rPr lang="sv-SE" sz="1400" i="1" dirty="0">
                <a:solidFill>
                  <a:srgbClr val="0070C0"/>
                </a:solidFill>
              </a:rPr>
              <a:t> astma eller anemi. (Lärandemål A1, A2, B1, B2)</a:t>
            </a:r>
          </a:p>
        </p:txBody>
      </p:sp>
    </p:spTree>
    <p:extLst>
      <p:ext uri="{BB962C8B-B14F-4D97-AF65-F5344CB8AC3E}">
        <p14:creationId xmlns:p14="http://schemas.microsoft.com/office/powerpoint/2010/main" val="39524592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Tore, 78 år. (30p)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400" dirty="0">
                <a:solidFill>
                  <a:schemeClr val="bg2">
                    <a:lumMod val="90000"/>
                  </a:schemeClr>
                </a:solidFill>
              </a:rPr>
              <a:t>(…) </a:t>
            </a:r>
            <a:r>
              <a:rPr lang="sv-SE" sz="1200" i="1" dirty="0">
                <a:solidFill>
                  <a:schemeClr val="bg2">
                    <a:lumMod val="90000"/>
                  </a:schemeClr>
                </a:solidFill>
              </a:rPr>
              <a:t>Tore berättar att den andfåddhet han upplever började för tre dagar sedan och har förvärrats successivt sedan dess. Första dagen kände han det mest när han gick 500 meter hem från butiken, men under gårdagen var det jobbigt att gå runt inne i huset. Han har inte känt sig andfådd i vila och det blir inte uppenbart sämre när han ligger ner. Tidigare i livet hade han mycket god kondition. Han orienterade fram till 65-års ålder men fick sluta då på grund av knäartros. Han fortsatte dock att åka längdskidor några år till. Sedan år 2020 har han varit väldigt inaktiv på grund av nya vanor under coronapandemin. Han har aldrig upplevt denna typ av andfåddhet tidigare. Han har nog haft lite svullna ben till och från sista åren, men det är inget han har lagt någon större vikt vid. Om benen är mer svullna nu sista dagarna vet han inte. Han har inte haft någon feber eller hosta sista dagarna. Han har inte haft tydlig bröstsmärta i vila eller vid ansträngning, ingen hjärtklappning och har heller inte noterat blod i avföring eller urin. Han fick insatt </a:t>
            </a:r>
            <a:r>
              <a:rPr lang="sv-SE" sz="1200" i="1" dirty="0" err="1">
                <a:solidFill>
                  <a:schemeClr val="bg2">
                    <a:lumMod val="90000"/>
                  </a:schemeClr>
                </a:solidFill>
              </a:rPr>
              <a:t>Losartan</a:t>
            </a:r>
            <a:r>
              <a:rPr lang="sv-SE" sz="1200" i="1" dirty="0">
                <a:solidFill>
                  <a:schemeClr val="bg2">
                    <a:lumMod val="90000"/>
                  </a:schemeClr>
                </a:solidFill>
              </a:rPr>
              <a:t>/</a:t>
            </a:r>
            <a:r>
              <a:rPr lang="sv-SE" sz="1200" i="1" dirty="0" err="1">
                <a:solidFill>
                  <a:schemeClr val="bg2">
                    <a:lumMod val="90000"/>
                  </a:schemeClr>
                </a:solidFill>
              </a:rPr>
              <a:t>Hydroklortiazid</a:t>
            </a:r>
            <a:r>
              <a:rPr lang="sv-SE" sz="1200" i="1" dirty="0">
                <a:solidFill>
                  <a:schemeClr val="bg2">
                    <a:lumMod val="90000"/>
                  </a:schemeClr>
                </a:solidFill>
              </a:rPr>
              <a:t> 50/12,5 mg 1x1 för två år sedan på grund av hypertoni och den tabletten tar han regelbundet. Han har inte varit på uppföljning av blodtrycket på grund av pandemin utan fick nytt recept per telefon förra året, men vill minnas att blodtrycket var ganska högt innan han fick sin behandling. Tore rökte fram tills han var 40 år gammal, men slutade då eftersom hans pappa som också var rökare dog i en hjärtinfarkt vid 60 års ålder. Du misstänker i första hand hjärtsvikt baserat på patientens huvudsakliga symtom i form av andfåddhet och rapporterad bensvullnad. Han har även riskfaktorer för hjärtsvikt i form av hypertoni och extensiv konditionsträning under livet. Du funderar även på om det skulle kunna vara </a:t>
            </a:r>
            <a:r>
              <a:rPr lang="sv-SE" sz="1200" i="1" dirty="0" err="1">
                <a:solidFill>
                  <a:schemeClr val="bg2">
                    <a:lumMod val="90000"/>
                  </a:schemeClr>
                </a:solidFill>
              </a:rPr>
              <a:t>ischemisk</a:t>
            </a:r>
            <a:r>
              <a:rPr lang="sv-SE" sz="1200" i="1" dirty="0">
                <a:solidFill>
                  <a:schemeClr val="bg2">
                    <a:lumMod val="90000"/>
                  </a:schemeClr>
                </a:solidFill>
              </a:rPr>
              <a:t> hjärtsjukdom på grund av hans ärftlighet, lungemboli, </a:t>
            </a:r>
            <a:r>
              <a:rPr lang="sv-SE" sz="1200" i="1" dirty="0" err="1">
                <a:solidFill>
                  <a:schemeClr val="bg2">
                    <a:lumMod val="90000"/>
                  </a:schemeClr>
                </a:solidFill>
              </a:rPr>
              <a:t>odiagnosticerad</a:t>
            </a:r>
            <a:r>
              <a:rPr lang="sv-SE" sz="1200" i="1" dirty="0">
                <a:solidFill>
                  <a:schemeClr val="bg2">
                    <a:lumMod val="90000"/>
                  </a:schemeClr>
                </a:solidFill>
              </a:rPr>
              <a:t> astma eller anemi.</a:t>
            </a:r>
          </a:p>
          <a:p>
            <a:pPr marL="0" indent="0">
              <a:buNone/>
            </a:pPr>
            <a:r>
              <a:rPr lang="sv-SE" sz="1400" dirty="0"/>
              <a:t>Din primära misstanke är att Tore utvecklat hjärtsvikt.</a:t>
            </a:r>
          </a:p>
          <a:p>
            <a:pPr marL="0" indent="0">
              <a:buNone/>
            </a:pPr>
            <a:r>
              <a:rPr lang="sv-SE" sz="1400" b="1" dirty="0"/>
              <a:t>Fråga 1:3 (3p)</a:t>
            </a:r>
            <a:br>
              <a:rPr lang="sv-SE" sz="1400" dirty="0"/>
            </a:br>
            <a:r>
              <a:rPr lang="sv-SE" sz="1400" dirty="0"/>
              <a:t>Vad vill du undersöka i status och vilka statusfynd förväntar du dig baserat på dina tre olika differentialdiagnoser? Motivera!</a:t>
            </a:r>
          </a:p>
          <a:p>
            <a:pPr marL="0" indent="0">
              <a:buNone/>
            </a:pPr>
            <a:endParaRPr lang="sv-SE" sz="1400" dirty="0"/>
          </a:p>
        </p:txBody>
      </p:sp>
    </p:spTree>
    <p:extLst>
      <p:ext uri="{BB962C8B-B14F-4D97-AF65-F5344CB8AC3E}">
        <p14:creationId xmlns:p14="http://schemas.microsoft.com/office/powerpoint/2010/main" val="21637623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Tore, 78 år. (30p)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400" dirty="0">
                <a:solidFill>
                  <a:schemeClr val="bg2">
                    <a:lumMod val="90000"/>
                  </a:schemeClr>
                </a:solidFill>
              </a:rPr>
              <a:t>(…) </a:t>
            </a:r>
            <a:r>
              <a:rPr lang="sv-SE" sz="1200" i="1" dirty="0">
                <a:solidFill>
                  <a:schemeClr val="bg2">
                    <a:lumMod val="90000"/>
                  </a:schemeClr>
                </a:solidFill>
              </a:rPr>
              <a:t>Tore berättar att den andfåddhet han upplever började för tre dagar sedan och har förvärrats successivt sedan dess. Första dagen kände han det mest när han gick 500 meter hem från butiken, men under gårdagen var det jobbigt att gå runt inne i huset. Han har inte känt sig andfådd i vila och det blir inte uppenbart sämre när han ligger ner. Tidigare i livet hade han mycket god kondition. Han orienterade fram till 65-års ålder men fick sluta då på grund av knäartros. Han fortsatte dock att åka längdskidor några år till. Sedan år 2020 har han varit väldigt inaktiv på grund av nya vanor under coronapandemin. Han har aldrig upplevt denna typ av andfåddhet tidigare. Han har nog haft lite svullna ben till och från sista åren, men det är inget han har lagt någon större vikt vid. Om benen är mer svullna nu sista dagarna vet han inte. Han har inte haft någon feber eller hosta sista dagarna. Han har inte haft tydlig bröstsmärta i vila eller vid ansträngning, ingen hjärtklappning och har heller inte noterat blod i avföring eller urin. Han fick insatt </a:t>
            </a:r>
            <a:r>
              <a:rPr lang="sv-SE" sz="1200" i="1" dirty="0" err="1">
                <a:solidFill>
                  <a:schemeClr val="bg2">
                    <a:lumMod val="90000"/>
                  </a:schemeClr>
                </a:solidFill>
              </a:rPr>
              <a:t>Losartan</a:t>
            </a:r>
            <a:r>
              <a:rPr lang="sv-SE" sz="1200" i="1" dirty="0">
                <a:solidFill>
                  <a:schemeClr val="bg2">
                    <a:lumMod val="90000"/>
                  </a:schemeClr>
                </a:solidFill>
              </a:rPr>
              <a:t>/</a:t>
            </a:r>
            <a:r>
              <a:rPr lang="sv-SE" sz="1200" i="1" dirty="0" err="1">
                <a:solidFill>
                  <a:schemeClr val="bg2">
                    <a:lumMod val="90000"/>
                  </a:schemeClr>
                </a:solidFill>
              </a:rPr>
              <a:t>Hydroklortiazid</a:t>
            </a:r>
            <a:r>
              <a:rPr lang="sv-SE" sz="1200" i="1" dirty="0">
                <a:solidFill>
                  <a:schemeClr val="bg2">
                    <a:lumMod val="90000"/>
                  </a:schemeClr>
                </a:solidFill>
              </a:rPr>
              <a:t> 50/12,5 mg 1x1 för två år sedan på grund av hypertoni och den tabletten tar han regelbundet. Han har inte varit på uppföljning av blodtrycket på grund av pandemin utan fick nytt recept per telefon förra året, men vill minnas att blodtrycket var ganska högt innan han fick sin behandling. Tore rökte fram tills han var 40 år gammal, men slutade då eftersom hans pappa som också var rökare dog i en hjärtinfarkt vid 60 års ålder. Du misstänker i första hand hjärtsvikt baserat på patientens huvudsakliga symtom i form av andfåddhet och rapporterad bensvullnad. Han har även riskfaktorer för hjärtsvikt i form av hypertoni och extensiv konditionsträning under livet. Du funderar även på om det skulle kunna vara </a:t>
            </a:r>
            <a:r>
              <a:rPr lang="sv-SE" sz="1200" i="1" dirty="0" err="1">
                <a:solidFill>
                  <a:schemeClr val="bg2">
                    <a:lumMod val="90000"/>
                  </a:schemeClr>
                </a:solidFill>
              </a:rPr>
              <a:t>ischemisk</a:t>
            </a:r>
            <a:r>
              <a:rPr lang="sv-SE" sz="1200" i="1" dirty="0">
                <a:solidFill>
                  <a:schemeClr val="bg2">
                    <a:lumMod val="90000"/>
                  </a:schemeClr>
                </a:solidFill>
              </a:rPr>
              <a:t> hjärtsjukdom på grund av hans ärftlighet, lungemboli, </a:t>
            </a:r>
            <a:r>
              <a:rPr lang="sv-SE" sz="1200" i="1" dirty="0" err="1">
                <a:solidFill>
                  <a:schemeClr val="bg2">
                    <a:lumMod val="90000"/>
                  </a:schemeClr>
                </a:solidFill>
              </a:rPr>
              <a:t>odiagnosticerad</a:t>
            </a:r>
            <a:r>
              <a:rPr lang="sv-SE" sz="1200" i="1" dirty="0">
                <a:solidFill>
                  <a:schemeClr val="bg2">
                    <a:lumMod val="90000"/>
                  </a:schemeClr>
                </a:solidFill>
              </a:rPr>
              <a:t> astma eller anemi.</a:t>
            </a:r>
          </a:p>
          <a:p>
            <a:pPr marL="0" indent="0">
              <a:buNone/>
            </a:pPr>
            <a:r>
              <a:rPr lang="sv-SE" sz="1400" dirty="0"/>
              <a:t>Din primära misstanke är att Tore utvecklat hjärtsvikt.</a:t>
            </a:r>
          </a:p>
          <a:p>
            <a:pPr marL="0" indent="0">
              <a:buNone/>
            </a:pPr>
            <a:r>
              <a:rPr lang="sv-SE" sz="1400" b="1" dirty="0"/>
              <a:t>Fråga 1:3 (3p)</a:t>
            </a:r>
            <a:br>
              <a:rPr lang="sv-SE" sz="1400" dirty="0"/>
            </a:br>
            <a:r>
              <a:rPr lang="sv-SE" sz="1400" dirty="0"/>
              <a:t>Vad vill du undersöka i status och vilka statusfynd förväntar du dig baserat på dina tre olika differentialdiagnoser? Motivera!</a:t>
            </a:r>
          </a:p>
          <a:p>
            <a:pPr marL="0" indent="0">
              <a:buNone/>
            </a:pPr>
            <a:r>
              <a:rPr lang="sv-SE" sz="1400" b="1" i="1" dirty="0">
                <a:solidFill>
                  <a:srgbClr val="0070C0"/>
                </a:solidFill>
              </a:rPr>
              <a:t>Återkoppling 1:3. </a:t>
            </a:r>
            <a:r>
              <a:rPr lang="sv-SE" sz="1400" i="1" dirty="0">
                <a:solidFill>
                  <a:srgbClr val="0070C0"/>
                </a:solidFill>
              </a:rPr>
              <a:t>Du observerar om Tore är andfådd när han går in på undersökningsrummet samt under ert samtal för att gradera andfåddheten. Du noterar om Tore har halsvenstans vilket är ett specifikt tecken vid hjärtsvikt. Du lyssnar på Tores hjärta för att utesluta nytillkomna blåsljud som tecken till </a:t>
            </a:r>
            <a:r>
              <a:rPr lang="sv-SE" sz="1400" i="1" dirty="0" err="1">
                <a:solidFill>
                  <a:srgbClr val="0070C0"/>
                </a:solidFill>
              </a:rPr>
              <a:t>klaffvitium</a:t>
            </a:r>
            <a:r>
              <a:rPr lang="sv-SE" sz="1400" i="1" dirty="0">
                <a:solidFill>
                  <a:srgbClr val="0070C0"/>
                </a:solidFill>
              </a:rPr>
              <a:t> eller oregelbunden hjärtrytm. Du lyssnar på lungorna efter rassel, </a:t>
            </a:r>
            <a:r>
              <a:rPr lang="sv-SE" sz="1400" i="1" dirty="0" err="1">
                <a:solidFill>
                  <a:srgbClr val="0070C0"/>
                </a:solidFill>
              </a:rPr>
              <a:t>krepitationer</a:t>
            </a:r>
            <a:r>
              <a:rPr lang="sv-SE" sz="1400" i="1" dirty="0">
                <a:solidFill>
                  <a:srgbClr val="0070C0"/>
                </a:solidFill>
              </a:rPr>
              <a:t> eller generella dämpningar som tecken till lungödem eller </a:t>
            </a:r>
            <a:r>
              <a:rPr lang="sv-SE" sz="1400" i="1" dirty="0" err="1">
                <a:solidFill>
                  <a:srgbClr val="0070C0"/>
                </a:solidFill>
              </a:rPr>
              <a:t>pleuravätska</a:t>
            </a:r>
            <a:r>
              <a:rPr lang="sv-SE" sz="1400" i="1" dirty="0">
                <a:solidFill>
                  <a:srgbClr val="0070C0"/>
                </a:solidFill>
              </a:rPr>
              <a:t> alternativt fokala dämpningar som vid pneumoni eller </a:t>
            </a:r>
            <a:r>
              <a:rPr lang="sv-SE" sz="1400" i="1" dirty="0" err="1">
                <a:solidFill>
                  <a:srgbClr val="0070C0"/>
                </a:solidFill>
              </a:rPr>
              <a:t>ronki</a:t>
            </a:r>
            <a:r>
              <a:rPr lang="sv-SE" sz="1400" i="1" dirty="0">
                <a:solidFill>
                  <a:srgbClr val="0070C0"/>
                </a:solidFill>
              </a:rPr>
              <a:t> vid </a:t>
            </a:r>
            <a:r>
              <a:rPr lang="sv-SE" sz="1400" i="1" dirty="0" err="1">
                <a:solidFill>
                  <a:srgbClr val="0070C0"/>
                </a:solidFill>
              </a:rPr>
              <a:t>obstruktivitet</a:t>
            </a:r>
            <a:r>
              <a:rPr lang="sv-SE" sz="1400" i="1" dirty="0">
                <a:solidFill>
                  <a:srgbClr val="0070C0"/>
                </a:solidFill>
              </a:rPr>
              <a:t>. Du undersöker och palperar nedre extremiteter för att notera eventuella </a:t>
            </a:r>
            <a:r>
              <a:rPr lang="sv-SE" sz="1400" i="1" dirty="0" err="1">
                <a:solidFill>
                  <a:srgbClr val="0070C0"/>
                </a:solidFill>
              </a:rPr>
              <a:t>pittingödem</a:t>
            </a:r>
            <a:r>
              <a:rPr lang="sv-SE" sz="1400" i="1" dirty="0">
                <a:solidFill>
                  <a:srgbClr val="0070C0"/>
                </a:solidFill>
              </a:rPr>
              <a:t> samt ensidig bensvullnad. Du kontrollerar vitala parametrar för att se om pulsen är </a:t>
            </a:r>
            <a:r>
              <a:rPr lang="sv-SE" sz="1400" i="1" dirty="0" err="1">
                <a:solidFill>
                  <a:srgbClr val="0070C0"/>
                </a:solidFill>
              </a:rPr>
              <a:t>normofrekvent</a:t>
            </a:r>
            <a:r>
              <a:rPr lang="sv-SE" sz="1400" i="1" dirty="0">
                <a:solidFill>
                  <a:srgbClr val="0070C0"/>
                </a:solidFill>
              </a:rPr>
              <a:t>, syremättnad samt blodtryck eftersom Tore har hypertonibehandling. (Lärandemål B2, A2)</a:t>
            </a:r>
          </a:p>
          <a:p>
            <a:pPr marL="0" indent="0">
              <a:buNone/>
            </a:pPr>
            <a:endParaRPr lang="sv-SE" sz="1400" dirty="0"/>
          </a:p>
        </p:txBody>
      </p:sp>
    </p:spTree>
    <p:extLst>
      <p:ext uri="{BB962C8B-B14F-4D97-AF65-F5344CB8AC3E}">
        <p14:creationId xmlns:p14="http://schemas.microsoft.com/office/powerpoint/2010/main" val="108081101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Tore, 78 år. (30p)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dirty="0">
                <a:solidFill>
                  <a:schemeClr val="bg2">
                    <a:lumMod val="90000"/>
                  </a:schemeClr>
                </a:solidFill>
              </a:rPr>
              <a:t>(…) </a:t>
            </a:r>
            <a:r>
              <a:rPr lang="sv-SE" sz="1200" i="1" dirty="0">
                <a:solidFill>
                  <a:schemeClr val="bg2">
                    <a:lumMod val="90000"/>
                  </a:schemeClr>
                </a:solidFill>
              </a:rPr>
              <a:t>Du observerar om Tore är andfådd när han går in på undersökningsrummet samt under ert samtal för att gradera andfåddheten. Du noterar om Tore har halsvenstans vilket är ett specifikt tecken vid hjärtsvikt. Du lyssnar på Tores hjärta för att utesluta nytillkomna blåsljud som tecken till </a:t>
            </a:r>
            <a:r>
              <a:rPr lang="sv-SE" sz="1200" i="1" dirty="0" err="1">
                <a:solidFill>
                  <a:schemeClr val="bg2">
                    <a:lumMod val="90000"/>
                  </a:schemeClr>
                </a:solidFill>
              </a:rPr>
              <a:t>klaffvitium</a:t>
            </a:r>
            <a:r>
              <a:rPr lang="sv-SE" sz="1200" i="1" dirty="0">
                <a:solidFill>
                  <a:schemeClr val="bg2">
                    <a:lumMod val="90000"/>
                  </a:schemeClr>
                </a:solidFill>
              </a:rPr>
              <a:t> eller oregelbunden hjärtrytm. Du lyssnar på lungorna efter rassel, </a:t>
            </a:r>
            <a:r>
              <a:rPr lang="sv-SE" sz="1200" i="1" dirty="0" err="1">
                <a:solidFill>
                  <a:schemeClr val="bg2">
                    <a:lumMod val="90000"/>
                  </a:schemeClr>
                </a:solidFill>
              </a:rPr>
              <a:t>krepitationer</a:t>
            </a:r>
            <a:r>
              <a:rPr lang="sv-SE" sz="1200" i="1" dirty="0">
                <a:solidFill>
                  <a:schemeClr val="bg2">
                    <a:lumMod val="90000"/>
                  </a:schemeClr>
                </a:solidFill>
              </a:rPr>
              <a:t> eller generella dämpningar som tecken till lungödem eller </a:t>
            </a:r>
            <a:r>
              <a:rPr lang="sv-SE" sz="1200" i="1" dirty="0" err="1">
                <a:solidFill>
                  <a:schemeClr val="bg2">
                    <a:lumMod val="90000"/>
                  </a:schemeClr>
                </a:solidFill>
              </a:rPr>
              <a:t>pleuravätska</a:t>
            </a:r>
            <a:r>
              <a:rPr lang="sv-SE" sz="1200" i="1" dirty="0">
                <a:solidFill>
                  <a:schemeClr val="bg2">
                    <a:lumMod val="90000"/>
                  </a:schemeClr>
                </a:solidFill>
              </a:rPr>
              <a:t> alternativt fokala dämpningar som vid pneumoni eller </a:t>
            </a:r>
            <a:r>
              <a:rPr lang="sv-SE" sz="1200" i="1" dirty="0" err="1">
                <a:solidFill>
                  <a:schemeClr val="bg2">
                    <a:lumMod val="90000"/>
                  </a:schemeClr>
                </a:solidFill>
              </a:rPr>
              <a:t>ronki</a:t>
            </a:r>
            <a:r>
              <a:rPr lang="sv-SE" sz="1200" i="1" dirty="0">
                <a:solidFill>
                  <a:schemeClr val="bg2">
                    <a:lumMod val="90000"/>
                  </a:schemeClr>
                </a:solidFill>
              </a:rPr>
              <a:t> vid </a:t>
            </a:r>
            <a:r>
              <a:rPr lang="sv-SE" sz="1200" i="1" dirty="0" err="1">
                <a:solidFill>
                  <a:schemeClr val="bg2">
                    <a:lumMod val="90000"/>
                  </a:schemeClr>
                </a:solidFill>
              </a:rPr>
              <a:t>obstruktivitet</a:t>
            </a:r>
            <a:r>
              <a:rPr lang="sv-SE" sz="1200" i="1" dirty="0">
                <a:solidFill>
                  <a:schemeClr val="bg2">
                    <a:lumMod val="90000"/>
                  </a:schemeClr>
                </a:solidFill>
              </a:rPr>
              <a:t>. Du undersöker och palperar nedre extremiteter för att notera eventuella </a:t>
            </a:r>
            <a:r>
              <a:rPr lang="sv-SE" sz="1200" i="1" dirty="0" err="1">
                <a:solidFill>
                  <a:schemeClr val="bg2">
                    <a:lumMod val="90000"/>
                  </a:schemeClr>
                </a:solidFill>
              </a:rPr>
              <a:t>pittingödem</a:t>
            </a:r>
            <a:r>
              <a:rPr lang="sv-SE" sz="1200" i="1" dirty="0">
                <a:solidFill>
                  <a:schemeClr val="bg2">
                    <a:lumMod val="90000"/>
                  </a:schemeClr>
                </a:solidFill>
              </a:rPr>
              <a:t> samt ensidig bensvullnad. Du kontrollerar vitala parametrar för att se om pulsen är </a:t>
            </a:r>
            <a:r>
              <a:rPr lang="sv-SE" sz="1200" i="1" dirty="0" err="1">
                <a:solidFill>
                  <a:schemeClr val="bg2">
                    <a:lumMod val="90000"/>
                  </a:schemeClr>
                </a:solidFill>
              </a:rPr>
              <a:t>normofrekvent</a:t>
            </a:r>
            <a:r>
              <a:rPr lang="sv-SE" sz="1200" i="1" dirty="0">
                <a:solidFill>
                  <a:schemeClr val="bg2">
                    <a:lumMod val="90000"/>
                  </a:schemeClr>
                </a:solidFill>
              </a:rPr>
              <a:t>, syremättnad samt blodtryck eftersom Tore har hypertonibehandling.</a:t>
            </a:r>
          </a:p>
          <a:p>
            <a:pPr marL="0" indent="0">
              <a:buNone/>
            </a:pPr>
            <a:r>
              <a:rPr lang="sv-SE" sz="1400" dirty="0"/>
              <a:t>När du genomför din statusundersökning noterar du mycket riktigt att Tore är lite flåsig när han kommer in på undersökningsrummet, men andningsfrekvensen är normal i vila. Du ser ingen halsvenstas i sittande eller liggande. Hjärtat slår oregelbundet. Du lyckas inte höra några blåsljud. Du hör </a:t>
            </a:r>
            <a:r>
              <a:rPr lang="sv-SE" sz="1400" dirty="0" err="1"/>
              <a:t>krepitationer</a:t>
            </a:r>
            <a:r>
              <a:rPr lang="sv-SE" sz="1400" dirty="0"/>
              <a:t> på lungorna basalt bilateralt. Det föreligger måttliga </a:t>
            </a:r>
            <a:r>
              <a:rPr lang="sv-SE" sz="1400" dirty="0" err="1"/>
              <a:t>pittingödem</a:t>
            </a:r>
            <a:r>
              <a:rPr lang="sv-SE" sz="1400" dirty="0"/>
              <a:t> på underbenen bilateralt. Pulsen är 120 slag/minut. SaO2 är 95% på luft. Kroppstemperaturen är 36,4° C mätt i örat. Blodtryck 165/98 </a:t>
            </a:r>
            <a:r>
              <a:rPr lang="sv-SE" sz="1400" dirty="0" err="1"/>
              <a:t>mmHg</a:t>
            </a:r>
            <a:r>
              <a:rPr lang="sv-SE" sz="1400" dirty="0"/>
              <a:t>.</a:t>
            </a:r>
          </a:p>
          <a:p>
            <a:pPr marL="0" indent="0">
              <a:buNone/>
            </a:pPr>
            <a:r>
              <a:rPr lang="sv-SE" sz="1400" b="1" dirty="0"/>
              <a:t>Fråga 1:4 (1p)</a:t>
            </a:r>
            <a:br>
              <a:rPr lang="sv-SE" sz="1400" dirty="0"/>
            </a:br>
            <a:r>
              <a:rPr lang="sv-SE" sz="1400" dirty="0"/>
              <a:t>Vilken diagnos misstänker du nu? Förklara varför!</a:t>
            </a:r>
          </a:p>
        </p:txBody>
      </p:sp>
    </p:spTree>
    <p:extLst>
      <p:ext uri="{BB962C8B-B14F-4D97-AF65-F5344CB8AC3E}">
        <p14:creationId xmlns:p14="http://schemas.microsoft.com/office/powerpoint/2010/main" val="285467634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Tore, 78 år. (30p)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dirty="0">
                <a:solidFill>
                  <a:schemeClr val="bg2">
                    <a:lumMod val="90000"/>
                  </a:schemeClr>
                </a:solidFill>
              </a:rPr>
              <a:t>(…) </a:t>
            </a:r>
            <a:r>
              <a:rPr lang="sv-SE" sz="1200" i="1" dirty="0">
                <a:solidFill>
                  <a:schemeClr val="bg2">
                    <a:lumMod val="90000"/>
                  </a:schemeClr>
                </a:solidFill>
              </a:rPr>
              <a:t>Du observerar om Tore är andfådd när han går in på undersökningsrummet samt under ert samtal för att gradera andfåddheten. Du noterar om Tore har halsvenstans vilket är ett specifikt tecken vid hjärtsvikt. Du lyssnar på Tores hjärta för att utesluta nytillkomna blåsljud som tecken till </a:t>
            </a:r>
            <a:r>
              <a:rPr lang="sv-SE" sz="1200" i="1" dirty="0" err="1">
                <a:solidFill>
                  <a:schemeClr val="bg2">
                    <a:lumMod val="90000"/>
                  </a:schemeClr>
                </a:solidFill>
              </a:rPr>
              <a:t>klaffvitium</a:t>
            </a:r>
            <a:r>
              <a:rPr lang="sv-SE" sz="1200" i="1" dirty="0">
                <a:solidFill>
                  <a:schemeClr val="bg2">
                    <a:lumMod val="90000"/>
                  </a:schemeClr>
                </a:solidFill>
              </a:rPr>
              <a:t> eller oregelbunden hjärtrytm. Du lyssnar på lungorna efter rassel, </a:t>
            </a:r>
            <a:r>
              <a:rPr lang="sv-SE" sz="1200" i="1" dirty="0" err="1">
                <a:solidFill>
                  <a:schemeClr val="bg2">
                    <a:lumMod val="90000"/>
                  </a:schemeClr>
                </a:solidFill>
              </a:rPr>
              <a:t>krepitationer</a:t>
            </a:r>
            <a:r>
              <a:rPr lang="sv-SE" sz="1200" i="1" dirty="0">
                <a:solidFill>
                  <a:schemeClr val="bg2">
                    <a:lumMod val="90000"/>
                  </a:schemeClr>
                </a:solidFill>
              </a:rPr>
              <a:t> eller generella dämpningar som tecken till lungödem eller </a:t>
            </a:r>
            <a:r>
              <a:rPr lang="sv-SE" sz="1200" i="1" dirty="0" err="1">
                <a:solidFill>
                  <a:schemeClr val="bg2">
                    <a:lumMod val="90000"/>
                  </a:schemeClr>
                </a:solidFill>
              </a:rPr>
              <a:t>pleuravätska</a:t>
            </a:r>
            <a:r>
              <a:rPr lang="sv-SE" sz="1200" i="1" dirty="0">
                <a:solidFill>
                  <a:schemeClr val="bg2">
                    <a:lumMod val="90000"/>
                  </a:schemeClr>
                </a:solidFill>
              </a:rPr>
              <a:t> alternativt fokala dämpningar som vid pneumoni eller </a:t>
            </a:r>
            <a:r>
              <a:rPr lang="sv-SE" sz="1200" i="1" dirty="0" err="1">
                <a:solidFill>
                  <a:schemeClr val="bg2">
                    <a:lumMod val="90000"/>
                  </a:schemeClr>
                </a:solidFill>
              </a:rPr>
              <a:t>ronki</a:t>
            </a:r>
            <a:r>
              <a:rPr lang="sv-SE" sz="1200" i="1" dirty="0">
                <a:solidFill>
                  <a:schemeClr val="bg2">
                    <a:lumMod val="90000"/>
                  </a:schemeClr>
                </a:solidFill>
              </a:rPr>
              <a:t> vid </a:t>
            </a:r>
            <a:r>
              <a:rPr lang="sv-SE" sz="1200" i="1" dirty="0" err="1">
                <a:solidFill>
                  <a:schemeClr val="bg2">
                    <a:lumMod val="90000"/>
                  </a:schemeClr>
                </a:solidFill>
              </a:rPr>
              <a:t>obstruktivitet</a:t>
            </a:r>
            <a:r>
              <a:rPr lang="sv-SE" sz="1200" i="1" dirty="0">
                <a:solidFill>
                  <a:schemeClr val="bg2">
                    <a:lumMod val="90000"/>
                  </a:schemeClr>
                </a:solidFill>
              </a:rPr>
              <a:t>. Du undersöker och palperar nedre extremiteter för att notera eventuella </a:t>
            </a:r>
            <a:r>
              <a:rPr lang="sv-SE" sz="1200" i="1" dirty="0" err="1">
                <a:solidFill>
                  <a:schemeClr val="bg2">
                    <a:lumMod val="90000"/>
                  </a:schemeClr>
                </a:solidFill>
              </a:rPr>
              <a:t>pittingödem</a:t>
            </a:r>
            <a:r>
              <a:rPr lang="sv-SE" sz="1200" i="1" dirty="0">
                <a:solidFill>
                  <a:schemeClr val="bg2">
                    <a:lumMod val="90000"/>
                  </a:schemeClr>
                </a:solidFill>
              </a:rPr>
              <a:t> samt ensidig bensvullnad. Du kontrollerar vitala parametrar för att se om pulsen är </a:t>
            </a:r>
            <a:r>
              <a:rPr lang="sv-SE" sz="1200" i="1" dirty="0" err="1">
                <a:solidFill>
                  <a:schemeClr val="bg2">
                    <a:lumMod val="90000"/>
                  </a:schemeClr>
                </a:solidFill>
              </a:rPr>
              <a:t>normofrekvent</a:t>
            </a:r>
            <a:r>
              <a:rPr lang="sv-SE" sz="1200" i="1" dirty="0">
                <a:solidFill>
                  <a:schemeClr val="bg2">
                    <a:lumMod val="90000"/>
                  </a:schemeClr>
                </a:solidFill>
              </a:rPr>
              <a:t>, syremättnad samt blodtryck eftersom Tore har hypertonibehandling.</a:t>
            </a:r>
          </a:p>
          <a:p>
            <a:pPr marL="0" indent="0">
              <a:buNone/>
            </a:pPr>
            <a:r>
              <a:rPr lang="sv-SE" sz="1400" dirty="0"/>
              <a:t>När du genomför din statusundersökning noterar du mycket riktigt att Tore är lite flåsig när han kommer in på undersökningsrummet, men andningsfrekvensen är normal i vila. Du ser ingen halsvenstas i sittande eller liggande. Hjärtat slår oregelbundet. Du lyckas inte höra några blåsljud. Du hör </a:t>
            </a:r>
            <a:r>
              <a:rPr lang="sv-SE" sz="1400" dirty="0" err="1"/>
              <a:t>krepitationer</a:t>
            </a:r>
            <a:r>
              <a:rPr lang="sv-SE" sz="1400" dirty="0"/>
              <a:t> på lungorna basalt bilateralt. Det föreligger måttliga </a:t>
            </a:r>
            <a:r>
              <a:rPr lang="sv-SE" sz="1400" dirty="0" err="1"/>
              <a:t>pittingödem</a:t>
            </a:r>
            <a:r>
              <a:rPr lang="sv-SE" sz="1400" dirty="0"/>
              <a:t> på underbenen bilateralt. Pulsen är 120 slag/minut. SaO2 är 95% på luft. Kroppstemperaturen är 36,4° C mätt i örat. Blodtryck 165/98 </a:t>
            </a:r>
            <a:r>
              <a:rPr lang="sv-SE" sz="1400" dirty="0" err="1"/>
              <a:t>mmHg</a:t>
            </a:r>
            <a:r>
              <a:rPr lang="sv-SE" sz="1400" dirty="0"/>
              <a:t>.</a:t>
            </a:r>
          </a:p>
          <a:p>
            <a:pPr marL="0" indent="0">
              <a:buNone/>
            </a:pPr>
            <a:r>
              <a:rPr lang="sv-SE" sz="1400" b="1" dirty="0"/>
              <a:t>Fråga 1:4 (1p)</a:t>
            </a:r>
            <a:br>
              <a:rPr lang="sv-SE" sz="1400" dirty="0"/>
            </a:br>
            <a:r>
              <a:rPr lang="sv-SE" sz="1400" dirty="0"/>
              <a:t>Vilken diagnos misstänker du nu? Förklara varför!</a:t>
            </a:r>
          </a:p>
          <a:p>
            <a:pPr marL="0" indent="0">
              <a:buNone/>
            </a:pPr>
            <a:r>
              <a:rPr lang="sv-SE" sz="1400" b="1" i="1" dirty="0">
                <a:solidFill>
                  <a:srgbClr val="0070C0"/>
                </a:solidFill>
              </a:rPr>
              <a:t>Återkoppling 1:4. </a:t>
            </a:r>
            <a:r>
              <a:rPr lang="sv-SE" sz="1400" i="1" dirty="0">
                <a:solidFill>
                  <a:srgbClr val="0070C0"/>
                </a:solidFill>
              </a:rPr>
              <a:t>Du misstänker att Tore har ett förmaksflimmer baserat på en oregelbunden hjärtrytm om 120 slag per minut. (Lärandemål A1, A2, B2).</a:t>
            </a:r>
          </a:p>
        </p:txBody>
      </p:sp>
    </p:spTree>
    <p:extLst>
      <p:ext uri="{BB962C8B-B14F-4D97-AF65-F5344CB8AC3E}">
        <p14:creationId xmlns:p14="http://schemas.microsoft.com/office/powerpoint/2010/main" val="143918237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Tore, 78 år. (30p)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dirty="0">
                <a:solidFill>
                  <a:schemeClr val="bg2">
                    <a:lumMod val="90000"/>
                  </a:schemeClr>
                </a:solidFill>
              </a:rPr>
              <a:t>(…) </a:t>
            </a:r>
            <a:r>
              <a:rPr lang="sv-SE" sz="1200" i="1" dirty="0">
                <a:solidFill>
                  <a:schemeClr val="bg2">
                    <a:lumMod val="90000"/>
                  </a:schemeClr>
                </a:solidFill>
              </a:rPr>
              <a:t>Du observerar om Tore är andfådd när han går in på undersökningsrummet samt under ert samtal för att gradera andfåddheten. Du noterar om Tore har halsvenstans vilket är ett specifikt tecken vid hjärtsvikt. Du lyssnar på Tores hjärta för att utesluta nytillkomna blåsljud som tecken till </a:t>
            </a:r>
            <a:r>
              <a:rPr lang="sv-SE" sz="1200" i="1" dirty="0" err="1">
                <a:solidFill>
                  <a:schemeClr val="bg2">
                    <a:lumMod val="90000"/>
                  </a:schemeClr>
                </a:solidFill>
              </a:rPr>
              <a:t>klaffvitium</a:t>
            </a:r>
            <a:r>
              <a:rPr lang="sv-SE" sz="1200" i="1" dirty="0">
                <a:solidFill>
                  <a:schemeClr val="bg2">
                    <a:lumMod val="90000"/>
                  </a:schemeClr>
                </a:solidFill>
              </a:rPr>
              <a:t> eller oregelbunden hjärtrytm. Du lyssnar på lungorna efter rassel, </a:t>
            </a:r>
            <a:r>
              <a:rPr lang="sv-SE" sz="1200" i="1" dirty="0" err="1">
                <a:solidFill>
                  <a:schemeClr val="bg2">
                    <a:lumMod val="90000"/>
                  </a:schemeClr>
                </a:solidFill>
              </a:rPr>
              <a:t>krepitationer</a:t>
            </a:r>
            <a:r>
              <a:rPr lang="sv-SE" sz="1200" i="1" dirty="0">
                <a:solidFill>
                  <a:schemeClr val="bg2">
                    <a:lumMod val="90000"/>
                  </a:schemeClr>
                </a:solidFill>
              </a:rPr>
              <a:t> eller generella dämpningar som tecken till lungödem eller </a:t>
            </a:r>
            <a:r>
              <a:rPr lang="sv-SE" sz="1200" i="1" dirty="0" err="1">
                <a:solidFill>
                  <a:schemeClr val="bg2">
                    <a:lumMod val="90000"/>
                  </a:schemeClr>
                </a:solidFill>
              </a:rPr>
              <a:t>pleuravätska</a:t>
            </a:r>
            <a:r>
              <a:rPr lang="sv-SE" sz="1200" i="1" dirty="0">
                <a:solidFill>
                  <a:schemeClr val="bg2">
                    <a:lumMod val="90000"/>
                  </a:schemeClr>
                </a:solidFill>
              </a:rPr>
              <a:t> alternativt fokala dämpningar som vid pneumoni eller </a:t>
            </a:r>
            <a:r>
              <a:rPr lang="sv-SE" sz="1200" i="1" dirty="0" err="1">
                <a:solidFill>
                  <a:schemeClr val="bg2">
                    <a:lumMod val="90000"/>
                  </a:schemeClr>
                </a:solidFill>
              </a:rPr>
              <a:t>ronki</a:t>
            </a:r>
            <a:r>
              <a:rPr lang="sv-SE" sz="1200" i="1" dirty="0">
                <a:solidFill>
                  <a:schemeClr val="bg2">
                    <a:lumMod val="90000"/>
                  </a:schemeClr>
                </a:solidFill>
              </a:rPr>
              <a:t> vid </a:t>
            </a:r>
            <a:r>
              <a:rPr lang="sv-SE" sz="1200" i="1" dirty="0" err="1">
                <a:solidFill>
                  <a:schemeClr val="bg2">
                    <a:lumMod val="90000"/>
                  </a:schemeClr>
                </a:solidFill>
              </a:rPr>
              <a:t>obstruktivitet</a:t>
            </a:r>
            <a:r>
              <a:rPr lang="sv-SE" sz="1200" i="1" dirty="0">
                <a:solidFill>
                  <a:schemeClr val="bg2">
                    <a:lumMod val="90000"/>
                  </a:schemeClr>
                </a:solidFill>
              </a:rPr>
              <a:t>. Du undersöker och palperar nedre extremiteter för att notera eventuella </a:t>
            </a:r>
            <a:r>
              <a:rPr lang="sv-SE" sz="1200" i="1" dirty="0" err="1">
                <a:solidFill>
                  <a:schemeClr val="bg2">
                    <a:lumMod val="90000"/>
                  </a:schemeClr>
                </a:solidFill>
              </a:rPr>
              <a:t>pittingödem</a:t>
            </a:r>
            <a:r>
              <a:rPr lang="sv-SE" sz="1200" i="1" dirty="0">
                <a:solidFill>
                  <a:schemeClr val="bg2">
                    <a:lumMod val="90000"/>
                  </a:schemeClr>
                </a:solidFill>
              </a:rPr>
              <a:t> samt ensidig bensvullnad. Du kontrollerar vitala parametrar för att se om pulsen är </a:t>
            </a:r>
            <a:r>
              <a:rPr lang="sv-SE" sz="1200" i="1" dirty="0" err="1">
                <a:solidFill>
                  <a:schemeClr val="bg2">
                    <a:lumMod val="90000"/>
                  </a:schemeClr>
                </a:solidFill>
              </a:rPr>
              <a:t>normofrekvent</a:t>
            </a:r>
            <a:r>
              <a:rPr lang="sv-SE" sz="1200" i="1" dirty="0">
                <a:solidFill>
                  <a:schemeClr val="bg2">
                    <a:lumMod val="90000"/>
                  </a:schemeClr>
                </a:solidFill>
              </a:rPr>
              <a:t>, syremättnad samt blodtryck eftersom Tore har hypertonibehandling. När du genomför din statusundersökning noterar du mycket riktigt att Tore är lite flåsig när han kommer in på undersökningsrummet, men andningsfrekvensen är normal i vila. Du ser ingen halsvenstas i sittande eller liggande. Hjärtat slår oregelbundet. Du lyckas inte höra några blåsljud. Du hör </a:t>
            </a:r>
            <a:r>
              <a:rPr lang="sv-SE" sz="1200" i="1" dirty="0" err="1">
                <a:solidFill>
                  <a:schemeClr val="bg2">
                    <a:lumMod val="90000"/>
                  </a:schemeClr>
                </a:solidFill>
              </a:rPr>
              <a:t>krepitationer</a:t>
            </a:r>
            <a:r>
              <a:rPr lang="sv-SE" sz="1200" i="1" dirty="0">
                <a:solidFill>
                  <a:schemeClr val="bg2">
                    <a:lumMod val="90000"/>
                  </a:schemeClr>
                </a:solidFill>
              </a:rPr>
              <a:t> på lungorna basalt bilateralt. Det föreligger måttliga </a:t>
            </a:r>
            <a:r>
              <a:rPr lang="sv-SE" sz="1200" i="1" dirty="0" err="1">
                <a:solidFill>
                  <a:schemeClr val="bg2">
                    <a:lumMod val="90000"/>
                  </a:schemeClr>
                </a:solidFill>
              </a:rPr>
              <a:t>pittingödem</a:t>
            </a:r>
            <a:r>
              <a:rPr lang="sv-SE" sz="1200" i="1" dirty="0">
                <a:solidFill>
                  <a:schemeClr val="bg2">
                    <a:lumMod val="90000"/>
                  </a:schemeClr>
                </a:solidFill>
              </a:rPr>
              <a:t> på underbenen bilateralt. Pulsen är 120 slag/minut. SaO2 är 95% på luft. Kroppstemperaturen är 36,4° C mätt i örat. Blodtryck 165/98 </a:t>
            </a:r>
            <a:r>
              <a:rPr lang="sv-SE" sz="1200" i="1" dirty="0" err="1">
                <a:solidFill>
                  <a:schemeClr val="bg2">
                    <a:lumMod val="90000"/>
                  </a:schemeClr>
                </a:solidFill>
              </a:rPr>
              <a:t>mmHg</a:t>
            </a:r>
            <a:r>
              <a:rPr lang="sv-SE" sz="1200" i="1" dirty="0">
                <a:solidFill>
                  <a:schemeClr val="bg2">
                    <a:lumMod val="90000"/>
                  </a:schemeClr>
                </a:solidFill>
              </a:rPr>
              <a:t>. Du misstänker att Tore har ett förmaksflimmer baserat på en oregelbunden hjärtrytm om 120 slag per minut.</a:t>
            </a:r>
          </a:p>
          <a:p>
            <a:pPr marL="0" indent="0">
              <a:buNone/>
            </a:pPr>
            <a:r>
              <a:rPr lang="sv-SE" sz="1400" dirty="0"/>
              <a:t>Du tar ett EKG som bekräftar misstanken om förmaksflimmer med frekvens 124 slag/minut. Du ser inga uppenbara belastningstecken i form förändrad ST-sträcka eller T-våg. R-progressionen är normal och Q-våg föreligger ej. Du gör bedömningen att Tore behöver åka till akutmottagningen för vidare handläggning. Tore är dock en envis man och vill inte åka dit. Han har hört från personer i sitt umgänge att man får vänta många timmar och tycker ändå att han klarar sig hyfsat så länge han håller sig lugn hemma. </a:t>
            </a:r>
          </a:p>
          <a:p>
            <a:pPr marL="0" indent="0">
              <a:buNone/>
            </a:pPr>
            <a:r>
              <a:rPr lang="sv-SE" sz="1400" b="1" dirty="0"/>
              <a:t>Fråga 1:5 (3p) </a:t>
            </a:r>
            <a:br>
              <a:rPr lang="sv-SE" sz="1400" dirty="0"/>
            </a:br>
            <a:r>
              <a:rPr lang="sv-SE" sz="1400" dirty="0"/>
              <a:t>Vad gör du nu för att kunna person-centrera handläggningen avseende att åka till akuten? Resonera!</a:t>
            </a:r>
            <a:endParaRPr lang="sv-SE" sz="1400" dirty="0">
              <a:solidFill>
                <a:srgbClr val="0070C0"/>
              </a:solidFill>
            </a:endParaRPr>
          </a:p>
        </p:txBody>
      </p:sp>
    </p:spTree>
    <p:extLst>
      <p:ext uri="{BB962C8B-B14F-4D97-AF65-F5344CB8AC3E}">
        <p14:creationId xmlns:p14="http://schemas.microsoft.com/office/powerpoint/2010/main" val="102599090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Tore, 78 år. (30p)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dirty="0">
                <a:solidFill>
                  <a:schemeClr val="bg2">
                    <a:lumMod val="90000"/>
                  </a:schemeClr>
                </a:solidFill>
              </a:rPr>
              <a:t>(…) </a:t>
            </a:r>
            <a:r>
              <a:rPr lang="sv-SE" sz="1200" i="1" dirty="0">
                <a:solidFill>
                  <a:schemeClr val="bg2">
                    <a:lumMod val="90000"/>
                  </a:schemeClr>
                </a:solidFill>
              </a:rPr>
              <a:t>Du observerar om Tore är andfådd när han går in på undersökningsrummet samt under ert samtal för att gradera andfåddheten. Du noterar om Tore har halsvenstans vilket är ett specifikt tecken vid hjärtsvikt. Du lyssnar på Tores hjärta för att utesluta nytillkomna blåsljud som tecken till </a:t>
            </a:r>
            <a:r>
              <a:rPr lang="sv-SE" sz="1200" i="1" dirty="0" err="1">
                <a:solidFill>
                  <a:schemeClr val="bg2">
                    <a:lumMod val="90000"/>
                  </a:schemeClr>
                </a:solidFill>
              </a:rPr>
              <a:t>klaffvitium</a:t>
            </a:r>
            <a:r>
              <a:rPr lang="sv-SE" sz="1200" i="1" dirty="0">
                <a:solidFill>
                  <a:schemeClr val="bg2">
                    <a:lumMod val="90000"/>
                  </a:schemeClr>
                </a:solidFill>
              </a:rPr>
              <a:t> eller oregelbunden hjärtrytm. Du lyssnar på lungorna efter rassel, </a:t>
            </a:r>
            <a:r>
              <a:rPr lang="sv-SE" sz="1200" i="1" dirty="0" err="1">
                <a:solidFill>
                  <a:schemeClr val="bg2">
                    <a:lumMod val="90000"/>
                  </a:schemeClr>
                </a:solidFill>
              </a:rPr>
              <a:t>krepitationer</a:t>
            </a:r>
            <a:r>
              <a:rPr lang="sv-SE" sz="1200" i="1" dirty="0">
                <a:solidFill>
                  <a:schemeClr val="bg2">
                    <a:lumMod val="90000"/>
                  </a:schemeClr>
                </a:solidFill>
              </a:rPr>
              <a:t> eller generella dämpningar som tecken till lungödem eller </a:t>
            </a:r>
            <a:r>
              <a:rPr lang="sv-SE" sz="1200" i="1" dirty="0" err="1">
                <a:solidFill>
                  <a:schemeClr val="bg2">
                    <a:lumMod val="90000"/>
                  </a:schemeClr>
                </a:solidFill>
              </a:rPr>
              <a:t>pleuravätska</a:t>
            </a:r>
            <a:r>
              <a:rPr lang="sv-SE" sz="1200" i="1" dirty="0">
                <a:solidFill>
                  <a:schemeClr val="bg2">
                    <a:lumMod val="90000"/>
                  </a:schemeClr>
                </a:solidFill>
              </a:rPr>
              <a:t> alternativt fokala dämpningar som vid pneumoni eller </a:t>
            </a:r>
            <a:r>
              <a:rPr lang="sv-SE" sz="1200" i="1" dirty="0" err="1">
                <a:solidFill>
                  <a:schemeClr val="bg2">
                    <a:lumMod val="90000"/>
                  </a:schemeClr>
                </a:solidFill>
              </a:rPr>
              <a:t>ronki</a:t>
            </a:r>
            <a:r>
              <a:rPr lang="sv-SE" sz="1200" i="1" dirty="0">
                <a:solidFill>
                  <a:schemeClr val="bg2">
                    <a:lumMod val="90000"/>
                  </a:schemeClr>
                </a:solidFill>
              </a:rPr>
              <a:t> vid </a:t>
            </a:r>
            <a:r>
              <a:rPr lang="sv-SE" sz="1200" i="1" dirty="0" err="1">
                <a:solidFill>
                  <a:schemeClr val="bg2">
                    <a:lumMod val="90000"/>
                  </a:schemeClr>
                </a:solidFill>
              </a:rPr>
              <a:t>obstruktivitet</a:t>
            </a:r>
            <a:r>
              <a:rPr lang="sv-SE" sz="1200" i="1" dirty="0">
                <a:solidFill>
                  <a:schemeClr val="bg2">
                    <a:lumMod val="90000"/>
                  </a:schemeClr>
                </a:solidFill>
              </a:rPr>
              <a:t>. Du undersöker och palperar nedre extremiteter för att notera eventuella </a:t>
            </a:r>
            <a:r>
              <a:rPr lang="sv-SE" sz="1200" i="1" dirty="0" err="1">
                <a:solidFill>
                  <a:schemeClr val="bg2">
                    <a:lumMod val="90000"/>
                  </a:schemeClr>
                </a:solidFill>
              </a:rPr>
              <a:t>pittingödem</a:t>
            </a:r>
            <a:r>
              <a:rPr lang="sv-SE" sz="1200" i="1" dirty="0">
                <a:solidFill>
                  <a:schemeClr val="bg2">
                    <a:lumMod val="90000"/>
                  </a:schemeClr>
                </a:solidFill>
              </a:rPr>
              <a:t> samt ensidig bensvullnad. Du kontrollerar vitala parametrar för att se om pulsen är </a:t>
            </a:r>
            <a:r>
              <a:rPr lang="sv-SE" sz="1200" i="1" dirty="0" err="1">
                <a:solidFill>
                  <a:schemeClr val="bg2">
                    <a:lumMod val="90000"/>
                  </a:schemeClr>
                </a:solidFill>
              </a:rPr>
              <a:t>normofrekvent</a:t>
            </a:r>
            <a:r>
              <a:rPr lang="sv-SE" sz="1200" i="1" dirty="0">
                <a:solidFill>
                  <a:schemeClr val="bg2">
                    <a:lumMod val="90000"/>
                  </a:schemeClr>
                </a:solidFill>
              </a:rPr>
              <a:t>, syremättnad samt blodtryck eftersom Tore har hypertonibehandling. När du genomför din statusundersökning noterar du mycket riktigt att Tore är lite flåsig när han kommer in på undersökningsrummet, men andningsfrekvensen är normal i vila. Du ser ingen halsvenstas i sittande eller liggande. Hjärtat slår oregelbundet. Du lyckas inte höra några blåsljud. Du hör </a:t>
            </a:r>
            <a:r>
              <a:rPr lang="sv-SE" sz="1200" i="1" dirty="0" err="1">
                <a:solidFill>
                  <a:schemeClr val="bg2">
                    <a:lumMod val="90000"/>
                  </a:schemeClr>
                </a:solidFill>
              </a:rPr>
              <a:t>krepitationer</a:t>
            </a:r>
            <a:r>
              <a:rPr lang="sv-SE" sz="1200" i="1" dirty="0">
                <a:solidFill>
                  <a:schemeClr val="bg2">
                    <a:lumMod val="90000"/>
                  </a:schemeClr>
                </a:solidFill>
              </a:rPr>
              <a:t> på lungorna basalt bilateralt. Det föreligger måttliga </a:t>
            </a:r>
            <a:r>
              <a:rPr lang="sv-SE" sz="1200" i="1" dirty="0" err="1">
                <a:solidFill>
                  <a:schemeClr val="bg2">
                    <a:lumMod val="90000"/>
                  </a:schemeClr>
                </a:solidFill>
              </a:rPr>
              <a:t>pittingödem</a:t>
            </a:r>
            <a:r>
              <a:rPr lang="sv-SE" sz="1200" i="1" dirty="0">
                <a:solidFill>
                  <a:schemeClr val="bg2">
                    <a:lumMod val="90000"/>
                  </a:schemeClr>
                </a:solidFill>
              </a:rPr>
              <a:t> på underbenen bilateralt. Pulsen är 120 slag/minut. SaO2 är 95% på luft. Kroppstemperaturen är 36,4° C mätt i örat. Blodtryck 165/98 </a:t>
            </a:r>
            <a:r>
              <a:rPr lang="sv-SE" sz="1200" i="1" dirty="0" err="1">
                <a:solidFill>
                  <a:schemeClr val="bg2">
                    <a:lumMod val="90000"/>
                  </a:schemeClr>
                </a:solidFill>
              </a:rPr>
              <a:t>mmHg</a:t>
            </a:r>
            <a:r>
              <a:rPr lang="sv-SE" sz="1200" i="1" dirty="0">
                <a:solidFill>
                  <a:schemeClr val="bg2">
                    <a:lumMod val="90000"/>
                  </a:schemeClr>
                </a:solidFill>
              </a:rPr>
              <a:t>. Du misstänker att Tore har ett förmaksflimmer baserat på en oregelbunden hjärtrytm om 120 slag per minut.</a:t>
            </a:r>
          </a:p>
          <a:p>
            <a:pPr marL="0" indent="0">
              <a:buNone/>
            </a:pPr>
            <a:r>
              <a:rPr lang="sv-SE" sz="1400" dirty="0"/>
              <a:t>Du tar ett EKG som bekräftar misstanken om förmaksflimmer med frekvens 124 slag/minut. Du ser inga uppenbara belastningstecken i form förändrad ST-sträcka eller T-våg. R-progressionen är normal och Q-våg föreligger ej. Du gör bedömningen att Tore behöver åka till akutmottagningen för vidare handläggning. Tore är dock en envis man och vill inte åka dit. Han har hört från personer i sitt umgänge att man får vänta många timmar och tycker ändå att han klarar sig hyfsat så länge han håller sig lugn hemma. </a:t>
            </a:r>
          </a:p>
          <a:p>
            <a:pPr marL="0" indent="0">
              <a:buNone/>
            </a:pPr>
            <a:r>
              <a:rPr lang="sv-SE" sz="1400" b="1" dirty="0"/>
              <a:t>Fråga 1:5 (3p) </a:t>
            </a:r>
            <a:br>
              <a:rPr lang="sv-SE" sz="1400" dirty="0"/>
            </a:br>
            <a:r>
              <a:rPr lang="sv-SE" sz="1400" dirty="0"/>
              <a:t>Vad gör du nu för att kunna person-centrera handläggningen avseende att åka till akuten? Resonera!</a:t>
            </a:r>
            <a:endParaRPr lang="sv-SE" sz="1400" dirty="0">
              <a:solidFill>
                <a:srgbClr val="0070C0"/>
              </a:solidFill>
            </a:endParaRPr>
          </a:p>
          <a:p>
            <a:pPr marL="0" indent="0">
              <a:buNone/>
            </a:pPr>
            <a:r>
              <a:rPr lang="sv-SE" sz="1400" b="1" i="1" dirty="0">
                <a:solidFill>
                  <a:srgbClr val="0070C0"/>
                </a:solidFill>
              </a:rPr>
              <a:t>Återkoppling 1:5. </a:t>
            </a:r>
            <a:r>
              <a:rPr lang="sv-SE" sz="1400" i="1" dirty="0">
                <a:solidFill>
                  <a:srgbClr val="0070C0"/>
                </a:solidFill>
              </a:rPr>
              <a:t>Du försöker förstå mer kring Tores farhågor och förväntningar kring att åka till akuten för att kunna föra ett resonemang med Tore kring hur korrekta dessa är. Du frågar om hans sociala situation hemma för att kunna få en bild av om han kan få hjälp och observeras av någon annan i hemmet. Du funderar, tillsammans med mer erfaren kollega, kring medicinska risker med att handlägga förmaksflimret polikliniskt och förmedlar dessa risker till Tore på ett sätt som han kan förstå och ta ställning till. (Lärandemål A4, A5, B4, B5)</a:t>
            </a:r>
          </a:p>
        </p:txBody>
      </p:sp>
    </p:spTree>
    <p:extLst>
      <p:ext uri="{BB962C8B-B14F-4D97-AF65-F5344CB8AC3E}">
        <p14:creationId xmlns:p14="http://schemas.microsoft.com/office/powerpoint/2010/main" val="306233624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Tore, 78 år. (30p)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dirty="0">
                <a:solidFill>
                  <a:schemeClr val="bg2">
                    <a:lumMod val="90000"/>
                  </a:schemeClr>
                </a:solidFill>
              </a:rPr>
              <a:t>(…) </a:t>
            </a:r>
          </a:p>
          <a:p>
            <a:pPr marL="0" indent="0">
              <a:buNone/>
            </a:pPr>
            <a:r>
              <a:rPr lang="sv-SE" sz="1400" dirty="0"/>
              <a:t>Du lyckades inte förmå Tore att åka till akuten utan han valde att åka hem istället. Som en kompromiss beställde du blodprover som Tore lämnade när du var färdig med besöket och du satte in behandling med T. </a:t>
            </a:r>
            <a:r>
              <a:rPr lang="sv-SE" sz="1400" dirty="0" err="1"/>
              <a:t>Bisoprolol</a:t>
            </a:r>
            <a:r>
              <a:rPr lang="sv-SE" sz="1400" dirty="0"/>
              <a:t> 5 mg 1 x 1 samt T. </a:t>
            </a:r>
            <a:r>
              <a:rPr lang="sv-SE" sz="1400" dirty="0" err="1"/>
              <a:t>furosemid</a:t>
            </a:r>
            <a:r>
              <a:rPr lang="sv-SE" sz="1400" dirty="0"/>
              <a:t> 40 mg 1 x 1 som Tore började med samma dag. Du planerade för att ni skulle ha ny kontakt via telefon efter 3 dagar. När du tre dagar senare ska ringa Tore ser du i journalen att hans dotter kvällen före kört honom till akuten då han var väldigt andfådd i vila och påverkad i sitt allmäntillstånd. Han har lagts in på kardiologen. Efter två veckor får du en remiss från kardiologen som lyder:</a:t>
            </a:r>
          </a:p>
          <a:p>
            <a:pPr marL="0" indent="0">
              <a:buNone/>
            </a:pPr>
            <a:r>
              <a:rPr lang="sv-SE" sz="1400" i="1" dirty="0"/>
              <a:t>”Bäste kollega!</a:t>
            </a:r>
            <a:br>
              <a:rPr lang="sv-SE" sz="1400" i="1" dirty="0"/>
            </a:br>
            <a:r>
              <a:rPr lang="sv-SE" sz="1400" i="1" dirty="0"/>
              <a:t>Denna patient har vårdats inneliggande på grund av förmaksflimmer under 5 dygn. Ultraljud av hjärtat har visat en </a:t>
            </a:r>
            <a:r>
              <a:rPr lang="sv-SE" sz="1400" i="1" dirty="0" err="1"/>
              <a:t>hypertrof</a:t>
            </a:r>
            <a:r>
              <a:rPr lang="sv-SE" sz="1400" i="1" dirty="0"/>
              <a:t> vänster kammare med </a:t>
            </a:r>
            <a:r>
              <a:rPr lang="sv-SE" sz="1400" i="1" dirty="0" err="1"/>
              <a:t>ejektionsfraktion</a:t>
            </a:r>
            <a:r>
              <a:rPr lang="sv-SE" sz="1400" i="1" dirty="0"/>
              <a:t> 35 % och diastolisk relaxationsstörning samt förstorade förmak bilateralt. Vi har ökat dosen </a:t>
            </a:r>
            <a:r>
              <a:rPr lang="sv-SE" sz="1400" i="1" dirty="0" err="1"/>
              <a:t>Bisoprolol</a:t>
            </a:r>
            <a:r>
              <a:rPr lang="sv-SE" sz="1400" i="1" dirty="0"/>
              <a:t> från 5 mg 1 x 1, till 10 mg på morgonen och 5 mg på kvällen. Hjärtrytmen slog över till sinusrytm dygn 3 och därefter har vi inte noterat något mer förmaksflimmer, men han kunde inte ha telemetri hela vårdtiden på grund av platsbrist. Dessutom har vi vätskat ur patienten med </a:t>
            </a:r>
            <a:r>
              <a:rPr lang="sv-SE" sz="1400" i="1" dirty="0" err="1"/>
              <a:t>furosemid</a:t>
            </a:r>
            <a:r>
              <a:rPr lang="sv-SE" sz="1400" i="1" dirty="0"/>
              <a:t> , först intravenöst och sedan peroralt, med viktförändring från 85 kg vid inläggning till 81 kg vid utskrivning. Han är ordinerad T. </a:t>
            </a:r>
            <a:r>
              <a:rPr lang="sv-SE" sz="1400" i="1" dirty="0" err="1"/>
              <a:t>furosemid</a:t>
            </a:r>
            <a:r>
              <a:rPr lang="sv-SE" sz="1400" i="1" dirty="0"/>
              <a:t> 40 mg 1 x 1 vid behov tills vidare. Han kvarstår på behandling med </a:t>
            </a:r>
            <a:r>
              <a:rPr lang="sv-SE" sz="1400" i="1" dirty="0" err="1"/>
              <a:t>Losartan</a:t>
            </a:r>
            <a:r>
              <a:rPr lang="sv-SE" sz="1400" i="1" dirty="0"/>
              <a:t>/</a:t>
            </a:r>
            <a:r>
              <a:rPr lang="sv-SE" sz="1400" i="1" dirty="0" err="1"/>
              <a:t>Hydroklortiazid</a:t>
            </a:r>
            <a:r>
              <a:rPr lang="sv-SE" sz="1400" i="1" dirty="0"/>
              <a:t> 50/12,5 mg 1 x 1 tills vidare. Tacksam för uppföljning hos er med klinisk kontroll om 4 veckor med provtagning.”</a:t>
            </a:r>
          </a:p>
          <a:p>
            <a:pPr marL="0" indent="0">
              <a:buNone/>
            </a:pPr>
            <a:r>
              <a:rPr lang="sv-SE" sz="1400" dirty="0"/>
              <a:t>Direkt när du läser remissen noterar du att ett viktigt läkemedel saknas med tanke på Tores förmaksflimmer.</a:t>
            </a:r>
          </a:p>
          <a:p>
            <a:pPr marL="0" indent="0">
              <a:buNone/>
            </a:pPr>
            <a:r>
              <a:rPr lang="sv-SE" sz="1400" b="1" dirty="0"/>
              <a:t>Fråga 1:6a (2p) </a:t>
            </a:r>
            <a:br>
              <a:rPr lang="sv-SE" sz="1400" dirty="0"/>
            </a:br>
            <a:r>
              <a:rPr lang="sv-SE" sz="1400" dirty="0"/>
              <a:t>Vilket läkemedel är det som saknas och hur resonerar du kring fördelar och nackdelar med denna typ av läkemedel?</a:t>
            </a:r>
          </a:p>
          <a:p>
            <a:pPr marL="0" indent="0">
              <a:buNone/>
            </a:pPr>
            <a:r>
              <a:rPr lang="sv-SE" sz="1400" b="1" dirty="0"/>
              <a:t>Fråga 1:6b (2p)</a:t>
            </a:r>
            <a:br>
              <a:rPr lang="sv-SE" sz="1400" dirty="0"/>
            </a:br>
            <a:r>
              <a:rPr lang="sv-SE" sz="1400" dirty="0"/>
              <a:t>Vilka blodprover måste Tore lämna innan det kommande besöket till dig med tanke på vårdtillfället hos kardiologen samt med tanke på det läkemedel du resonerar kring i fråga 6a? Motivera!</a:t>
            </a:r>
          </a:p>
        </p:txBody>
      </p:sp>
    </p:spTree>
    <p:extLst>
      <p:ext uri="{BB962C8B-B14F-4D97-AF65-F5344CB8AC3E}">
        <p14:creationId xmlns:p14="http://schemas.microsoft.com/office/powerpoint/2010/main" val="1438817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a:extLst>
              <a:ext uri="{FF2B5EF4-FFF2-40B4-BE49-F238E27FC236}">
                <a16:creationId xmlns:a16="http://schemas.microsoft.com/office/drawing/2014/main" id="{FAF09CF1-3770-3F7C-91D5-FBD9EE065126}"/>
              </a:ext>
            </a:extLst>
          </p:cNvPr>
          <p:cNvSpPr>
            <a:spLocks noGrp="1"/>
          </p:cNvSpPr>
          <p:nvPr>
            <p:ph type="title"/>
          </p:nvPr>
        </p:nvSpPr>
        <p:spPr>
          <a:xfrm>
            <a:off x="934872" y="982272"/>
            <a:ext cx="3388419" cy="4560970"/>
          </a:xfrm>
        </p:spPr>
        <p:txBody>
          <a:bodyPr>
            <a:normAutofit/>
          </a:bodyPr>
          <a:lstStyle/>
          <a:p>
            <a:r>
              <a:rPr lang="sv-SE" sz="4000" dirty="0">
                <a:solidFill>
                  <a:srgbClr val="FFFFFF"/>
                </a:solidFill>
              </a:rPr>
              <a:t>Ingår</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tshållare för innehåll 2">
            <a:extLst>
              <a:ext uri="{FF2B5EF4-FFF2-40B4-BE49-F238E27FC236}">
                <a16:creationId xmlns:a16="http://schemas.microsoft.com/office/drawing/2014/main" id="{01066567-6EBC-2CED-EB1A-4C6A790ACB4A}"/>
              </a:ext>
            </a:extLst>
          </p:cNvPr>
          <p:cNvSpPr>
            <a:spLocks noGrp="1"/>
          </p:cNvSpPr>
          <p:nvPr>
            <p:ph idx="1"/>
          </p:nvPr>
        </p:nvSpPr>
        <p:spPr>
          <a:xfrm>
            <a:off x="5221862" y="1719618"/>
            <a:ext cx="5948831" cy="4334629"/>
          </a:xfrm>
        </p:spPr>
        <p:txBody>
          <a:bodyPr anchor="ctr">
            <a:normAutofit/>
          </a:bodyPr>
          <a:lstStyle/>
          <a:p>
            <a:r>
              <a:rPr lang="sv-SE" sz="2400" dirty="0">
                <a:solidFill>
                  <a:srgbClr val="FEFFFF"/>
                </a:solidFill>
              </a:rPr>
              <a:t>Ordinarie HT21 2022-01-07</a:t>
            </a:r>
            <a:br>
              <a:rPr lang="sv-SE" sz="2400" dirty="0">
                <a:solidFill>
                  <a:srgbClr val="FEFFFF"/>
                </a:solidFill>
              </a:rPr>
            </a:br>
            <a:r>
              <a:rPr lang="sv-SE" sz="1800" dirty="0">
                <a:solidFill>
                  <a:srgbClr val="FEFFFF"/>
                </a:solidFill>
                <a:hlinkClick r:id="rId2" action="ppaction://hlinksldjump"/>
              </a:rPr>
              <a:t>Fall 1</a:t>
            </a:r>
            <a:r>
              <a:rPr lang="sv-SE" sz="1800" dirty="0">
                <a:solidFill>
                  <a:srgbClr val="FEFFFF"/>
                </a:solidFill>
              </a:rPr>
              <a:t>, </a:t>
            </a:r>
            <a:r>
              <a:rPr lang="sv-SE" sz="1800" dirty="0">
                <a:solidFill>
                  <a:srgbClr val="FEFFFF"/>
                </a:solidFill>
                <a:hlinkClick r:id="rId3" action="ppaction://hlinksldjump"/>
              </a:rPr>
              <a:t>Fall 2</a:t>
            </a:r>
            <a:r>
              <a:rPr lang="sv-SE" sz="1800" dirty="0">
                <a:solidFill>
                  <a:srgbClr val="FEFFFF"/>
                </a:solidFill>
              </a:rPr>
              <a:t>, </a:t>
            </a:r>
            <a:r>
              <a:rPr lang="sv-SE" sz="1800" dirty="0">
                <a:solidFill>
                  <a:srgbClr val="FEFFFF"/>
                </a:solidFill>
                <a:hlinkClick r:id="rId4" action="ppaction://hlinksldjump"/>
              </a:rPr>
              <a:t>Fall 3</a:t>
            </a:r>
            <a:endParaRPr lang="sv-SE" sz="1800" dirty="0">
              <a:solidFill>
                <a:srgbClr val="FEFFFF"/>
              </a:solidFill>
            </a:endParaRPr>
          </a:p>
          <a:p>
            <a:r>
              <a:rPr lang="sv-SE" sz="2400" dirty="0">
                <a:solidFill>
                  <a:srgbClr val="FEFFFF"/>
                </a:solidFill>
              </a:rPr>
              <a:t>Omtenta HT21 2022-02-23</a:t>
            </a:r>
            <a:br>
              <a:rPr lang="sv-SE" sz="2400" dirty="0">
                <a:solidFill>
                  <a:srgbClr val="FEFFFF"/>
                </a:solidFill>
              </a:rPr>
            </a:br>
            <a:r>
              <a:rPr lang="sv-SE" sz="1800" dirty="0">
                <a:solidFill>
                  <a:srgbClr val="FEFFFF"/>
                </a:solidFill>
                <a:hlinkClick r:id="rId5" action="ppaction://hlinksldjump"/>
              </a:rPr>
              <a:t>Fall 1</a:t>
            </a:r>
            <a:r>
              <a:rPr lang="sv-SE" sz="1800" dirty="0">
                <a:solidFill>
                  <a:srgbClr val="FEFFFF"/>
                </a:solidFill>
              </a:rPr>
              <a:t>, </a:t>
            </a:r>
            <a:r>
              <a:rPr lang="sv-SE" sz="1800" dirty="0">
                <a:solidFill>
                  <a:srgbClr val="FEFFFF"/>
                </a:solidFill>
                <a:hlinkClick r:id="rId6" action="ppaction://hlinksldjump"/>
              </a:rPr>
              <a:t>Fall 2</a:t>
            </a:r>
            <a:r>
              <a:rPr lang="sv-SE" sz="1800" dirty="0">
                <a:solidFill>
                  <a:srgbClr val="FEFFFF"/>
                </a:solidFill>
              </a:rPr>
              <a:t>, </a:t>
            </a:r>
            <a:r>
              <a:rPr lang="sv-SE" sz="1800" dirty="0">
                <a:solidFill>
                  <a:srgbClr val="FEFFFF"/>
                </a:solidFill>
                <a:hlinkClick r:id="rId7" action="ppaction://hlinksldjump"/>
              </a:rPr>
              <a:t>Fall 3</a:t>
            </a:r>
            <a:r>
              <a:rPr lang="sv-SE" sz="1800" dirty="0">
                <a:solidFill>
                  <a:srgbClr val="FEFFFF"/>
                </a:solidFill>
              </a:rPr>
              <a:t>, </a:t>
            </a:r>
            <a:r>
              <a:rPr lang="sv-SE" sz="1800" dirty="0">
                <a:solidFill>
                  <a:srgbClr val="FEFFFF"/>
                </a:solidFill>
                <a:hlinkClick r:id="rId8" action="ppaction://hlinksldjump"/>
              </a:rPr>
              <a:t>Fall 4</a:t>
            </a:r>
            <a:endParaRPr lang="sv-SE" sz="2400" dirty="0">
              <a:solidFill>
                <a:srgbClr val="FEFFFF"/>
              </a:solidFill>
            </a:endParaRPr>
          </a:p>
          <a:p>
            <a:r>
              <a:rPr lang="sv-SE" sz="2400" dirty="0">
                <a:solidFill>
                  <a:srgbClr val="FEFFFF"/>
                </a:solidFill>
              </a:rPr>
              <a:t>Ordinarie VT22 2022-06-08</a:t>
            </a:r>
            <a:br>
              <a:rPr lang="sv-SE" sz="2400" dirty="0">
                <a:solidFill>
                  <a:srgbClr val="FEFFFF"/>
                </a:solidFill>
              </a:rPr>
            </a:br>
            <a:r>
              <a:rPr lang="sv-SE" sz="1800" dirty="0">
                <a:solidFill>
                  <a:srgbClr val="FEFFFF"/>
                </a:solidFill>
                <a:hlinkClick r:id="rId9" action="ppaction://hlinksldjump"/>
              </a:rPr>
              <a:t>Fall 1</a:t>
            </a:r>
            <a:r>
              <a:rPr lang="sv-SE" sz="1800" dirty="0">
                <a:solidFill>
                  <a:srgbClr val="FEFFFF"/>
                </a:solidFill>
              </a:rPr>
              <a:t>, </a:t>
            </a:r>
            <a:r>
              <a:rPr lang="sv-SE" sz="1800" dirty="0">
                <a:solidFill>
                  <a:srgbClr val="FEFFFF"/>
                </a:solidFill>
                <a:hlinkClick r:id="rId10" action="ppaction://hlinksldjump"/>
              </a:rPr>
              <a:t>Fall 2</a:t>
            </a:r>
            <a:r>
              <a:rPr lang="sv-SE" sz="1800" dirty="0">
                <a:solidFill>
                  <a:srgbClr val="FEFFFF"/>
                </a:solidFill>
              </a:rPr>
              <a:t>, </a:t>
            </a:r>
            <a:r>
              <a:rPr lang="sv-SE" sz="1800" dirty="0">
                <a:solidFill>
                  <a:srgbClr val="FEFFFF"/>
                </a:solidFill>
                <a:hlinkClick r:id="rId11" action="ppaction://hlinksldjump"/>
              </a:rPr>
              <a:t>Fall 3</a:t>
            </a:r>
            <a:endParaRPr lang="sv-SE" sz="2400" dirty="0">
              <a:solidFill>
                <a:srgbClr val="FEFFFF"/>
              </a:solidFill>
            </a:endParaRPr>
          </a:p>
          <a:p>
            <a:r>
              <a:rPr lang="sv-SE" sz="2400" dirty="0">
                <a:solidFill>
                  <a:srgbClr val="FEFFFF"/>
                </a:solidFill>
              </a:rPr>
              <a:t>Omtenta VT22 2022-08-15</a:t>
            </a:r>
            <a:br>
              <a:rPr lang="sv-SE" sz="2400" dirty="0">
                <a:solidFill>
                  <a:srgbClr val="FEFFFF"/>
                </a:solidFill>
              </a:rPr>
            </a:br>
            <a:r>
              <a:rPr lang="sv-SE" sz="1800" dirty="0">
                <a:solidFill>
                  <a:srgbClr val="FEFFFF"/>
                </a:solidFill>
                <a:hlinkClick r:id="rId12" action="ppaction://hlinksldjump"/>
              </a:rPr>
              <a:t>Fall 1</a:t>
            </a:r>
            <a:r>
              <a:rPr lang="sv-SE" sz="1800" dirty="0">
                <a:solidFill>
                  <a:srgbClr val="FEFFFF"/>
                </a:solidFill>
              </a:rPr>
              <a:t>, </a:t>
            </a:r>
            <a:r>
              <a:rPr lang="sv-SE" sz="1800" dirty="0">
                <a:solidFill>
                  <a:srgbClr val="FEFFFF"/>
                </a:solidFill>
                <a:hlinkClick r:id="rId13" action="ppaction://hlinksldjump"/>
              </a:rPr>
              <a:t>Fall 2</a:t>
            </a:r>
            <a:r>
              <a:rPr lang="sv-SE" sz="1800" dirty="0">
                <a:solidFill>
                  <a:srgbClr val="FEFFFF"/>
                </a:solidFill>
              </a:rPr>
              <a:t>, </a:t>
            </a:r>
            <a:r>
              <a:rPr lang="sv-SE" sz="1800" dirty="0">
                <a:solidFill>
                  <a:srgbClr val="FEFFFF"/>
                </a:solidFill>
                <a:hlinkClick r:id="rId14" action="ppaction://hlinksldjump"/>
              </a:rPr>
              <a:t>Fall 3</a:t>
            </a:r>
            <a:endParaRPr lang="sv-SE" sz="2400" dirty="0">
              <a:solidFill>
                <a:srgbClr val="FEFFFF"/>
              </a:solidFill>
            </a:endParaRPr>
          </a:p>
          <a:p>
            <a:r>
              <a:rPr lang="sv-SE" sz="2400" dirty="0">
                <a:solidFill>
                  <a:srgbClr val="FEFFFF"/>
                </a:solidFill>
              </a:rPr>
              <a:t>Ordinarie HT22 2023-01-03</a:t>
            </a:r>
            <a:br>
              <a:rPr lang="sv-SE" sz="2400" dirty="0">
                <a:solidFill>
                  <a:srgbClr val="FEFFFF"/>
                </a:solidFill>
              </a:rPr>
            </a:br>
            <a:r>
              <a:rPr lang="sv-SE" sz="1800" dirty="0">
                <a:solidFill>
                  <a:srgbClr val="FEFFFF"/>
                </a:solidFill>
                <a:hlinkClick r:id="rId15" action="ppaction://hlinksldjump"/>
              </a:rPr>
              <a:t>Fall 1</a:t>
            </a:r>
            <a:r>
              <a:rPr lang="sv-SE" sz="1800" dirty="0">
                <a:solidFill>
                  <a:srgbClr val="FEFFFF"/>
                </a:solidFill>
              </a:rPr>
              <a:t>, </a:t>
            </a:r>
            <a:r>
              <a:rPr lang="sv-SE" sz="1800" dirty="0">
                <a:solidFill>
                  <a:srgbClr val="FEFFFF"/>
                </a:solidFill>
                <a:hlinkClick r:id="rId16" action="ppaction://hlinksldjump"/>
              </a:rPr>
              <a:t>Fall 2</a:t>
            </a:r>
            <a:r>
              <a:rPr lang="sv-SE" sz="1800" dirty="0">
                <a:solidFill>
                  <a:srgbClr val="FEFFFF"/>
                </a:solidFill>
              </a:rPr>
              <a:t>, </a:t>
            </a:r>
            <a:r>
              <a:rPr lang="sv-SE" sz="1800" dirty="0">
                <a:solidFill>
                  <a:srgbClr val="FEFFFF"/>
                </a:solidFill>
                <a:hlinkClick r:id="rId17" action="ppaction://hlinksldjump"/>
              </a:rPr>
              <a:t>Fall 3</a:t>
            </a:r>
            <a:endParaRPr lang="sv-SE" sz="1800" dirty="0">
              <a:solidFill>
                <a:srgbClr val="FEFFFF"/>
              </a:solidFill>
            </a:endParaRPr>
          </a:p>
          <a:p>
            <a:r>
              <a:rPr lang="sv-SE" sz="2400" dirty="0">
                <a:solidFill>
                  <a:srgbClr val="FEFFFF"/>
                </a:solidFill>
              </a:rPr>
              <a:t>Omtenta HT22 2023-02-22</a:t>
            </a:r>
            <a:br>
              <a:rPr lang="sv-SE" sz="2400" dirty="0">
                <a:solidFill>
                  <a:srgbClr val="FEFFFF"/>
                </a:solidFill>
              </a:rPr>
            </a:br>
            <a:r>
              <a:rPr lang="sv-SE" sz="1800" dirty="0">
                <a:solidFill>
                  <a:srgbClr val="FEFFFF"/>
                </a:solidFill>
                <a:hlinkClick r:id="rId18" action="ppaction://hlinksldjump"/>
              </a:rPr>
              <a:t>Fall 1</a:t>
            </a:r>
            <a:r>
              <a:rPr lang="sv-SE" sz="1800" dirty="0">
                <a:solidFill>
                  <a:srgbClr val="FEFFFF"/>
                </a:solidFill>
              </a:rPr>
              <a:t>, </a:t>
            </a:r>
            <a:r>
              <a:rPr lang="sv-SE" sz="1800" dirty="0">
                <a:solidFill>
                  <a:srgbClr val="FEFFFF"/>
                </a:solidFill>
                <a:hlinkClick r:id="rId19" action="ppaction://hlinksldjump"/>
              </a:rPr>
              <a:t>Fall 2</a:t>
            </a:r>
            <a:r>
              <a:rPr lang="sv-SE" sz="1800" dirty="0">
                <a:solidFill>
                  <a:srgbClr val="FEFFFF"/>
                </a:solidFill>
              </a:rPr>
              <a:t>, </a:t>
            </a:r>
            <a:r>
              <a:rPr lang="sv-SE" sz="1800" dirty="0">
                <a:solidFill>
                  <a:srgbClr val="FEFFFF"/>
                </a:solidFill>
                <a:hlinkClick r:id="rId20" action="ppaction://hlinksldjump"/>
              </a:rPr>
              <a:t>Fall 3</a:t>
            </a:r>
            <a:endParaRPr lang="sv-SE" sz="2400" dirty="0">
              <a:solidFill>
                <a:srgbClr val="FEFFFF"/>
              </a:solidFill>
            </a:endParaRPr>
          </a:p>
        </p:txBody>
      </p:sp>
    </p:spTree>
    <p:extLst>
      <p:ext uri="{BB962C8B-B14F-4D97-AF65-F5344CB8AC3E}">
        <p14:creationId xmlns:p14="http://schemas.microsoft.com/office/powerpoint/2010/main" val="463378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Anders, 67 </a:t>
            </a:r>
            <a:r>
              <a:rPr lang="sv-SE" sz="2400" dirty="0" err="1">
                <a:effectLst/>
                <a:latin typeface="Signika"/>
              </a:rPr>
              <a:t>år</a:t>
            </a:r>
            <a:r>
              <a:rPr lang="sv-SE" sz="2400" dirty="0">
                <a:effectLst/>
                <a:latin typeface="Signika"/>
              </a:rPr>
              <a:t>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a:t>
            </a:r>
          </a:p>
          <a:p>
            <a:pPr marL="0" indent="0">
              <a:buNone/>
            </a:pPr>
            <a:r>
              <a:rPr lang="sv-SE" sz="1200" dirty="0">
                <a:solidFill>
                  <a:schemeClr val="bg2">
                    <a:lumMod val="90000"/>
                  </a:schemeClr>
                </a:solidFill>
              </a:rPr>
              <a:t>Det har nu gått 6 månader sedan du träffade Anders och du får ett remissvar från minnesmottagningen med sammanställning av gjord utredning och behandling. Demensmarkörer i </a:t>
            </a:r>
            <a:r>
              <a:rPr lang="sv-SE" sz="1200" dirty="0" err="1">
                <a:solidFill>
                  <a:schemeClr val="bg2">
                    <a:lumMod val="90000"/>
                  </a:schemeClr>
                </a:solidFill>
              </a:rPr>
              <a:t>likvor</a:t>
            </a:r>
            <a:r>
              <a:rPr lang="sv-SE" sz="1200" dirty="0">
                <a:solidFill>
                  <a:schemeClr val="bg2">
                    <a:lumMod val="90000"/>
                  </a:schemeClr>
                </a:solidFill>
              </a:rPr>
              <a:t> visade ett entydigt mönster talande för Alzheimers sjukdom och Anders är insatt på läkemedelsbehandling mot sjukdomen. </a:t>
            </a:r>
            <a:r>
              <a:rPr lang="sv-SE" sz="1200" i="1" dirty="0">
                <a:solidFill>
                  <a:schemeClr val="bg2">
                    <a:lumMod val="90000"/>
                  </a:schemeClr>
                </a:solidFill>
              </a:rPr>
              <a:t>Behandlingsalternativen vid Alzheimers sjukdom är </a:t>
            </a:r>
            <a:r>
              <a:rPr lang="sv-SE" sz="1200" i="1" dirty="0" err="1">
                <a:solidFill>
                  <a:schemeClr val="bg2">
                    <a:lumMod val="90000"/>
                  </a:schemeClr>
                </a:solidFill>
              </a:rPr>
              <a:t>acetylkolinesterashämmare</a:t>
            </a:r>
            <a:r>
              <a:rPr lang="sv-SE" sz="1200" i="1" dirty="0">
                <a:solidFill>
                  <a:schemeClr val="bg2">
                    <a:lumMod val="90000"/>
                  </a:schemeClr>
                </a:solidFill>
              </a:rPr>
              <a:t> (3 olika) och </a:t>
            </a:r>
            <a:r>
              <a:rPr lang="sv-SE" sz="1200" i="1" dirty="0" err="1">
                <a:solidFill>
                  <a:schemeClr val="bg2">
                    <a:lumMod val="90000"/>
                  </a:schemeClr>
                </a:solidFill>
              </a:rPr>
              <a:t>memantin</a:t>
            </a:r>
            <a:r>
              <a:rPr lang="sv-SE" sz="1200" i="1" dirty="0">
                <a:solidFill>
                  <a:schemeClr val="bg2">
                    <a:lumMod val="90000"/>
                  </a:schemeClr>
                </a:solidFill>
              </a:rPr>
              <a:t>. I tidig sjukdomsfas (som här) är </a:t>
            </a:r>
            <a:r>
              <a:rPr lang="sv-SE" sz="1200" i="1" dirty="0" err="1">
                <a:solidFill>
                  <a:schemeClr val="bg2">
                    <a:lumMod val="90000"/>
                  </a:schemeClr>
                </a:solidFill>
              </a:rPr>
              <a:t>acetylkolinesterashämmare</a:t>
            </a:r>
            <a:r>
              <a:rPr lang="sv-SE" sz="1200" i="1" dirty="0">
                <a:solidFill>
                  <a:schemeClr val="bg2">
                    <a:lumMod val="90000"/>
                  </a:schemeClr>
                </a:solidFill>
              </a:rPr>
              <a:t> förstahandsbehandling om inga kontraindikationer föreligger. Anders har fått behandling med </a:t>
            </a:r>
            <a:r>
              <a:rPr lang="sv-SE" sz="1200" i="1" dirty="0" err="1">
                <a:solidFill>
                  <a:schemeClr val="bg2">
                    <a:lumMod val="90000"/>
                  </a:schemeClr>
                </a:solidFill>
              </a:rPr>
              <a:t>acetylkolinesterashämmaren</a:t>
            </a:r>
            <a:r>
              <a:rPr lang="sv-SE" sz="1200" i="1" dirty="0">
                <a:solidFill>
                  <a:schemeClr val="bg2">
                    <a:lumMod val="90000"/>
                  </a:schemeClr>
                </a:solidFill>
              </a:rPr>
              <a:t> </a:t>
            </a:r>
            <a:r>
              <a:rPr lang="sv-SE" sz="1200" i="1" dirty="0" err="1">
                <a:solidFill>
                  <a:schemeClr val="bg2">
                    <a:lumMod val="90000"/>
                  </a:schemeClr>
                </a:solidFill>
              </a:rPr>
              <a:t>donepezil</a:t>
            </a:r>
            <a:r>
              <a:rPr lang="sv-SE" sz="1200" i="1" dirty="0">
                <a:solidFill>
                  <a:schemeClr val="bg2">
                    <a:lumMod val="90000"/>
                  </a:schemeClr>
                </a:solidFill>
              </a:rPr>
              <a:t>, och efter att man följt upp insatt behandlingen vid minnesmottagningen vid ett tillfälle återremitterades han till primärvården för fortsatt uppföljning. Du träffar honom för ett återbesök på vårdcentralen 1,5 år efter er första kontakt och det framkommer under besöket att han har körkortet kvar och fortfarande kör bil. Dottern medföljer och uttrycker i enrum en oro för bilkörningen. Det framkommer att det funnits ett par incidenter med plåtskador på bilen vid parkering, och dottern säger spontant att hon inte skulle våga åka med honom som passagerare, men hon har inte kunnat prata med honom om bilkörningen då han blir väldigt arg så fort frågan kommer på tal.</a:t>
            </a:r>
          </a:p>
          <a:p>
            <a:pPr marL="0" indent="0">
              <a:buNone/>
            </a:pPr>
            <a:r>
              <a:rPr lang="sv-SE" sz="1200" i="1" dirty="0">
                <a:solidFill>
                  <a:schemeClr val="bg2">
                    <a:lumMod val="90000"/>
                  </a:schemeClr>
                </a:solidFill>
              </a:rPr>
              <a:t>Anders verkar vid besöket må psykiskt ganska väl utan tecken till depression, men det märks i en samtalssituation att närminnet är kort eftersom han upprepar samma frågor. Han är vänlig och godmodig och kanske lite bekymmerslös under första delen av besöket, men när du antyder att han kanske inte skall fortsätta köra bil blir han mycket upprörd.. Demenssjukdom utgör hinder för körkortsinnehav. Vid lindrig demens kan dock innehav av behörigheterna AM, A1, A2, A, B, BE eller traktorkort medges. Regelbunden uppföljning då nödvändig. Demens bör anses som lindrig om patienten har förmågan att föra ett självständigt liv med ett förhållandevis intakt omdöme. Kognitiva funktioner som är viktiga för riskfri bilkörning är Uppmärksamhet, </a:t>
            </a:r>
            <a:r>
              <a:rPr lang="sv-SE" sz="1200" i="1" dirty="0" err="1">
                <a:solidFill>
                  <a:schemeClr val="bg2">
                    <a:lumMod val="90000"/>
                  </a:schemeClr>
                </a:solidFill>
              </a:rPr>
              <a:t>visuospatiala</a:t>
            </a:r>
            <a:r>
              <a:rPr lang="sv-SE" sz="1200" i="1" dirty="0">
                <a:solidFill>
                  <a:schemeClr val="bg2">
                    <a:lumMod val="90000"/>
                  </a:schemeClr>
                </a:solidFill>
              </a:rPr>
              <a:t> funktioner, mental flexibilitet, exekutiva funktioner, psykomotoriskt tempo och omdöme.</a:t>
            </a:r>
          </a:p>
          <a:p>
            <a:pPr marL="0" indent="0">
              <a:buNone/>
            </a:pPr>
            <a:r>
              <a:rPr lang="sv-SE" sz="1600" dirty="0"/>
              <a:t>Du avgör att Anders inte längre har en lindrig demens och att han därför inte längre får lov att köra bil. När du tar upp detta med Anders blir han mycket upprörd och säger att han minsann har kört bil i snart 50 år och han tänker inte sluta bara för att du säger det.</a:t>
            </a:r>
          </a:p>
          <a:p>
            <a:pPr marL="0" indent="0">
              <a:buNone/>
            </a:pPr>
            <a:r>
              <a:rPr lang="sv-SE" sz="1600" b="1" dirty="0"/>
              <a:t>Fråga 2:8 (2p). </a:t>
            </a:r>
            <a:r>
              <a:rPr lang="sv-SE" sz="1600" dirty="0"/>
              <a:t>Redogör för hur du går vidare med ärendet och vilken skyldighet du som läkare har i rollen som intygsgivare.</a:t>
            </a:r>
          </a:p>
          <a:p>
            <a:pPr marL="0" indent="0">
              <a:buNone/>
            </a:pPr>
            <a:r>
              <a:rPr lang="sv-SE" sz="1600" b="1" i="1" dirty="0">
                <a:solidFill>
                  <a:srgbClr val="0070C0"/>
                </a:solidFill>
              </a:rPr>
              <a:t>Återkoppling 2:8. </a:t>
            </a:r>
            <a:r>
              <a:rPr lang="sv-SE" sz="1600" i="1" dirty="0">
                <a:solidFill>
                  <a:srgbClr val="0070C0"/>
                </a:solidFill>
              </a:rPr>
              <a:t>Du informerar Anders och dottern om att du kommer att skriva ett intyg till Transportstyrelsen där du redogör för Anders sjukdomstillstånd och att detta kommer att leda till att Transportstyrelsen kommer att återkalla Anders körkort. (Lärandemål A14)</a:t>
            </a:r>
          </a:p>
        </p:txBody>
      </p:sp>
    </p:spTree>
    <p:extLst>
      <p:ext uri="{BB962C8B-B14F-4D97-AF65-F5344CB8AC3E}">
        <p14:creationId xmlns:p14="http://schemas.microsoft.com/office/powerpoint/2010/main" val="14131850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Tore, 78 år. (30p)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dirty="0">
                <a:solidFill>
                  <a:schemeClr val="bg2">
                    <a:lumMod val="90000"/>
                  </a:schemeClr>
                </a:solidFill>
              </a:rPr>
              <a:t>(…) </a:t>
            </a:r>
          </a:p>
          <a:p>
            <a:pPr marL="0" indent="0">
              <a:buNone/>
            </a:pPr>
            <a:r>
              <a:rPr lang="sv-SE" sz="1400" dirty="0"/>
              <a:t>Du lyckades inte förmå Tore att åka till akuten utan han valde att åka hem istället. Som en kompromiss beställde du blodprover som Tore lämnade när du var färdig med besöket och du satte in behandling med T. </a:t>
            </a:r>
            <a:r>
              <a:rPr lang="sv-SE" sz="1400" dirty="0" err="1"/>
              <a:t>Bisoprolol</a:t>
            </a:r>
            <a:r>
              <a:rPr lang="sv-SE" sz="1400" dirty="0"/>
              <a:t> 5 mg 1 x 1 samt T. </a:t>
            </a:r>
            <a:r>
              <a:rPr lang="sv-SE" sz="1400" dirty="0" err="1"/>
              <a:t>furosemid</a:t>
            </a:r>
            <a:r>
              <a:rPr lang="sv-SE" sz="1400" dirty="0"/>
              <a:t> 40 mg 1 x 1 som Tore började med samma dag. Du planerade för att ni skulle ha ny kontakt via telefon efter 3 dagar. När du tre dagar senare ska ringa Tore ser du i journalen att hans dotter kvällen före kört honom till akuten då han var väldigt andfådd i vila och påverkad i sitt allmäntillstånd. Han har lagts in på kardiologen. Efter två veckor får du en remiss från kardiologen som lyder:</a:t>
            </a:r>
          </a:p>
          <a:p>
            <a:pPr marL="0" indent="0">
              <a:buNone/>
            </a:pPr>
            <a:r>
              <a:rPr lang="sv-SE" sz="1400" i="1" dirty="0"/>
              <a:t>”Bäste kollega!</a:t>
            </a:r>
            <a:br>
              <a:rPr lang="sv-SE" sz="1400" i="1" dirty="0"/>
            </a:br>
            <a:r>
              <a:rPr lang="sv-SE" sz="1400" i="1" dirty="0"/>
              <a:t>Denna patient har vårdats inneliggande på grund av förmaksflimmer under 5 dygn. Ultraljud av hjärtat har visat en </a:t>
            </a:r>
            <a:r>
              <a:rPr lang="sv-SE" sz="1400" i="1" dirty="0" err="1"/>
              <a:t>hypertrof</a:t>
            </a:r>
            <a:r>
              <a:rPr lang="sv-SE" sz="1400" i="1" dirty="0"/>
              <a:t> vänster kammare med </a:t>
            </a:r>
            <a:r>
              <a:rPr lang="sv-SE" sz="1400" i="1" dirty="0" err="1"/>
              <a:t>ejektionsfraktion</a:t>
            </a:r>
            <a:r>
              <a:rPr lang="sv-SE" sz="1400" i="1" dirty="0"/>
              <a:t> 35 % och diastolisk relaxationsstörning samt förstorade förmak bilateralt. Vi har ökat dosen </a:t>
            </a:r>
            <a:r>
              <a:rPr lang="sv-SE" sz="1400" i="1" dirty="0" err="1"/>
              <a:t>Bisoprolol</a:t>
            </a:r>
            <a:r>
              <a:rPr lang="sv-SE" sz="1400" i="1" dirty="0"/>
              <a:t> från 5 mg 1 x 1, till 10 mg på morgonen och 5 mg på kvällen. Hjärtrytmen slog över till sinusrytm dygn 3 och därefter har vi inte noterat något mer förmaksflimmer, men han kunde inte ha telemetri hela vårdtiden på grund av platsbrist. Dessutom har vi vätskat ur patienten med </a:t>
            </a:r>
            <a:r>
              <a:rPr lang="sv-SE" sz="1400" i="1" dirty="0" err="1"/>
              <a:t>furosemid</a:t>
            </a:r>
            <a:r>
              <a:rPr lang="sv-SE" sz="1400" i="1" dirty="0"/>
              <a:t> , först intravenöst och sedan peroralt, med viktförändring från 85 kg vid inläggning till 81 kg vid utskrivning. Han är ordinerad T. </a:t>
            </a:r>
            <a:r>
              <a:rPr lang="sv-SE" sz="1400" i="1" dirty="0" err="1"/>
              <a:t>furosemid</a:t>
            </a:r>
            <a:r>
              <a:rPr lang="sv-SE" sz="1400" i="1" dirty="0"/>
              <a:t> 40 mg 1 x 1 vid behov tills vidare. Han kvarstår på behandling med </a:t>
            </a:r>
            <a:r>
              <a:rPr lang="sv-SE" sz="1400" i="1" dirty="0" err="1"/>
              <a:t>Losartan</a:t>
            </a:r>
            <a:r>
              <a:rPr lang="sv-SE" sz="1400" i="1" dirty="0"/>
              <a:t>/</a:t>
            </a:r>
            <a:r>
              <a:rPr lang="sv-SE" sz="1400" i="1" dirty="0" err="1"/>
              <a:t>Hydroklortiazid</a:t>
            </a:r>
            <a:r>
              <a:rPr lang="sv-SE" sz="1400" i="1" dirty="0"/>
              <a:t> 50/12,5 mg 1 x 1 tills vidare. Tacksam för uppföljning hos er med klinisk kontroll om 4 veckor med provtagning.”</a:t>
            </a:r>
          </a:p>
          <a:p>
            <a:pPr marL="0" indent="0">
              <a:buNone/>
            </a:pPr>
            <a:r>
              <a:rPr lang="sv-SE" sz="1400" dirty="0"/>
              <a:t>Direkt när du läser remissen noterar du att ett viktigt läkemedel saknas med tanke på Tores förmaksflimmer.</a:t>
            </a:r>
          </a:p>
          <a:p>
            <a:pPr marL="0" indent="0">
              <a:buNone/>
            </a:pPr>
            <a:r>
              <a:rPr lang="sv-SE" sz="1400" b="1" dirty="0"/>
              <a:t>Fråga 1:6a (2p) </a:t>
            </a:r>
            <a:br>
              <a:rPr lang="sv-SE" sz="1400" dirty="0"/>
            </a:br>
            <a:r>
              <a:rPr lang="sv-SE" sz="1400" dirty="0"/>
              <a:t>Vilket läkemedel är det som saknas och hur resonerar du kring fördelar och nackdelar med denna typ av läkemedel?</a:t>
            </a:r>
          </a:p>
          <a:p>
            <a:pPr marL="0" indent="0">
              <a:buNone/>
            </a:pPr>
            <a:r>
              <a:rPr lang="sv-SE" sz="1400" b="1" dirty="0"/>
              <a:t>Fråga 1:6b (2p)</a:t>
            </a:r>
            <a:br>
              <a:rPr lang="sv-SE" sz="1400" dirty="0"/>
            </a:br>
            <a:r>
              <a:rPr lang="sv-SE" sz="1400" dirty="0"/>
              <a:t>Vilka blodprover måste Tore lämna innan det kommande besöket till dig med tanke på vårdtillfället hos kardiologen samt med tanke på det läkemedel du resonerar kring i fråga 6a? Motivera!</a:t>
            </a:r>
          </a:p>
          <a:p>
            <a:pPr marL="0" indent="0">
              <a:buNone/>
            </a:pPr>
            <a:r>
              <a:rPr lang="sv-SE" sz="1400" b="1" i="1" dirty="0">
                <a:solidFill>
                  <a:srgbClr val="0070C0"/>
                </a:solidFill>
              </a:rPr>
              <a:t>Återkoppling 1:6. </a:t>
            </a:r>
            <a:r>
              <a:rPr lang="sv-SE" sz="1400" i="1" dirty="0">
                <a:solidFill>
                  <a:srgbClr val="0070C0"/>
                </a:solidFill>
              </a:rPr>
              <a:t>Du noterar att Tore inte är insatt på behandling med </a:t>
            </a:r>
            <a:r>
              <a:rPr lang="sv-SE" sz="1400" i="1" dirty="0" err="1">
                <a:solidFill>
                  <a:srgbClr val="0070C0"/>
                </a:solidFill>
              </a:rPr>
              <a:t>antikoagulantia</a:t>
            </a:r>
            <a:r>
              <a:rPr lang="sv-SE" sz="1400" i="1" dirty="0">
                <a:solidFill>
                  <a:srgbClr val="0070C0"/>
                </a:solidFill>
              </a:rPr>
              <a:t> och planerar för insättning av T. </a:t>
            </a:r>
            <a:r>
              <a:rPr lang="sv-SE" sz="1400" i="1" dirty="0" err="1">
                <a:solidFill>
                  <a:srgbClr val="0070C0"/>
                </a:solidFill>
              </a:rPr>
              <a:t>Eliquis</a:t>
            </a:r>
            <a:r>
              <a:rPr lang="sv-SE" sz="1400" i="1" dirty="0">
                <a:solidFill>
                  <a:srgbClr val="0070C0"/>
                </a:solidFill>
              </a:rPr>
              <a:t> som är ett direktverkande oralt </a:t>
            </a:r>
            <a:r>
              <a:rPr lang="sv-SE" sz="1400" i="1" dirty="0" err="1">
                <a:solidFill>
                  <a:srgbClr val="0070C0"/>
                </a:solidFill>
              </a:rPr>
              <a:t>antikoagulantium</a:t>
            </a:r>
            <a:r>
              <a:rPr lang="sv-SE" sz="1400" i="1" dirty="0">
                <a:solidFill>
                  <a:srgbClr val="0070C0"/>
                </a:solidFill>
              </a:rPr>
              <a:t> (DOAK). Innan du bestämmer dig för </a:t>
            </a:r>
            <a:r>
              <a:rPr lang="sv-SE" sz="1400" i="1" dirty="0" err="1">
                <a:solidFill>
                  <a:srgbClr val="0070C0"/>
                </a:solidFill>
              </a:rPr>
              <a:t>Eliquis</a:t>
            </a:r>
            <a:r>
              <a:rPr lang="sv-SE" sz="1400" i="1" dirty="0">
                <a:solidFill>
                  <a:srgbClr val="0070C0"/>
                </a:solidFill>
              </a:rPr>
              <a:t> funderar du kring Tores </a:t>
            </a:r>
            <a:r>
              <a:rPr lang="sv-SE" sz="1400" i="1" dirty="0" err="1">
                <a:solidFill>
                  <a:srgbClr val="0070C0"/>
                </a:solidFill>
              </a:rPr>
              <a:t>tromboemboliska</a:t>
            </a:r>
            <a:r>
              <a:rPr lang="sv-SE" sz="1400" i="1" dirty="0">
                <a:solidFill>
                  <a:srgbClr val="0070C0"/>
                </a:solidFill>
              </a:rPr>
              <a:t> risk som kan bedömas med CHA2DS2-VASc samt risken för blödning som kan bedömas med HAS-BLED. Du vill att Tore lämnar blodprover i form av </a:t>
            </a:r>
            <a:r>
              <a:rPr lang="sv-SE" sz="1400" i="1" dirty="0" err="1">
                <a:solidFill>
                  <a:srgbClr val="0070C0"/>
                </a:solidFill>
              </a:rPr>
              <a:t>kreatinin</a:t>
            </a:r>
            <a:r>
              <a:rPr lang="sv-SE" sz="1400" i="1" dirty="0">
                <a:solidFill>
                  <a:srgbClr val="0070C0"/>
                </a:solidFill>
              </a:rPr>
              <a:t> för att uppskatta GFR som måste göras inför behandlingsstart med </a:t>
            </a:r>
            <a:r>
              <a:rPr lang="sv-SE" sz="1400" i="1" dirty="0" err="1">
                <a:solidFill>
                  <a:srgbClr val="0070C0"/>
                </a:solidFill>
              </a:rPr>
              <a:t>Eliquis</a:t>
            </a:r>
            <a:r>
              <a:rPr lang="sv-SE" sz="1400" i="1" dirty="0">
                <a:solidFill>
                  <a:srgbClr val="0070C0"/>
                </a:solidFill>
              </a:rPr>
              <a:t>, du vill mäta PK och APTT som också ska göras innan </a:t>
            </a:r>
            <a:r>
              <a:rPr lang="sv-SE" sz="1400" i="1" dirty="0" err="1">
                <a:solidFill>
                  <a:srgbClr val="0070C0"/>
                </a:solidFill>
              </a:rPr>
              <a:t>Eliquis</a:t>
            </a:r>
            <a:r>
              <a:rPr lang="sv-SE" sz="1400" i="1" dirty="0">
                <a:solidFill>
                  <a:srgbClr val="0070C0"/>
                </a:solidFill>
              </a:rPr>
              <a:t> sätts in, du vill kontrollera natrium och kalium som kan påverkas av Tores behandling med </a:t>
            </a:r>
            <a:r>
              <a:rPr lang="sv-SE" sz="1400" i="1" dirty="0" err="1">
                <a:solidFill>
                  <a:srgbClr val="0070C0"/>
                </a:solidFill>
              </a:rPr>
              <a:t>furosemid</a:t>
            </a:r>
            <a:r>
              <a:rPr lang="sv-SE" sz="1400" i="1" dirty="0">
                <a:solidFill>
                  <a:srgbClr val="0070C0"/>
                </a:solidFill>
              </a:rPr>
              <a:t> samt kontrollera ett blodstatus för att utesluta att Tore har en anemi innan </a:t>
            </a:r>
            <a:r>
              <a:rPr lang="sv-SE" sz="1400" i="1" dirty="0" err="1">
                <a:solidFill>
                  <a:srgbClr val="0070C0"/>
                </a:solidFill>
              </a:rPr>
              <a:t>Eliquis</a:t>
            </a:r>
            <a:r>
              <a:rPr lang="sv-SE" sz="1400" i="1" dirty="0">
                <a:solidFill>
                  <a:srgbClr val="0070C0"/>
                </a:solidFill>
              </a:rPr>
              <a:t> sätts in. (Lärandemål A2, A4, B2)</a:t>
            </a:r>
          </a:p>
        </p:txBody>
      </p:sp>
    </p:spTree>
    <p:extLst>
      <p:ext uri="{BB962C8B-B14F-4D97-AF65-F5344CB8AC3E}">
        <p14:creationId xmlns:p14="http://schemas.microsoft.com/office/powerpoint/2010/main" val="12237625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Tore, 78 år. (30p)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  Du noterar att Tore inte är insatt på behandling med </a:t>
            </a:r>
            <a:r>
              <a:rPr lang="sv-SE" sz="1200" i="1" dirty="0" err="1">
                <a:solidFill>
                  <a:schemeClr val="bg2">
                    <a:lumMod val="90000"/>
                  </a:schemeClr>
                </a:solidFill>
              </a:rPr>
              <a:t>antikoagulantia</a:t>
            </a:r>
            <a:r>
              <a:rPr lang="sv-SE" sz="1200" i="1" dirty="0">
                <a:solidFill>
                  <a:schemeClr val="bg2">
                    <a:lumMod val="90000"/>
                  </a:schemeClr>
                </a:solidFill>
              </a:rPr>
              <a:t> och planerar för insättning av T. </a:t>
            </a:r>
            <a:r>
              <a:rPr lang="sv-SE" sz="1200" i="1" dirty="0" err="1">
                <a:solidFill>
                  <a:schemeClr val="bg2">
                    <a:lumMod val="90000"/>
                  </a:schemeClr>
                </a:solidFill>
              </a:rPr>
              <a:t>Eliquis</a:t>
            </a:r>
            <a:r>
              <a:rPr lang="sv-SE" sz="1200" i="1" dirty="0">
                <a:solidFill>
                  <a:schemeClr val="bg2">
                    <a:lumMod val="90000"/>
                  </a:schemeClr>
                </a:solidFill>
              </a:rPr>
              <a:t> som är ett direktverkande oralt </a:t>
            </a:r>
            <a:r>
              <a:rPr lang="sv-SE" sz="1200" i="1" dirty="0" err="1">
                <a:solidFill>
                  <a:schemeClr val="bg2">
                    <a:lumMod val="90000"/>
                  </a:schemeClr>
                </a:solidFill>
              </a:rPr>
              <a:t>antikoagulantium</a:t>
            </a:r>
            <a:r>
              <a:rPr lang="sv-SE" sz="1200" i="1" dirty="0">
                <a:solidFill>
                  <a:schemeClr val="bg2">
                    <a:lumMod val="90000"/>
                  </a:schemeClr>
                </a:solidFill>
              </a:rPr>
              <a:t> (DOAK). Innan du bestämmer dig för </a:t>
            </a:r>
            <a:r>
              <a:rPr lang="sv-SE" sz="1200" i="1" dirty="0" err="1">
                <a:solidFill>
                  <a:schemeClr val="bg2">
                    <a:lumMod val="90000"/>
                  </a:schemeClr>
                </a:solidFill>
              </a:rPr>
              <a:t>Eliquis</a:t>
            </a:r>
            <a:r>
              <a:rPr lang="sv-SE" sz="1200" i="1" dirty="0">
                <a:solidFill>
                  <a:schemeClr val="bg2">
                    <a:lumMod val="90000"/>
                  </a:schemeClr>
                </a:solidFill>
              </a:rPr>
              <a:t> funderar du kring Tores </a:t>
            </a:r>
            <a:r>
              <a:rPr lang="sv-SE" sz="1200" i="1" dirty="0" err="1">
                <a:solidFill>
                  <a:schemeClr val="bg2">
                    <a:lumMod val="90000"/>
                  </a:schemeClr>
                </a:solidFill>
              </a:rPr>
              <a:t>tromboemboliska</a:t>
            </a:r>
            <a:r>
              <a:rPr lang="sv-SE" sz="1200" i="1" dirty="0">
                <a:solidFill>
                  <a:schemeClr val="bg2">
                    <a:lumMod val="90000"/>
                  </a:schemeClr>
                </a:solidFill>
              </a:rPr>
              <a:t> risk som kan bedömas med CHA2DS2-VASc samt risken för blödning som kan bedömas med HAS-BLED. Du vill att Tore lämnar blodprover i form av </a:t>
            </a:r>
            <a:r>
              <a:rPr lang="sv-SE" sz="1200" i="1" dirty="0" err="1">
                <a:solidFill>
                  <a:schemeClr val="bg2">
                    <a:lumMod val="90000"/>
                  </a:schemeClr>
                </a:solidFill>
              </a:rPr>
              <a:t>kreatinin</a:t>
            </a:r>
            <a:r>
              <a:rPr lang="sv-SE" sz="1200" i="1" dirty="0">
                <a:solidFill>
                  <a:schemeClr val="bg2">
                    <a:lumMod val="90000"/>
                  </a:schemeClr>
                </a:solidFill>
              </a:rPr>
              <a:t> för att uppskatta GFR som måste göras inför behandlingsstart med </a:t>
            </a:r>
            <a:r>
              <a:rPr lang="sv-SE" sz="1200" i="1" dirty="0" err="1">
                <a:solidFill>
                  <a:schemeClr val="bg2">
                    <a:lumMod val="90000"/>
                  </a:schemeClr>
                </a:solidFill>
              </a:rPr>
              <a:t>Eliquis</a:t>
            </a:r>
            <a:r>
              <a:rPr lang="sv-SE" sz="1200" i="1" dirty="0">
                <a:solidFill>
                  <a:schemeClr val="bg2">
                    <a:lumMod val="90000"/>
                  </a:schemeClr>
                </a:solidFill>
              </a:rPr>
              <a:t>, du vill mäta PK och APTT som också ska göras innan </a:t>
            </a:r>
            <a:r>
              <a:rPr lang="sv-SE" sz="1200" i="1" dirty="0" err="1">
                <a:solidFill>
                  <a:schemeClr val="bg2">
                    <a:lumMod val="90000"/>
                  </a:schemeClr>
                </a:solidFill>
              </a:rPr>
              <a:t>Eliquis</a:t>
            </a:r>
            <a:r>
              <a:rPr lang="sv-SE" sz="1200" i="1" dirty="0">
                <a:solidFill>
                  <a:schemeClr val="bg2">
                    <a:lumMod val="90000"/>
                  </a:schemeClr>
                </a:solidFill>
              </a:rPr>
              <a:t> sätts in, du vill kontrollera natrium och kalium som kan påverkas av Tores behandling med </a:t>
            </a:r>
            <a:r>
              <a:rPr lang="sv-SE" sz="1200" i="1" dirty="0" err="1">
                <a:solidFill>
                  <a:schemeClr val="bg2">
                    <a:lumMod val="90000"/>
                  </a:schemeClr>
                </a:solidFill>
              </a:rPr>
              <a:t>furosemid</a:t>
            </a:r>
            <a:r>
              <a:rPr lang="sv-SE" sz="1200" i="1" dirty="0">
                <a:solidFill>
                  <a:schemeClr val="bg2">
                    <a:lumMod val="90000"/>
                  </a:schemeClr>
                </a:solidFill>
              </a:rPr>
              <a:t> samt kontrollera ett blodstatus för att utesluta att Tore har en anemi innan </a:t>
            </a:r>
            <a:r>
              <a:rPr lang="sv-SE" sz="1200" i="1" dirty="0" err="1">
                <a:solidFill>
                  <a:schemeClr val="bg2">
                    <a:lumMod val="90000"/>
                  </a:schemeClr>
                </a:solidFill>
              </a:rPr>
              <a:t>Eliquis</a:t>
            </a:r>
            <a:r>
              <a:rPr lang="sv-SE" sz="1200" i="1" dirty="0">
                <a:solidFill>
                  <a:schemeClr val="bg2">
                    <a:lumMod val="90000"/>
                  </a:schemeClr>
                </a:solidFill>
              </a:rPr>
              <a:t> sätts in.</a:t>
            </a:r>
          </a:p>
          <a:p>
            <a:pPr marL="0" indent="0">
              <a:buNone/>
            </a:pPr>
            <a:r>
              <a:rPr lang="sv-SE" sz="1400" dirty="0"/>
              <a:t>Sex månader senare söker Tore igen till vårdcentralen. Under dessa månader har du ökat dosen </a:t>
            </a:r>
            <a:r>
              <a:rPr lang="sv-SE" sz="1400" dirty="0" err="1"/>
              <a:t>Bisoprolol</a:t>
            </a:r>
            <a:r>
              <a:rPr lang="sv-SE" sz="1400" dirty="0"/>
              <a:t> till 10 mg 1 x 2 och </a:t>
            </a:r>
            <a:r>
              <a:rPr lang="sv-SE" sz="1400" dirty="0" err="1"/>
              <a:t>Losartan</a:t>
            </a:r>
            <a:r>
              <a:rPr lang="sv-SE" sz="1400" dirty="0"/>
              <a:t>/</a:t>
            </a:r>
            <a:r>
              <a:rPr lang="sv-SE" sz="1400" dirty="0" err="1"/>
              <a:t>Hydroklortiazid</a:t>
            </a:r>
            <a:r>
              <a:rPr lang="sv-SE" sz="1400" dirty="0"/>
              <a:t> till 100/12,5 mg 1 x 1. Du satte även in T. </a:t>
            </a:r>
            <a:r>
              <a:rPr lang="sv-SE" sz="1400" dirty="0" err="1"/>
              <a:t>Eliquis</a:t>
            </a:r>
            <a:r>
              <a:rPr lang="sv-SE" sz="1400" dirty="0"/>
              <a:t> 5 mg 1 x 2 tills vidare. T. </a:t>
            </a:r>
            <a:r>
              <a:rPr lang="sv-SE" sz="1400" dirty="0" err="1"/>
              <a:t>furosemid</a:t>
            </a:r>
            <a:r>
              <a:rPr lang="sv-SE" sz="1400" dirty="0"/>
              <a:t> 40 mg har ändrats till 1 vid behov, max 2/dygn men det har Tore inte behövt ta till. Med denna behandling har måendet varit stabilt och Tore har inte haft några fler flimmerepisoder vad han märkt.  Nu har han försämrats sista dagarna med trötthet och feber. Han känner sig också mer andfådd än han gjort sista veckorna. Du har fått klämma in Tore på en kort extratid och måste därför arbeta snabbt och effektivt.</a:t>
            </a:r>
          </a:p>
          <a:p>
            <a:pPr marL="0" indent="0">
              <a:buNone/>
            </a:pPr>
            <a:r>
              <a:rPr lang="sv-SE" sz="1400" b="1" dirty="0"/>
              <a:t>Fråga 1:7 (2p)</a:t>
            </a:r>
            <a:br>
              <a:rPr lang="sv-SE" sz="1400" dirty="0"/>
            </a:br>
            <a:r>
              <a:rPr lang="sv-SE" sz="1400" dirty="0"/>
              <a:t>Vad anser du är mest relevant att ta reda på i Tores anamnes för att komma vidare i diagnostiken vid detta korta akutbesök? Motivera!</a:t>
            </a:r>
          </a:p>
        </p:txBody>
      </p:sp>
    </p:spTree>
    <p:extLst>
      <p:ext uri="{BB962C8B-B14F-4D97-AF65-F5344CB8AC3E}">
        <p14:creationId xmlns:p14="http://schemas.microsoft.com/office/powerpoint/2010/main" val="408120276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Tore, 78 år. (30p)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  Du noterar att Tore inte är insatt på behandling med </a:t>
            </a:r>
            <a:r>
              <a:rPr lang="sv-SE" sz="1200" i="1" dirty="0" err="1">
                <a:solidFill>
                  <a:schemeClr val="bg2">
                    <a:lumMod val="90000"/>
                  </a:schemeClr>
                </a:solidFill>
              </a:rPr>
              <a:t>antikoagulantia</a:t>
            </a:r>
            <a:r>
              <a:rPr lang="sv-SE" sz="1200" i="1" dirty="0">
                <a:solidFill>
                  <a:schemeClr val="bg2">
                    <a:lumMod val="90000"/>
                  </a:schemeClr>
                </a:solidFill>
              </a:rPr>
              <a:t> och planerar för insättning av T. </a:t>
            </a:r>
            <a:r>
              <a:rPr lang="sv-SE" sz="1200" i="1" dirty="0" err="1">
                <a:solidFill>
                  <a:schemeClr val="bg2">
                    <a:lumMod val="90000"/>
                  </a:schemeClr>
                </a:solidFill>
              </a:rPr>
              <a:t>Eliquis</a:t>
            </a:r>
            <a:r>
              <a:rPr lang="sv-SE" sz="1200" i="1" dirty="0">
                <a:solidFill>
                  <a:schemeClr val="bg2">
                    <a:lumMod val="90000"/>
                  </a:schemeClr>
                </a:solidFill>
              </a:rPr>
              <a:t> som är ett direktverkande oralt </a:t>
            </a:r>
            <a:r>
              <a:rPr lang="sv-SE" sz="1200" i="1" dirty="0" err="1">
                <a:solidFill>
                  <a:schemeClr val="bg2">
                    <a:lumMod val="90000"/>
                  </a:schemeClr>
                </a:solidFill>
              </a:rPr>
              <a:t>antikoagulantium</a:t>
            </a:r>
            <a:r>
              <a:rPr lang="sv-SE" sz="1200" i="1" dirty="0">
                <a:solidFill>
                  <a:schemeClr val="bg2">
                    <a:lumMod val="90000"/>
                  </a:schemeClr>
                </a:solidFill>
              </a:rPr>
              <a:t> (DOAK). Innan du bestämmer dig för </a:t>
            </a:r>
            <a:r>
              <a:rPr lang="sv-SE" sz="1200" i="1" dirty="0" err="1">
                <a:solidFill>
                  <a:schemeClr val="bg2">
                    <a:lumMod val="90000"/>
                  </a:schemeClr>
                </a:solidFill>
              </a:rPr>
              <a:t>Eliquis</a:t>
            </a:r>
            <a:r>
              <a:rPr lang="sv-SE" sz="1200" i="1" dirty="0">
                <a:solidFill>
                  <a:schemeClr val="bg2">
                    <a:lumMod val="90000"/>
                  </a:schemeClr>
                </a:solidFill>
              </a:rPr>
              <a:t> funderar du kring Tores </a:t>
            </a:r>
            <a:r>
              <a:rPr lang="sv-SE" sz="1200" i="1" dirty="0" err="1">
                <a:solidFill>
                  <a:schemeClr val="bg2">
                    <a:lumMod val="90000"/>
                  </a:schemeClr>
                </a:solidFill>
              </a:rPr>
              <a:t>tromboemboliska</a:t>
            </a:r>
            <a:r>
              <a:rPr lang="sv-SE" sz="1200" i="1" dirty="0">
                <a:solidFill>
                  <a:schemeClr val="bg2">
                    <a:lumMod val="90000"/>
                  </a:schemeClr>
                </a:solidFill>
              </a:rPr>
              <a:t> risk som kan bedömas med CHA2DS2-VASc samt risken för blödning som kan bedömas med HAS-BLED. Du vill att Tore lämnar blodprover i form av </a:t>
            </a:r>
            <a:r>
              <a:rPr lang="sv-SE" sz="1200" i="1" dirty="0" err="1">
                <a:solidFill>
                  <a:schemeClr val="bg2">
                    <a:lumMod val="90000"/>
                  </a:schemeClr>
                </a:solidFill>
              </a:rPr>
              <a:t>kreatinin</a:t>
            </a:r>
            <a:r>
              <a:rPr lang="sv-SE" sz="1200" i="1" dirty="0">
                <a:solidFill>
                  <a:schemeClr val="bg2">
                    <a:lumMod val="90000"/>
                  </a:schemeClr>
                </a:solidFill>
              </a:rPr>
              <a:t> för att uppskatta GFR som måste göras inför behandlingsstart med </a:t>
            </a:r>
            <a:r>
              <a:rPr lang="sv-SE" sz="1200" i="1" dirty="0" err="1">
                <a:solidFill>
                  <a:schemeClr val="bg2">
                    <a:lumMod val="90000"/>
                  </a:schemeClr>
                </a:solidFill>
              </a:rPr>
              <a:t>Eliquis</a:t>
            </a:r>
            <a:r>
              <a:rPr lang="sv-SE" sz="1200" i="1" dirty="0">
                <a:solidFill>
                  <a:schemeClr val="bg2">
                    <a:lumMod val="90000"/>
                  </a:schemeClr>
                </a:solidFill>
              </a:rPr>
              <a:t>, du vill mäta PK och APTT som också ska göras innan </a:t>
            </a:r>
            <a:r>
              <a:rPr lang="sv-SE" sz="1200" i="1" dirty="0" err="1">
                <a:solidFill>
                  <a:schemeClr val="bg2">
                    <a:lumMod val="90000"/>
                  </a:schemeClr>
                </a:solidFill>
              </a:rPr>
              <a:t>Eliquis</a:t>
            </a:r>
            <a:r>
              <a:rPr lang="sv-SE" sz="1200" i="1" dirty="0">
                <a:solidFill>
                  <a:schemeClr val="bg2">
                    <a:lumMod val="90000"/>
                  </a:schemeClr>
                </a:solidFill>
              </a:rPr>
              <a:t> sätts in, du vill kontrollera natrium och kalium som kan påverkas av Tores behandling med </a:t>
            </a:r>
            <a:r>
              <a:rPr lang="sv-SE" sz="1200" i="1" dirty="0" err="1">
                <a:solidFill>
                  <a:schemeClr val="bg2">
                    <a:lumMod val="90000"/>
                  </a:schemeClr>
                </a:solidFill>
              </a:rPr>
              <a:t>furosemid</a:t>
            </a:r>
            <a:r>
              <a:rPr lang="sv-SE" sz="1200" i="1" dirty="0">
                <a:solidFill>
                  <a:schemeClr val="bg2">
                    <a:lumMod val="90000"/>
                  </a:schemeClr>
                </a:solidFill>
              </a:rPr>
              <a:t> samt kontrollera ett blodstatus för att utesluta att Tore har en anemi innan </a:t>
            </a:r>
            <a:r>
              <a:rPr lang="sv-SE" sz="1200" i="1" dirty="0" err="1">
                <a:solidFill>
                  <a:schemeClr val="bg2">
                    <a:lumMod val="90000"/>
                  </a:schemeClr>
                </a:solidFill>
              </a:rPr>
              <a:t>Eliquis</a:t>
            </a:r>
            <a:r>
              <a:rPr lang="sv-SE" sz="1200" i="1" dirty="0">
                <a:solidFill>
                  <a:schemeClr val="bg2">
                    <a:lumMod val="90000"/>
                  </a:schemeClr>
                </a:solidFill>
              </a:rPr>
              <a:t> sätts in.</a:t>
            </a:r>
          </a:p>
          <a:p>
            <a:pPr marL="0" indent="0">
              <a:buNone/>
            </a:pPr>
            <a:r>
              <a:rPr lang="sv-SE" sz="1400" dirty="0"/>
              <a:t>Sex månader senare söker Tore igen till vårdcentralen. Under dessa månader har du ökat dosen </a:t>
            </a:r>
            <a:r>
              <a:rPr lang="sv-SE" sz="1400" dirty="0" err="1"/>
              <a:t>Bisoprolol</a:t>
            </a:r>
            <a:r>
              <a:rPr lang="sv-SE" sz="1400" dirty="0"/>
              <a:t> till 10 mg 1 x 2 och </a:t>
            </a:r>
            <a:r>
              <a:rPr lang="sv-SE" sz="1400" dirty="0" err="1"/>
              <a:t>Losartan</a:t>
            </a:r>
            <a:r>
              <a:rPr lang="sv-SE" sz="1400" dirty="0"/>
              <a:t>/</a:t>
            </a:r>
            <a:r>
              <a:rPr lang="sv-SE" sz="1400" dirty="0" err="1"/>
              <a:t>Hydroklortiazid</a:t>
            </a:r>
            <a:r>
              <a:rPr lang="sv-SE" sz="1400" dirty="0"/>
              <a:t> till 100/12,5 mg 1 x 1. Du satte även in T. </a:t>
            </a:r>
            <a:r>
              <a:rPr lang="sv-SE" sz="1400" dirty="0" err="1"/>
              <a:t>Eliquis</a:t>
            </a:r>
            <a:r>
              <a:rPr lang="sv-SE" sz="1400" dirty="0"/>
              <a:t> 5 mg 1 x 2 tills vidare. T. </a:t>
            </a:r>
            <a:r>
              <a:rPr lang="sv-SE" sz="1400" dirty="0" err="1"/>
              <a:t>furosemid</a:t>
            </a:r>
            <a:r>
              <a:rPr lang="sv-SE" sz="1400" dirty="0"/>
              <a:t> 40 mg har ändrats till 1 vid behov, max 2/dygn men det har Tore inte behövt ta till. Med denna behandling har måendet varit stabilt och Tore har inte haft några fler flimmerepisoder vad han märkt.  Nu har han försämrats sista dagarna med trötthet och feber. Han känner sig också mer andfådd än han gjort sista veckorna. Du har fått klämma in Tore på en kort extratid och måste därför arbeta snabbt och effektivt.</a:t>
            </a:r>
          </a:p>
          <a:p>
            <a:pPr marL="0" indent="0">
              <a:buNone/>
            </a:pPr>
            <a:r>
              <a:rPr lang="sv-SE" sz="1400" b="1" dirty="0"/>
              <a:t>Fråga 1:7 (2p)</a:t>
            </a:r>
            <a:br>
              <a:rPr lang="sv-SE" sz="1400" dirty="0"/>
            </a:br>
            <a:r>
              <a:rPr lang="sv-SE" sz="1400" dirty="0"/>
              <a:t>Vad anser du är mest relevant att ta reda på i Tores anamnes för att komma vidare i diagnostiken vid detta korta akutbesök? Motivera!</a:t>
            </a:r>
          </a:p>
          <a:p>
            <a:pPr marL="0" indent="0">
              <a:buNone/>
            </a:pPr>
            <a:r>
              <a:rPr lang="sv-SE" sz="1400" b="1" i="1" dirty="0">
                <a:solidFill>
                  <a:srgbClr val="0070C0"/>
                </a:solidFill>
              </a:rPr>
              <a:t>Återkoppling 1:7. </a:t>
            </a:r>
            <a:r>
              <a:rPr lang="sv-SE" sz="1400" i="1" dirty="0">
                <a:solidFill>
                  <a:srgbClr val="0070C0"/>
                </a:solidFill>
              </a:rPr>
              <a:t>I anamnesen försöker du identifiera infektionsfokus från luftvägar, urinvägar, hud och buk genom att fråga efter specifika symtom från dessa organsystem om Tore inte beskriver sådana symtom spontant när du ställt en öppen fråga. Du försöker även värdera symtom som hjärtklappning, viktuppgång, underbensödem samt när andfåddheten kommer för att värdera hjärtsvikt med eventuellt inslag av förmaksflimmer. (Lärandemål A1, A2, B2)</a:t>
            </a:r>
          </a:p>
        </p:txBody>
      </p:sp>
    </p:spTree>
    <p:extLst>
      <p:ext uri="{BB962C8B-B14F-4D97-AF65-F5344CB8AC3E}">
        <p14:creationId xmlns:p14="http://schemas.microsoft.com/office/powerpoint/2010/main" val="100917749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Tore, 78 år. (30p)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 I anamnesen försöker du identifiera infektionsfokus från luftvägar, urinvägar, hud och buk genom att fråga efter specifika symtom från dessa organsystem om Tore inte beskriver sådana symtom spontant när du ställt en öppen fråga. Du försöker även värdera symtom som hjärtklappning, viktuppgång, underbensödem samt när andfåddheten kommer för att värdera hjärtsvikt med eventuellt inslag av förmaksflimmer.</a:t>
            </a:r>
          </a:p>
          <a:p>
            <a:pPr marL="0" indent="0">
              <a:buNone/>
            </a:pPr>
            <a:r>
              <a:rPr lang="sv-SE" sz="1400" dirty="0"/>
              <a:t>Tore berättar att han fått ett utslag på ena underbenet som du inspekterar. Du ser en hudrodnad utan uppklarning i mitten som täcker ett område stort som en handflata på vaden. Avgränsningen är relativt skarp. Området är </a:t>
            </a:r>
            <a:r>
              <a:rPr lang="sv-SE" sz="1400" dirty="0" err="1"/>
              <a:t>värmeökat</a:t>
            </a:r>
            <a:r>
              <a:rPr lang="sv-SE" sz="1400" dirty="0"/>
              <a:t> men inte särskilt hårt. Enligt Tore har rodnaden brett ut sig senaste 12 timmarna. Kroppstemperaturen är 38,6 grader. Tore har inte haft några specifika symtom från vare sig luftvägar eller urinvägar. Du tar ett CRP som är 86 mg/L. Vitala parametrar är stabila med SaO2 på 96% på luft, puls 89 slag per minut, blodtryck 134/78 </a:t>
            </a:r>
            <a:r>
              <a:rPr lang="sv-SE" sz="1400" dirty="0" err="1"/>
              <a:t>mmHg</a:t>
            </a:r>
            <a:r>
              <a:rPr lang="sv-SE" sz="1400" dirty="0"/>
              <a:t>, andningsfrekvens 19 andetag/minut. Ett EKG tas som visar förmaksflimmer med frekvens 86 slag per minut utan andra avvikelser.</a:t>
            </a:r>
          </a:p>
          <a:p>
            <a:pPr marL="0" indent="0">
              <a:buNone/>
            </a:pPr>
            <a:r>
              <a:rPr lang="sv-SE" sz="1400" b="1" dirty="0"/>
              <a:t>Fråga 1:8 (4p)</a:t>
            </a:r>
            <a:br>
              <a:rPr lang="sv-SE" sz="1400" b="1" dirty="0"/>
            </a:br>
            <a:r>
              <a:rPr lang="sv-SE" sz="1400" dirty="0"/>
              <a:t>Vilken infektionsdiagnos bedömer du att det rör sig om, hur bedömer du dess allvarlighetsgrad och hur vill du handlägga den med avseende på vårdnivå, behandling och uppföljning? Motivera!</a:t>
            </a:r>
            <a:endParaRPr lang="sv-SE" sz="1400" dirty="0">
              <a:solidFill>
                <a:srgbClr val="0070C0"/>
              </a:solidFill>
            </a:endParaRPr>
          </a:p>
        </p:txBody>
      </p:sp>
    </p:spTree>
    <p:extLst>
      <p:ext uri="{BB962C8B-B14F-4D97-AF65-F5344CB8AC3E}">
        <p14:creationId xmlns:p14="http://schemas.microsoft.com/office/powerpoint/2010/main" val="285913909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Tore, 78 år. (30p)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 I anamnesen försöker du identifiera infektionsfokus från luftvägar, urinvägar, hud och buk genom att fråga efter specifika symtom från dessa organsystem om Tore inte beskriver sådana symtom spontant när du ställt en öppen fråga. Du försöker även värdera symtom som hjärtklappning, viktuppgång, underbensödem samt när andfåddheten kommer för att värdera hjärtsvikt med eventuellt inslag av förmaksflimmer.</a:t>
            </a:r>
          </a:p>
          <a:p>
            <a:pPr marL="0" indent="0">
              <a:buNone/>
            </a:pPr>
            <a:r>
              <a:rPr lang="sv-SE" sz="1400" dirty="0"/>
              <a:t>Tore berättar att han fått ett utslag på ena underbenet som du inspekterar. Du ser en hudrodnad utan uppklarning i mitten som täcker ett område stort som en handflata på vaden. Avgränsningen är relativt skarp. Området är </a:t>
            </a:r>
            <a:r>
              <a:rPr lang="sv-SE" sz="1400" dirty="0" err="1"/>
              <a:t>värmeökat</a:t>
            </a:r>
            <a:r>
              <a:rPr lang="sv-SE" sz="1400" dirty="0"/>
              <a:t> men inte särskilt hårt. Enligt Tore har rodnaden brett ut sig senaste 12 timmarna. Kroppstemperaturen är 38,6 grader. Tore har inte haft några specifika symtom från vare sig luftvägar eller urinvägar. Du tar ett CRP som är 86 mg/L. Vitala parametrar är stabila med SaO2 på 96% på luft, puls 89 slag per minut, blodtryck 134/78 </a:t>
            </a:r>
            <a:r>
              <a:rPr lang="sv-SE" sz="1400" dirty="0" err="1"/>
              <a:t>mmHg</a:t>
            </a:r>
            <a:r>
              <a:rPr lang="sv-SE" sz="1400" dirty="0"/>
              <a:t>, andningsfrekvens 19 andetag/minut. Ett EKG tas som visar förmaksflimmer med frekvens 86 slag per minut utan andra avvikelser.</a:t>
            </a:r>
          </a:p>
          <a:p>
            <a:pPr marL="0" indent="0">
              <a:buNone/>
            </a:pPr>
            <a:r>
              <a:rPr lang="sv-SE" sz="1400" b="1" dirty="0"/>
              <a:t>Fråga 1:8 (4p)</a:t>
            </a:r>
            <a:br>
              <a:rPr lang="sv-SE" sz="1400" b="1" dirty="0"/>
            </a:br>
            <a:r>
              <a:rPr lang="sv-SE" sz="1400" dirty="0"/>
              <a:t>Vilken infektionsdiagnos bedömer du att det rör sig om, hur bedömer du dess allvarlighetsgrad och hur vill du handlägga den med avseende på vårdnivå, behandling och uppföljning? Motivera!</a:t>
            </a:r>
            <a:endParaRPr lang="sv-SE" sz="1400" dirty="0">
              <a:solidFill>
                <a:srgbClr val="0070C0"/>
              </a:solidFill>
            </a:endParaRPr>
          </a:p>
          <a:p>
            <a:pPr marL="0" indent="0">
              <a:buNone/>
            </a:pPr>
            <a:r>
              <a:rPr lang="sv-SE" sz="1400" b="1" i="1" dirty="0">
                <a:solidFill>
                  <a:srgbClr val="0070C0"/>
                </a:solidFill>
              </a:rPr>
              <a:t>Återkoppling 1:8: </a:t>
            </a:r>
            <a:r>
              <a:rPr lang="sv-SE" sz="1400" i="1" dirty="0">
                <a:solidFill>
                  <a:srgbClr val="0070C0"/>
                </a:solidFill>
              </a:rPr>
              <a:t>Du bedömer att det rör sig om infektionen rosfeber (</a:t>
            </a:r>
            <a:r>
              <a:rPr lang="sv-SE" sz="1400" i="1" dirty="0" err="1">
                <a:solidFill>
                  <a:srgbClr val="0070C0"/>
                </a:solidFill>
              </a:rPr>
              <a:t>erysipelas</a:t>
            </a:r>
            <a:r>
              <a:rPr lang="sv-SE" sz="1400" i="1" dirty="0">
                <a:solidFill>
                  <a:srgbClr val="0070C0"/>
                </a:solidFill>
              </a:rPr>
              <a:t>). Detta då symtomen är typiska och det inte föreligger andra fokala infektionssymtom. Efter att du försäkrat dig om att Tore inte har någon allergi mot antibiotika behandlar du detta T. </a:t>
            </a:r>
            <a:r>
              <a:rPr lang="sv-SE" sz="1400" i="1" dirty="0" err="1">
                <a:solidFill>
                  <a:srgbClr val="0070C0"/>
                </a:solidFill>
              </a:rPr>
              <a:t>fenoxymetylpenicillin</a:t>
            </a:r>
            <a:r>
              <a:rPr lang="sv-SE" sz="1400" i="1" dirty="0">
                <a:solidFill>
                  <a:srgbClr val="0070C0"/>
                </a:solidFill>
              </a:rPr>
              <a:t> som är förstahandsval vid behandling av rosfeber. Då vitala parametrar är stabila bedömer du att Tore inte behöver bedömas på sjukhus utan han får gå åter till hemmet, men med planerad telefonkontakt om 2 dagar för att försäkra dig om behandlingseffekt.  (Lärandemål  A2, B2)</a:t>
            </a:r>
          </a:p>
        </p:txBody>
      </p:sp>
    </p:spTree>
    <p:extLst>
      <p:ext uri="{BB962C8B-B14F-4D97-AF65-F5344CB8AC3E}">
        <p14:creationId xmlns:p14="http://schemas.microsoft.com/office/powerpoint/2010/main" val="288627736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Tore, 78 år. (30p)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vert="horz" lIns="91440" tIns="45720" rIns="91440" bIns="45720" rtlCol="0" anchor="t">
            <a:normAutofit/>
          </a:bodyPr>
          <a:lstStyle/>
          <a:p>
            <a:pPr marL="0" indent="0">
              <a:buNone/>
            </a:pPr>
            <a:r>
              <a:rPr lang="sv-SE" sz="1200" i="1" dirty="0">
                <a:solidFill>
                  <a:schemeClr val="bg2">
                    <a:lumMod val="90000"/>
                  </a:schemeClr>
                </a:solidFill>
              </a:rPr>
              <a:t>(…) I anamnesen försöker du identifiera infektionsfokus från luftvägar, urinvägar, hud och buk genom att fråga efter specifika symtom från dessa organsystem om Tore inte beskriver sådana symtom spontant när du ställt en öppen fråga. Du försöker även värdera symtom som hjärtklappning, viktuppgång, underbensödem samt när andfåddheten kommer för att värdera hjärtsvikt med eventuellt inslag av förmaksflimmer.</a:t>
            </a:r>
            <a:br>
              <a:rPr lang="sv-SE" sz="1200" i="1" dirty="0">
                <a:solidFill>
                  <a:schemeClr val="bg2">
                    <a:lumMod val="90000"/>
                  </a:schemeClr>
                </a:solidFill>
              </a:rPr>
            </a:br>
            <a:r>
              <a:rPr lang="sv-SE" sz="1200" i="1" dirty="0">
                <a:solidFill>
                  <a:schemeClr val="bg2">
                    <a:lumMod val="90000"/>
                  </a:schemeClr>
                </a:solidFill>
              </a:rPr>
              <a:t>Tore berättar att han fått ett utslag på ena underbenet som du inspekterar. Du ser en hudrodnad utan uppklarning i mitten som täcker ett område stort som en handflata på vaden. Avgränsningen är relativt skarp. Området är </a:t>
            </a:r>
            <a:r>
              <a:rPr lang="sv-SE" sz="1200" i="1" dirty="0" err="1">
                <a:solidFill>
                  <a:schemeClr val="bg2">
                    <a:lumMod val="90000"/>
                  </a:schemeClr>
                </a:solidFill>
              </a:rPr>
              <a:t>värmeökat</a:t>
            </a:r>
            <a:r>
              <a:rPr lang="sv-SE" sz="1200" i="1" dirty="0">
                <a:solidFill>
                  <a:schemeClr val="bg2">
                    <a:lumMod val="90000"/>
                  </a:schemeClr>
                </a:solidFill>
              </a:rPr>
              <a:t> men inte särskilt hårt. Enligt Tore har rodnaden brett ut sig senaste 12 timmarna. Kroppstemperaturen är 38,6 grader. Tore har inte haft några specifika symtom från vare sig luftvägar eller urinvägar. Du tar ett CRP som är 86 mg/L. Vitala parametrar är stabila med SaO2 på 96% på luft, puls 89 slag per minut, blodtryck 134/78 </a:t>
            </a:r>
            <a:r>
              <a:rPr lang="sv-SE" sz="1200" i="1" dirty="0" err="1">
                <a:solidFill>
                  <a:schemeClr val="bg2">
                    <a:lumMod val="90000"/>
                  </a:schemeClr>
                </a:solidFill>
              </a:rPr>
              <a:t>mmHg</a:t>
            </a:r>
            <a:r>
              <a:rPr lang="sv-SE" sz="1200" i="1" dirty="0">
                <a:solidFill>
                  <a:schemeClr val="bg2">
                    <a:lumMod val="90000"/>
                  </a:schemeClr>
                </a:solidFill>
              </a:rPr>
              <a:t>, andningsfrekvens 19 andetag/minut. Ett EKG tas som visar förmaksflimmer med frekvens 86 slag per minut utan andra avvikelser. Du bedömer att det rör sig om infektionen rosfeber (</a:t>
            </a:r>
            <a:r>
              <a:rPr lang="sv-SE" sz="1200" i="1" dirty="0" err="1">
                <a:solidFill>
                  <a:schemeClr val="bg2">
                    <a:lumMod val="90000"/>
                  </a:schemeClr>
                </a:solidFill>
              </a:rPr>
              <a:t>erysipelas</a:t>
            </a:r>
            <a:r>
              <a:rPr lang="sv-SE" sz="1200" i="1" dirty="0">
                <a:solidFill>
                  <a:schemeClr val="bg2">
                    <a:lumMod val="90000"/>
                  </a:schemeClr>
                </a:solidFill>
              </a:rPr>
              <a:t>). Detta då symtomen är typiska och det inte föreligger andra fokala infektionssymtom. Efter att du försäkrat dig om att Tore inte har någon allergi mot antibiotika behandlar du detta T. </a:t>
            </a:r>
            <a:r>
              <a:rPr lang="sv-SE" sz="1200" i="1" dirty="0" err="1">
                <a:solidFill>
                  <a:schemeClr val="bg2">
                    <a:lumMod val="90000"/>
                  </a:schemeClr>
                </a:solidFill>
              </a:rPr>
              <a:t>fenoxymetylpenicillin</a:t>
            </a:r>
            <a:r>
              <a:rPr lang="sv-SE" sz="1200" i="1" dirty="0">
                <a:solidFill>
                  <a:schemeClr val="bg2">
                    <a:lumMod val="90000"/>
                  </a:schemeClr>
                </a:solidFill>
              </a:rPr>
              <a:t> som är förstahandsval vid behandling av rosfeber. Då vitala parametrar är stabila bedömer du att Tore inte behöver bedömas på sjukhus utan han får gå åter till hemmet, men med planerad telefonkontakt om 2 dagar för att försäkra dig om behandlingseffekt.</a:t>
            </a:r>
          </a:p>
          <a:p>
            <a:pPr marL="0" indent="0">
              <a:buNone/>
            </a:pPr>
            <a:r>
              <a:rPr lang="sv-SE" sz="1400" dirty="0"/>
              <a:t>När Tore är på väg ut ur rummet kommer du på att han har andra läkemedel som du kanske måste fundera över nu när han har en pågående infektion.</a:t>
            </a:r>
          </a:p>
          <a:p>
            <a:pPr marL="0" indent="0">
              <a:buNone/>
            </a:pPr>
            <a:r>
              <a:rPr lang="sv-SE" sz="1400" b="1" dirty="0"/>
              <a:t>Fråga 1:9 (2p)</a:t>
            </a:r>
            <a:br>
              <a:rPr lang="sv-SE" sz="1400" dirty="0"/>
            </a:br>
            <a:r>
              <a:rPr lang="sv-SE" sz="1400" dirty="0"/>
              <a:t>Vilka risker kan du se avseende Tores övriga läkemedel om han hade haft en infektion av svårare grad? Motivera!</a:t>
            </a:r>
          </a:p>
          <a:p>
            <a:pPr marL="0" indent="0">
              <a:buNone/>
            </a:pPr>
            <a:r>
              <a:rPr lang="sv-SE" sz="1400" i="1" dirty="0">
                <a:ea typeface="Calibri" panose="020F0502020204030204"/>
                <a:cs typeface="Calibri" panose="020F0502020204030204"/>
              </a:rPr>
              <a:t>(Ni får backa och kolla läkemedel jag orkar inte klistra in)</a:t>
            </a:r>
          </a:p>
        </p:txBody>
      </p:sp>
    </p:spTree>
    <p:extLst>
      <p:ext uri="{BB962C8B-B14F-4D97-AF65-F5344CB8AC3E}">
        <p14:creationId xmlns:p14="http://schemas.microsoft.com/office/powerpoint/2010/main" val="340735824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Tore, 78 år. (30p)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 I anamnesen försöker du identifiera infektionsfokus från luftvägar, urinvägar, hud och buk genom att fråga efter specifika symtom från dessa organsystem om Tore inte beskriver sådana symtom spontant när du ställt en öppen fråga. Du försöker även värdera symtom som hjärtklappning, viktuppgång, underbensödem samt när andfåddheten kommer för att värdera hjärtsvikt med eventuellt inslag av förmaksflimmer.</a:t>
            </a:r>
            <a:br>
              <a:rPr lang="sv-SE" sz="1200" i="1" dirty="0">
                <a:solidFill>
                  <a:schemeClr val="bg2">
                    <a:lumMod val="90000"/>
                  </a:schemeClr>
                </a:solidFill>
              </a:rPr>
            </a:br>
            <a:r>
              <a:rPr lang="sv-SE" sz="1200" i="1" dirty="0">
                <a:solidFill>
                  <a:schemeClr val="bg2">
                    <a:lumMod val="90000"/>
                  </a:schemeClr>
                </a:solidFill>
              </a:rPr>
              <a:t>Tore berättar att han fått ett utslag på ena underbenet som du inspekterar. Du ser en hudrodnad utan uppklarning i mitten som täcker ett område stort som en handflata på vaden. Avgränsningen är relativt skarp. Området är </a:t>
            </a:r>
            <a:r>
              <a:rPr lang="sv-SE" sz="1200" i="1" dirty="0" err="1">
                <a:solidFill>
                  <a:schemeClr val="bg2">
                    <a:lumMod val="90000"/>
                  </a:schemeClr>
                </a:solidFill>
              </a:rPr>
              <a:t>värmeökat</a:t>
            </a:r>
            <a:r>
              <a:rPr lang="sv-SE" sz="1200" i="1" dirty="0">
                <a:solidFill>
                  <a:schemeClr val="bg2">
                    <a:lumMod val="90000"/>
                  </a:schemeClr>
                </a:solidFill>
              </a:rPr>
              <a:t> men inte särskilt hårt. Enligt Tore har rodnaden brett ut sig senaste 12 timmarna. Kroppstemperaturen är 38,6 grader. Tore har inte haft några specifika symtom från vare sig luftvägar eller urinvägar. Du tar ett CRP som är 86 mg/L. Vitala parametrar är stabila med SaO2 på 96% på luft, puls 89 slag per minut, blodtryck 134/78 </a:t>
            </a:r>
            <a:r>
              <a:rPr lang="sv-SE" sz="1200" i="1" dirty="0" err="1">
                <a:solidFill>
                  <a:schemeClr val="bg2">
                    <a:lumMod val="90000"/>
                  </a:schemeClr>
                </a:solidFill>
              </a:rPr>
              <a:t>mmHg</a:t>
            </a:r>
            <a:r>
              <a:rPr lang="sv-SE" sz="1200" i="1" dirty="0">
                <a:solidFill>
                  <a:schemeClr val="bg2">
                    <a:lumMod val="90000"/>
                  </a:schemeClr>
                </a:solidFill>
              </a:rPr>
              <a:t>, andningsfrekvens 19 andetag/minut. Ett EKG tas som visar förmaksflimmer med frekvens 86 slag per minut utan andra avvikelser. Du bedömer att det rör sig om infektionen rosfeber (</a:t>
            </a:r>
            <a:r>
              <a:rPr lang="sv-SE" sz="1200" i="1" dirty="0" err="1">
                <a:solidFill>
                  <a:schemeClr val="bg2">
                    <a:lumMod val="90000"/>
                  </a:schemeClr>
                </a:solidFill>
              </a:rPr>
              <a:t>erysipelas</a:t>
            </a:r>
            <a:r>
              <a:rPr lang="sv-SE" sz="1200" i="1" dirty="0">
                <a:solidFill>
                  <a:schemeClr val="bg2">
                    <a:lumMod val="90000"/>
                  </a:schemeClr>
                </a:solidFill>
              </a:rPr>
              <a:t>). Detta då symtomen är typiska och det inte föreligger andra fokala infektionssymtom. Efter att du försäkrat dig om att Tore inte har någon allergi mot antibiotika behandlar du detta T. </a:t>
            </a:r>
            <a:r>
              <a:rPr lang="sv-SE" sz="1200" i="1" dirty="0" err="1">
                <a:solidFill>
                  <a:schemeClr val="bg2">
                    <a:lumMod val="90000"/>
                  </a:schemeClr>
                </a:solidFill>
              </a:rPr>
              <a:t>fenoxymetylpenicillin</a:t>
            </a:r>
            <a:r>
              <a:rPr lang="sv-SE" sz="1200" i="1" dirty="0">
                <a:solidFill>
                  <a:schemeClr val="bg2">
                    <a:lumMod val="90000"/>
                  </a:schemeClr>
                </a:solidFill>
              </a:rPr>
              <a:t> som är förstahandsval vid behandling av rosfeber. Då vitala parametrar är stabila bedömer du att Tore inte behöver bedömas på sjukhus utan han får gå åter till hemmet, men med planerad telefonkontakt om 2 dagar för att försäkra dig om behandlingseffekt.</a:t>
            </a:r>
          </a:p>
          <a:p>
            <a:pPr marL="0" indent="0">
              <a:buNone/>
            </a:pPr>
            <a:r>
              <a:rPr lang="sv-SE" sz="1400" dirty="0"/>
              <a:t>När Tore är på väg ut ur rummet kommer du på att han har andra läkemedel som du kanske måste fundera över nu när han har en pågående infektion.</a:t>
            </a:r>
          </a:p>
          <a:p>
            <a:pPr marL="0" indent="0">
              <a:buNone/>
            </a:pPr>
            <a:r>
              <a:rPr lang="sv-SE" sz="1400" b="1" dirty="0"/>
              <a:t>Fråga 1:9 (2p)</a:t>
            </a:r>
            <a:br>
              <a:rPr lang="sv-SE" sz="1400" dirty="0"/>
            </a:br>
            <a:r>
              <a:rPr lang="sv-SE" sz="1400" dirty="0"/>
              <a:t>Vilka risker kan du se avseende Tores övriga läkemedel om han hade haft en infektion av svårare grad? Motivera!</a:t>
            </a:r>
          </a:p>
          <a:p>
            <a:pPr marL="0" indent="0">
              <a:buNone/>
            </a:pPr>
            <a:r>
              <a:rPr lang="sv-SE" sz="1400" b="1" i="1" dirty="0">
                <a:solidFill>
                  <a:srgbClr val="0070C0"/>
                </a:solidFill>
              </a:rPr>
              <a:t>Återkoppling 1:9. </a:t>
            </a:r>
            <a:r>
              <a:rPr lang="sv-SE" sz="1400" i="1" dirty="0">
                <a:solidFill>
                  <a:srgbClr val="0070C0"/>
                </a:solidFill>
              </a:rPr>
              <a:t>Du funderar kring hur Tores behandling skulle ha justerats om han haft en svårare infektion. </a:t>
            </a:r>
            <a:r>
              <a:rPr lang="sv-SE" sz="1400" i="1" dirty="0" err="1">
                <a:solidFill>
                  <a:srgbClr val="0070C0"/>
                </a:solidFill>
              </a:rPr>
              <a:t>Losartan</a:t>
            </a:r>
            <a:r>
              <a:rPr lang="sv-SE" sz="1400" i="1" dirty="0">
                <a:solidFill>
                  <a:srgbClr val="0070C0"/>
                </a:solidFill>
              </a:rPr>
              <a:t>/</a:t>
            </a:r>
            <a:r>
              <a:rPr lang="sv-SE" sz="1400" i="1" dirty="0" err="1">
                <a:solidFill>
                  <a:srgbClr val="0070C0"/>
                </a:solidFill>
              </a:rPr>
              <a:t>Hydroklortiazid</a:t>
            </a:r>
            <a:r>
              <a:rPr lang="sv-SE" sz="1400" i="1" dirty="0">
                <a:solidFill>
                  <a:srgbClr val="0070C0"/>
                </a:solidFill>
              </a:rPr>
              <a:t> som är en renin-</a:t>
            </a:r>
            <a:r>
              <a:rPr lang="sv-SE" sz="1400" i="1" dirty="0" err="1">
                <a:solidFill>
                  <a:srgbClr val="0070C0"/>
                </a:solidFill>
              </a:rPr>
              <a:t>angiotensin</a:t>
            </a:r>
            <a:r>
              <a:rPr lang="sv-SE" sz="1400" i="1" dirty="0">
                <a:solidFill>
                  <a:srgbClr val="0070C0"/>
                </a:solidFill>
              </a:rPr>
              <a:t> hämmande behandling vilket ökar risken för njursvikt vid </a:t>
            </a:r>
            <a:r>
              <a:rPr lang="sv-SE" sz="1400" i="1" dirty="0" err="1">
                <a:solidFill>
                  <a:srgbClr val="0070C0"/>
                </a:solidFill>
              </a:rPr>
              <a:t>renal</a:t>
            </a:r>
            <a:r>
              <a:rPr lang="sv-SE" sz="1400" i="1" dirty="0">
                <a:solidFill>
                  <a:srgbClr val="0070C0"/>
                </a:solidFill>
              </a:rPr>
              <a:t> </a:t>
            </a:r>
            <a:r>
              <a:rPr lang="sv-SE" sz="1400" i="1" dirty="0" err="1">
                <a:solidFill>
                  <a:srgbClr val="0070C0"/>
                </a:solidFill>
              </a:rPr>
              <a:t>hypoperfusion</a:t>
            </a:r>
            <a:r>
              <a:rPr lang="sv-SE" sz="1400" i="1" dirty="0">
                <a:solidFill>
                  <a:srgbClr val="0070C0"/>
                </a:solidFill>
              </a:rPr>
              <a:t> i samband med exempelvis </a:t>
            </a:r>
            <a:r>
              <a:rPr lang="sv-SE" sz="1400" i="1" dirty="0" err="1">
                <a:solidFill>
                  <a:srgbClr val="0070C0"/>
                </a:solidFill>
              </a:rPr>
              <a:t>dehydrering</a:t>
            </a:r>
            <a:r>
              <a:rPr lang="sv-SE" sz="1400" i="1" dirty="0">
                <a:solidFill>
                  <a:srgbClr val="0070C0"/>
                </a:solidFill>
              </a:rPr>
              <a:t> vid  infektion. För Tores del skulle en njursvikt kunna leda till ett behov av att dosminska T. </a:t>
            </a:r>
            <a:r>
              <a:rPr lang="sv-SE" sz="1400" i="1" dirty="0" err="1">
                <a:solidFill>
                  <a:srgbClr val="0070C0"/>
                </a:solidFill>
              </a:rPr>
              <a:t>Eliquis</a:t>
            </a:r>
            <a:r>
              <a:rPr lang="sv-SE" sz="1400" i="1" dirty="0">
                <a:solidFill>
                  <a:srgbClr val="0070C0"/>
                </a:solidFill>
              </a:rPr>
              <a:t> också som elimineras via njuren. Därtill funderar du kring Tores behandling med </a:t>
            </a:r>
            <a:r>
              <a:rPr lang="sv-SE" sz="1400" i="1" dirty="0" err="1">
                <a:solidFill>
                  <a:srgbClr val="0070C0"/>
                </a:solidFill>
              </a:rPr>
              <a:t>bisoprolol</a:t>
            </a:r>
            <a:r>
              <a:rPr lang="sv-SE" sz="1400" i="1" dirty="0">
                <a:solidFill>
                  <a:srgbClr val="0070C0"/>
                </a:solidFill>
              </a:rPr>
              <a:t> som är en betablockerare som skulle kunna maskera en begynnande sepsis på grund av sänkt hjärtfrekvens. Om Tore haft en svårare infektion hade du valt att pausa behandlingen med </a:t>
            </a:r>
            <a:r>
              <a:rPr lang="sv-SE" sz="1400" i="1" dirty="0" err="1">
                <a:solidFill>
                  <a:srgbClr val="0070C0"/>
                </a:solidFill>
              </a:rPr>
              <a:t>Losartan</a:t>
            </a:r>
            <a:r>
              <a:rPr lang="sv-SE" sz="1400" i="1" dirty="0">
                <a:solidFill>
                  <a:srgbClr val="0070C0"/>
                </a:solidFill>
              </a:rPr>
              <a:t>/</a:t>
            </a:r>
            <a:r>
              <a:rPr lang="sv-SE" sz="1400" i="1" dirty="0" err="1">
                <a:solidFill>
                  <a:srgbClr val="0070C0"/>
                </a:solidFill>
              </a:rPr>
              <a:t>Hydroklortiazid</a:t>
            </a:r>
            <a:r>
              <a:rPr lang="sv-SE" sz="1400" i="1" dirty="0">
                <a:solidFill>
                  <a:srgbClr val="0070C0"/>
                </a:solidFill>
              </a:rPr>
              <a:t> i några dagar tills infektionen vänt men låtit </a:t>
            </a:r>
            <a:r>
              <a:rPr lang="sv-SE" sz="1400" i="1" dirty="0" err="1">
                <a:solidFill>
                  <a:srgbClr val="0070C0"/>
                </a:solidFill>
              </a:rPr>
              <a:t>Bisoprolol</a:t>
            </a:r>
            <a:r>
              <a:rPr lang="sv-SE" sz="1400" i="1" dirty="0">
                <a:solidFill>
                  <a:srgbClr val="0070C0"/>
                </a:solidFill>
              </a:rPr>
              <a:t> kvarstå med tanke på att han har ett förmaksflimmer som måste regleras och att blodtrycket är bra i nuläget. (Lärandemål A3, B2, B4)</a:t>
            </a:r>
          </a:p>
        </p:txBody>
      </p:sp>
    </p:spTree>
    <p:extLst>
      <p:ext uri="{BB962C8B-B14F-4D97-AF65-F5344CB8AC3E}">
        <p14:creationId xmlns:p14="http://schemas.microsoft.com/office/powerpoint/2010/main" val="252931656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Tore, 78 år. (30p)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a:t>
            </a:r>
          </a:p>
          <a:p>
            <a:pPr marL="0" indent="0">
              <a:buNone/>
            </a:pPr>
            <a:r>
              <a:rPr lang="sv-SE" sz="1400" dirty="0"/>
              <a:t>Telemonitorering (distansövervakning) av patienter med hjärtsvikt har blivit populärt både i Sverige och utomlands och nu har turen kommit till din vårdcentral. Tore har vid en kontroll på vårdcentralen informerats om möjligheten att delta i telemonitorering av sjuksköterskorna Eva och Fatima som börjat arbeta med denna vårdform. Det innebär att Tore får låna elektronisk blodtrycksmanschett, våg, syrgasmättnadsmätare och surfplatta och rapportera sina blodtrycksvärden, puls, syrgasmättnad och vikt flera gånger per vecka till Eva eller Fatima.</a:t>
            </a:r>
          </a:p>
          <a:p>
            <a:pPr marL="0" indent="0">
              <a:buNone/>
            </a:pPr>
            <a:r>
              <a:rPr lang="sv-SE" sz="1400" b="1" dirty="0"/>
              <a:t>Fråga 1:10 (5p)</a:t>
            </a:r>
            <a:br>
              <a:rPr lang="sv-SE" sz="1400" b="1" dirty="0"/>
            </a:br>
            <a:r>
              <a:rPr lang="sv-SE" sz="1400" dirty="0"/>
              <a:t>Fundera över varför telemonitorering av hjärtsvikt blivit populärt och nämn minst fyra positiva effekter av telemonitorering av patienter med hjärtsvikt för både patienten och vården samt vilka negativa aspekter som kan finnas!</a:t>
            </a:r>
          </a:p>
        </p:txBody>
      </p:sp>
    </p:spTree>
    <p:extLst>
      <p:ext uri="{BB962C8B-B14F-4D97-AF65-F5344CB8AC3E}">
        <p14:creationId xmlns:p14="http://schemas.microsoft.com/office/powerpoint/2010/main" val="184619030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1: Tore, 78 år. (30p)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a:t>
            </a:r>
          </a:p>
          <a:p>
            <a:pPr marL="0" indent="0">
              <a:buNone/>
            </a:pPr>
            <a:r>
              <a:rPr lang="sv-SE" sz="1400" dirty="0"/>
              <a:t>Telemonitorering (distansövervakning) av patienter med hjärtsvikt har blivit populärt både i Sverige och utomlands och nu har turen kommit till din vårdcentral. Tore har vid en kontroll på vårdcentralen informerats om möjligheten att delta i telemonitorering av sjuksköterskorna Eva och Fatima som börjat arbeta med denna vårdform. Det innebär att Tore får låna elektronisk blodtrycksmanschett, våg, syrgasmättnadsmätare och surfplatta och rapportera sina blodtrycksvärden, puls, syrgasmättnad och vikt flera gånger per vecka till Eva eller Fatima.</a:t>
            </a:r>
          </a:p>
          <a:p>
            <a:pPr marL="0" indent="0">
              <a:buNone/>
            </a:pPr>
            <a:r>
              <a:rPr lang="sv-SE" sz="1400" b="1" dirty="0"/>
              <a:t>Fråga 1:10 (5p)</a:t>
            </a:r>
            <a:br>
              <a:rPr lang="sv-SE" sz="1400" b="1" dirty="0"/>
            </a:br>
            <a:r>
              <a:rPr lang="sv-SE" sz="1400" dirty="0"/>
              <a:t>Fundera över varför telemonitorering av hjärtsvikt blivit populärt och nämn minst fyra positiva effekter av telemonitorering av patienter med hjärtsvikt för både patienten och vården samt vilka negativa aspekter som kan finnas!</a:t>
            </a:r>
          </a:p>
          <a:p>
            <a:pPr marL="0" indent="0">
              <a:buNone/>
            </a:pPr>
            <a:r>
              <a:rPr lang="sv-SE" sz="1400" b="1" i="1" dirty="0">
                <a:solidFill>
                  <a:srgbClr val="0070C0"/>
                </a:solidFill>
              </a:rPr>
              <a:t>Återkoppling 1:10. </a:t>
            </a:r>
            <a:r>
              <a:rPr lang="sv-SE" sz="1400" i="1" dirty="0">
                <a:solidFill>
                  <a:srgbClr val="0070C0"/>
                </a:solidFill>
              </a:rPr>
              <a:t>Telemonitorering minskar behov av resor, ökar autonomi, delaktighet i vården, patientens kunskap om sin sjukdom och det finns evidens för att livskvalitet ökar. Genom att vårdgivaren har täta kontakter och kontroller av patienterna blir de tryggare då försämringar snabbt kan förebyggas. Behovet av sjukhusinläggningar minskar och det finns evidens för minskad dödlighet i hjärtsvikt och i några studier också totalmortalitet. Telemonitorering fungerar inte för patienter med stora kognitiva svårigheter och för patienter som saknar internetuppkoppling. (Lärandemål A5, B4, C2, C10, C11).</a:t>
            </a:r>
          </a:p>
          <a:p>
            <a:pPr marL="0" indent="0">
              <a:buNone/>
            </a:pPr>
            <a:r>
              <a:rPr lang="sv-SE" sz="1400" b="1" i="1" dirty="0">
                <a:solidFill>
                  <a:srgbClr val="0070C0"/>
                </a:solidFill>
              </a:rPr>
              <a:t>Slut på fall!</a:t>
            </a:r>
          </a:p>
        </p:txBody>
      </p:sp>
    </p:spTree>
    <p:extLst>
      <p:ext uri="{BB962C8B-B14F-4D97-AF65-F5344CB8AC3E}">
        <p14:creationId xmlns:p14="http://schemas.microsoft.com/office/powerpoint/2010/main" val="185294079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Rubrik 1">
            <a:extLst>
              <a:ext uri="{FF2B5EF4-FFF2-40B4-BE49-F238E27FC236}">
                <a16:creationId xmlns:a16="http://schemas.microsoft.com/office/drawing/2014/main" id="{95468F8D-8EE1-D98D-C51A-02497501F3E0}"/>
              </a:ext>
            </a:extLst>
          </p:cNvPr>
          <p:cNvSpPr>
            <a:spLocks noGrp="1"/>
          </p:cNvSpPr>
          <p:nvPr>
            <p:ph type="ctrTitle"/>
          </p:nvPr>
        </p:nvSpPr>
        <p:spPr>
          <a:xfrm>
            <a:off x="1870997" y="1607809"/>
            <a:ext cx="9236026" cy="2876680"/>
          </a:xfrm>
        </p:spPr>
        <p:txBody>
          <a:bodyPr anchor="b">
            <a:normAutofit/>
          </a:bodyPr>
          <a:lstStyle/>
          <a:p>
            <a:pPr algn="l"/>
            <a:r>
              <a:rPr lang="sv-SE" sz="6600" dirty="0">
                <a:solidFill>
                  <a:schemeClr val="bg1"/>
                </a:solidFill>
              </a:rPr>
              <a:t>GEN – Akutmedicin och katastrofmedicin</a:t>
            </a:r>
          </a:p>
        </p:txBody>
      </p:sp>
      <p:sp>
        <p:nvSpPr>
          <p:cNvPr id="3" name="Underrubrik 2">
            <a:extLst>
              <a:ext uri="{FF2B5EF4-FFF2-40B4-BE49-F238E27FC236}">
                <a16:creationId xmlns:a16="http://schemas.microsoft.com/office/drawing/2014/main" id="{15E352E0-FFC2-D00A-2943-6A5D9CFB7878}"/>
              </a:ext>
            </a:extLst>
          </p:cNvPr>
          <p:cNvSpPr>
            <a:spLocks noGrp="1"/>
          </p:cNvSpPr>
          <p:nvPr>
            <p:ph type="subTitle" idx="1"/>
          </p:nvPr>
        </p:nvSpPr>
        <p:spPr>
          <a:xfrm>
            <a:off x="1987499" y="4810308"/>
            <a:ext cx="9003022" cy="1076551"/>
          </a:xfrm>
        </p:spPr>
        <p:txBody>
          <a:bodyPr>
            <a:normAutofit/>
          </a:bodyPr>
          <a:lstStyle/>
          <a:p>
            <a:pPr algn="l"/>
            <a:endParaRPr lang="sv-SE" dirty="0"/>
          </a:p>
        </p:txBody>
      </p:sp>
    </p:spTree>
    <p:extLst>
      <p:ext uri="{BB962C8B-B14F-4D97-AF65-F5344CB8AC3E}">
        <p14:creationId xmlns:p14="http://schemas.microsoft.com/office/powerpoint/2010/main" val="1089851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Anders, 67 </a:t>
            </a:r>
            <a:r>
              <a:rPr lang="sv-SE" sz="2400" dirty="0" err="1">
                <a:effectLst/>
                <a:latin typeface="Signika"/>
              </a:rPr>
              <a:t>år</a:t>
            </a:r>
            <a:r>
              <a:rPr lang="sv-SE" sz="2400" dirty="0">
                <a:effectLst/>
                <a:latin typeface="Signika"/>
              </a:rPr>
              <a:t>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a:t>
            </a:r>
          </a:p>
          <a:p>
            <a:pPr marL="0" indent="0">
              <a:buNone/>
            </a:pPr>
            <a:r>
              <a:rPr lang="sv-SE" sz="1200" dirty="0">
                <a:solidFill>
                  <a:schemeClr val="bg2">
                    <a:lumMod val="90000"/>
                  </a:schemeClr>
                </a:solidFill>
              </a:rPr>
              <a:t>Det har nu gått 6 månader sedan du träffade Anders och du får ett remissvar från minnesmottagningen med sammanställning av gjord utredning och behandling. Demensmarkörer i </a:t>
            </a:r>
            <a:r>
              <a:rPr lang="sv-SE" sz="1200" dirty="0" err="1">
                <a:solidFill>
                  <a:schemeClr val="bg2">
                    <a:lumMod val="90000"/>
                  </a:schemeClr>
                </a:solidFill>
              </a:rPr>
              <a:t>likvor</a:t>
            </a:r>
            <a:r>
              <a:rPr lang="sv-SE" sz="1200" dirty="0">
                <a:solidFill>
                  <a:schemeClr val="bg2">
                    <a:lumMod val="90000"/>
                  </a:schemeClr>
                </a:solidFill>
              </a:rPr>
              <a:t> visade ett entydigt mönster talande för Alzheimers sjukdom och Anders är insatt på läkemedelsbehandling mot sjukdomen. </a:t>
            </a:r>
            <a:r>
              <a:rPr lang="sv-SE" sz="1200" i="1" dirty="0">
                <a:solidFill>
                  <a:schemeClr val="bg2">
                    <a:lumMod val="90000"/>
                  </a:schemeClr>
                </a:solidFill>
              </a:rPr>
              <a:t>Behandlingsalternativen vid Alzheimers sjukdom är </a:t>
            </a:r>
            <a:r>
              <a:rPr lang="sv-SE" sz="1200" i="1" dirty="0" err="1">
                <a:solidFill>
                  <a:schemeClr val="bg2">
                    <a:lumMod val="90000"/>
                  </a:schemeClr>
                </a:solidFill>
              </a:rPr>
              <a:t>acetylkolinesterashämmare</a:t>
            </a:r>
            <a:r>
              <a:rPr lang="sv-SE" sz="1200" i="1" dirty="0">
                <a:solidFill>
                  <a:schemeClr val="bg2">
                    <a:lumMod val="90000"/>
                  </a:schemeClr>
                </a:solidFill>
              </a:rPr>
              <a:t> (3 olika) och </a:t>
            </a:r>
            <a:r>
              <a:rPr lang="sv-SE" sz="1200" i="1" dirty="0" err="1">
                <a:solidFill>
                  <a:schemeClr val="bg2">
                    <a:lumMod val="90000"/>
                  </a:schemeClr>
                </a:solidFill>
              </a:rPr>
              <a:t>memantin</a:t>
            </a:r>
            <a:r>
              <a:rPr lang="sv-SE" sz="1200" i="1" dirty="0">
                <a:solidFill>
                  <a:schemeClr val="bg2">
                    <a:lumMod val="90000"/>
                  </a:schemeClr>
                </a:solidFill>
              </a:rPr>
              <a:t>. I tidig sjukdomsfas (som här) är </a:t>
            </a:r>
            <a:r>
              <a:rPr lang="sv-SE" sz="1200" i="1" dirty="0" err="1">
                <a:solidFill>
                  <a:schemeClr val="bg2">
                    <a:lumMod val="90000"/>
                  </a:schemeClr>
                </a:solidFill>
              </a:rPr>
              <a:t>acetylkolinesterashämmare</a:t>
            </a:r>
            <a:r>
              <a:rPr lang="sv-SE" sz="1200" i="1" dirty="0">
                <a:solidFill>
                  <a:schemeClr val="bg2">
                    <a:lumMod val="90000"/>
                  </a:schemeClr>
                </a:solidFill>
              </a:rPr>
              <a:t> förstahandsbehandling om inga kontraindikationer föreligger. Anders har fått behandling med </a:t>
            </a:r>
            <a:r>
              <a:rPr lang="sv-SE" sz="1200" i="1" dirty="0" err="1">
                <a:solidFill>
                  <a:schemeClr val="bg2">
                    <a:lumMod val="90000"/>
                  </a:schemeClr>
                </a:solidFill>
              </a:rPr>
              <a:t>acetylkolinesterashämmaren</a:t>
            </a:r>
            <a:r>
              <a:rPr lang="sv-SE" sz="1200" i="1" dirty="0">
                <a:solidFill>
                  <a:schemeClr val="bg2">
                    <a:lumMod val="90000"/>
                  </a:schemeClr>
                </a:solidFill>
              </a:rPr>
              <a:t> </a:t>
            </a:r>
            <a:r>
              <a:rPr lang="sv-SE" sz="1200" i="1" dirty="0" err="1">
                <a:solidFill>
                  <a:schemeClr val="bg2">
                    <a:lumMod val="90000"/>
                  </a:schemeClr>
                </a:solidFill>
              </a:rPr>
              <a:t>donepezil</a:t>
            </a:r>
            <a:r>
              <a:rPr lang="sv-SE" sz="1200" i="1" dirty="0">
                <a:solidFill>
                  <a:schemeClr val="bg2">
                    <a:lumMod val="90000"/>
                  </a:schemeClr>
                </a:solidFill>
              </a:rPr>
              <a:t>, och efter att man följt upp insatt behandlingen vid minnesmottagningen vid ett tillfälle återremitterades han till primärvården för fortsatt uppföljning. Du träffar honom för ett återbesök på vårdcentralen 1,5 år efter er första kontakt och det framkommer under besöket att han har körkortet kvar och fortfarande kör bil. Dottern medföljer och uttrycker i enrum en oro för bilkörningen. Det framkommer att det funnits ett par incidenter med plåtskador på bilen vid parkering, och dottern säger spontant att hon inte skulle våga åka med honom som passagerare, men hon har inte kunnat prata med honom om bilkörningen då han blir väldigt arg så fort frågan kommer på tal.</a:t>
            </a:r>
          </a:p>
          <a:p>
            <a:pPr marL="0" indent="0">
              <a:buNone/>
            </a:pPr>
            <a:r>
              <a:rPr lang="sv-SE" sz="1200" i="1" dirty="0">
                <a:solidFill>
                  <a:schemeClr val="bg2">
                    <a:lumMod val="90000"/>
                  </a:schemeClr>
                </a:solidFill>
              </a:rPr>
              <a:t>Anders verkar vid besöket må psykiskt ganska väl utan tecken till depression, men det märks i en samtalssituation att närminnet är kort eftersom han upprepar samma frågor. Han är vänlig och godmodig och kanske lite bekymmerslös under första delen av besöket, men när du antyder att han kanske inte skall fortsätta köra bil blir han mycket upprörd.. Demenssjukdom utgör hinder för körkortsinnehav. Vid lindrig demens kan dock innehav av behörigheterna AM, A1, A2, A, B, BE eller traktorkort medges. Regelbunden uppföljning då nödvändig. Demens bör anses som lindrig om patienten har förmågan att föra ett självständigt liv med ett förhållandevis intakt omdöme. Kognitiva funktioner som är viktiga för riskfri bilkörning är Uppmärksamhet, </a:t>
            </a:r>
            <a:r>
              <a:rPr lang="sv-SE" sz="1200" i="1" dirty="0" err="1">
                <a:solidFill>
                  <a:schemeClr val="bg2">
                    <a:lumMod val="90000"/>
                  </a:schemeClr>
                </a:solidFill>
              </a:rPr>
              <a:t>visuospatiala</a:t>
            </a:r>
            <a:r>
              <a:rPr lang="sv-SE" sz="1200" i="1" dirty="0">
                <a:solidFill>
                  <a:schemeClr val="bg2">
                    <a:lumMod val="90000"/>
                  </a:schemeClr>
                </a:solidFill>
              </a:rPr>
              <a:t> funktioner, mental flexibilitet, exekutiva funktioner, psykomotoriskt tempo och omdöme.</a:t>
            </a:r>
          </a:p>
          <a:p>
            <a:pPr marL="0" indent="0">
              <a:buNone/>
            </a:pPr>
            <a:r>
              <a:rPr lang="sv-SE" sz="1200" i="1" dirty="0">
                <a:solidFill>
                  <a:schemeClr val="bg2">
                    <a:lumMod val="90000"/>
                  </a:schemeClr>
                </a:solidFill>
              </a:rPr>
              <a:t>Du avgör att Anders inte längre har en lindrig demens och att han därför inte längre får lov att köra bil. När du tar upp detta med Anders blir han mycket upprörd och säger att han minsann har kört bil i snart 50 år och han tänker inte sluta bara för att du säger det. Du informerar Anders och dottern om att du kommer att skriva ett intyg till Transportstyrelsen där du redogör för Anders sjukdomstillstånd och att detta kommer att leda till att Transportstyrelsen kommer att återkalla Anders körkort.</a:t>
            </a:r>
          </a:p>
          <a:p>
            <a:pPr marL="0" indent="0">
              <a:buNone/>
            </a:pPr>
            <a:r>
              <a:rPr lang="sv-SE" sz="1600" dirty="0"/>
              <a:t>När Anders hör att du kommer att anmäla till Transportstyrelsen blir han högröd i ansiktet och frågar hur du har mage att ifrågasätta hans körförmåga.</a:t>
            </a:r>
          </a:p>
          <a:p>
            <a:pPr marL="0" indent="0">
              <a:buNone/>
            </a:pPr>
            <a:r>
              <a:rPr lang="sv-SE" sz="1600" b="1" dirty="0"/>
              <a:t>Fråga 2:9 (3p). </a:t>
            </a:r>
            <a:r>
              <a:rPr lang="sv-SE" sz="1600" dirty="0"/>
              <a:t>Hur kan du som läkare tackla Anders upprördhet över att körförmågan ifrågasätts?</a:t>
            </a:r>
          </a:p>
          <a:p>
            <a:pPr marL="0" indent="0">
              <a:buNone/>
            </a:pPr>
            <a:endParaRPr lang="sv-SE" sz="1600" dirty="0"/>
          </a:p>
        </p:txBody>
      </p:sp>
    </p:spTree>
    <p:extLst>
      <p:ext uri="{BB962C8B-B14F-4D97-AF65-F5344CB8AC3E}">
        <p14:creationId xmlns:p14="http://schemas.microsoft.com/office/powerpoint/2010/main" val="83473661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Leyla, 53 år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600" dirty="0"/>
              <a:t>Leyla, 53 år, har haft sedan ett halvt dygn tillbaka besvärats av några episoder med distinkt smärta i nedre vänstra delen av buken. Smärtan debuterade ganska hastigt och stegrades därefter successivt. Efter att själv ha googlat lite för att se vad det skulle kunna vara kontaktar hon en s.k. nätläkartjänst för att be om råd. Just när hon får kontakt med nätläkaren har smärtan klingat av något, men hon är orolig att den ska komma tillbaka, inte minst eftersom hennes 85-åriga mamma fyller år imorgon och Leyla har tagit på sig att ordna kalaset hemma hos sig då mamman bor i en mindre lägenhet och mycket släkt och vänner är inbjudna.</a:t>
            </a:r>
          </a:p>
          <a:p>
            <a:pPr marL="0" indent="0">
              <a:buNone/>
            </a:pPr>
            <a:r>
              <a:rPr lang="sv-SE" sz="1600" b="1" dirty="0"/>
              <a:t>Fråga 3:1 (4p). </a:t>
            </a:r>
            <a:r>
              <a:rPr lang="sv-SE" sz="1600" dirty="0"/>
              <a:t>Förutsättningarna för ett digitalt patientmöte jämfört med ett ”traditionellt” läkarbesök i fysisk form. Med utgångspunkt från konsultationsprocessens tre principiella delar enligt den patientcentrerade konsultationsmodell du fått lära dig under läkarutbildningen, hur ser du på möjligheten att genomföra respektive av dessa tre delar i Leylas fall? Motivera för respektive konsultationsdel!</a:t>
            </a:r>
          </a:p>
        </p:txBody>
      </p:sp>
    </p:spTree>
    <p:extLst>
      <p:ext uri="{BB962C8B-B14F-4D97-AF65-F5344CB8AC3E}">
        <p14:creationId xmlns:p14="http://schemas.microsoft.com/office/powerpoint/2010/main" val="336233232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Leyla, 53 år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600" dirty="0"/>
              <a:t>Leyla, 53 år, har haft sedan ett halvt dygn tillbaka besvärats av några episoder med distinkt smärta i nedre vänstra delen av buken. Smärtan debuterade ganska hastigt och stegrades därefter successivt. Efter att själv ha googlat lite för att se vad det skulle kunna vara kontaktar hon en s.k. nätläkartjänst för att be om råd. Just när hon får kontakt med nätläkaren har smärtan klingat av något, men hon är orolig att den ska komma tillbaka, inte minst eftersom hennes 85-åriga mamma fyller år imorgon och Leyla har tagit på sig att ordna kalaset hemma hos sig då mamman bor i en mindre lägenhet och mycket släkt och vänner är inbjudna.</a:t>
            </a:r>
          </a:p>
          <a:p>
            <a:pPr marL="0" indent="0">
              <a:buNone/>
            </a:pPr>
            <a:r>
              <a:rPr lang="sv-SE" sz="1600" b="1" dirty="0"/>
              <a:t>Fråga 3:1 (4p). </a:t>
            </a:r>
            <a:r>
              <a:rPr lang="sv-SE" sz="1600" dirty="0"/>
              <a:t>Förutsättningarna för ett digitalt patientmöte jämfört med ett ”traditionellt” läkarbesök i fysisk form. Med utgångspunkt från konsultationsprocessens tre principiella delar enligt den patientcentrerade konsultationsmodell du fått lära dig under läkarutbildningen, hur ser du på möjligheten att genomföra respektive av dessa tre delar i Leylas fall? Motivera för respektive konsultationsdel!</a:t>
            </a:r>
          </a:p>
          <a:p>
            <a:pPr marL="0" indent="0">
              <a:buNone/>
            </a:pPr>
            <a:r>
              <a:rPr lang="sv-SE" sz="1600" b="1" i="1" dirty="0">
                <a:solidFill>
                  <a:srgbClr val="0070C0"/>
                </a:solidFill>
              </a:rPr>
              <a:t>Återkoppling 3:1. </a:t>
            </a:r>
            <a:r>
              <a:rPr lang="sv-SE" sz="1600" i="1" dirty="0">
                <a:solidFill>
                  <a:srgbClr val="0070C0"/>
                </a:solidFill>
              </a:rPr>
              <a:t>Nätläkaren lyckas i ”patientens del” av konsultationsprocessen få Leyla att med egna ord beskriva sina symptom, samt tankar oro och önskan som rör dessa, och att i ”läkarens del” fördjupa symptomanamnesen, hennes levnadsvanor, livssituation och tidigare sjukdomar </a:t>
            </a:r>
            <a:r>
              <a:rPr lang="sv-SE" sz="1600" i="1" dirty="0" err="1">
                <a:solidFill>
                  <a:srgbClr val="0070C0"/>
                </a:solidFill>
              </a:rPr>
              <a:t>m.m</a:t>
            </a:r>
            <a:r>
              <a:rPr lang="sv-SE" sz="1600" i="1" dirty="0">
                <a:solidFill>
                  <a:srgbClr val="0070C0"/>
                </a:solidFill>
              </a:rPr>
              <a:t>, men har ändå svårt att differentialdiagnostiskt bedöma vad det mest troligt är som orsakar hennes besvär, i avsaknad av att kunna genomföra ett somatiskt status, inklusive bukpalpation bl.a. (Lärandemål: C11)</a:t>
            </a:r>
          </a:p>
        </p:txBody>
      </p:sp>
    </p:spTree>
    <p:extLst>
      <p:ext uri="{BB962C8B-B14F-4D97-AF65-F5344CB8AC3E}">
        <p14:creationId xmlns:p14="http://schemas.microsoft.com/office/powerpoint/2010/main" val="124190933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Leyla, 53 år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Leyla, 53 år, har haft sedan ett halvt dygn tillbaka besvärats av några episoder med distinkt smärta i nedre vänstra delen av buken. Smärtan debuterade ganska hastigt och stegrades därefter successivt. Efter att själv ha googlat lite för att se vad det skulle kunna vara kontaktar hon en s.k. nätläkartjänst för att be om råd. Just när hon får kontakt med nätläkaren har smärtan klingat av något, men hon är orolig att den ska komma tillbaka, inte minst eftersom hennes 85-åriga mamma fyller år imorgon och Leyla har tagit på sig att ordna kalaset hemma hos sig då mamman bor i en mindre lägenhet och mycket släkt och vänner är inbjudna. Nätläkaren lyckas i ”patientens del” av konsultationsprocessen få Leyla att med egna ord beskriva sina symptom, samt tankar oro och önskan som rör dessa, och att i ”läkarens del” fördjupa symptomanamnesen, hennes levnadsvanor, livssituation och tidigare sjukdomar </a:t>
            </a:r>
            <a:r>
              <a:rPr lang="sv-SE" sz="1200" i="1" dirty="0" err="1">
                <a:solidFill>
                  <a:schemeClr val="bg2">
                    <a:lumMod val="90000"/>
                  </a:schemeClr>
                </a:solidFill>
              </a:rPr>
              <a:t>m.m</a:t>
            </a:r>
            <a:r>
              <a:rPr lang="sv-SE" sz="1200" i="1" dirty="0">
                <a:solidFill>
                  <a:schemeClr val="bg2">
                    <a:lumMod val="90000"/>
                  </a:schemeClr>
                </a:solidFill>
              </a:rPr>
              <a:t>, men har ändå svårt att differentialdiagnostiskt bedöma vad det mest troligt är som orsakar hennes besvär, i avsaknad av att kunna genomföra ett somatiskt status, inklusive bukpalpation bl.a.</a:t>
            </a:r>
          </a:p>
          <a:p>
            <a:pPr marL="0" indent="0">
              <a:buNone/>
            </a:pPr>
            <a:r>
              <a:rPr lang="sv-SE" sz="1600" dirty="0"/>
              <a:t>Leylas 85-åriga mamma bor kvar i sitt hem med daglig hemtjänst och hemvård, som hon bara delvis är nöjd med. Hon tycker det är mycket spring med olika personer hela tiden och inte har de tid med henne som hon skulle önska heller. Leyla har hört om olika hjälpmedel och välfärdsteknik för att öka äldre personers självständighet och aktivitet och samtidigt erbjuda trygghet.</a:t>
            </a:r>
          </a:p>
          <a:p>
            <a:pPr marL="0" indent="0">
              <a:buNone/>
            </a:pPr>
            <a:r>
              <a:rPr lang="sv-SE" sz="1600" b="1" dirty="0"/>
              <a:t>Fråga 3:2a (1p). </a:t>
            </a:r>
            <a:r>
              <a:rPr lang="sv-SE" sz="1600" dirty="0"/>
              <a:t>Vad är skillnaden mellan hjälpmedel och välfärdsteknik enligt Socialstyrelsen?</a:t>
            </a:r>
            <a:br>
              <a:rPr lang="sv-SE" sz="1600" dirty="0"/>
            </a:br>
            <a:r>
              <a:rPr lang="sv-SE" sz="1600" b="1" dirty="0"/>
              <a:t>Fråga 3:2b (1p). </a:t>
            </a:r>
            <a:r>
              <a:rPr lang="sv-SE" sz="1600" dirty="0"/>
              <a:t>Vilka olika lagrum styr vilka hjälpmedel och välfärdsteknik som kan förskrivas?</a:t>
            </a:r>
            <a:br>
              <a:rPr lang="sv-SE" sz="1600" dirty="0"/>
            </a:br>
            <a:r>
              <a:rPr lang="sv-SE" sz="1600" b="1" dirty="0"/>
              <a:t>Fråga 3:2c (1p). </a:t>
            </a:r>
            <a:r>
              <a:rPr lang="sv-SE" sz="1600" dirty="0"/>
              <a:t>Ge minst två exempel på välfärdsteknik som kan vara aktuella för Leylas mamma.</a:t>
            </a:r>
          </a:p>
        </p:txBody>
      </p:sp>
    </p:spTree>
    <p:extLst>
      <p:ext uri="{BB962C8B-B14F-4D97-AF65-F5344CB8AC3E}">
        <p14:creationId xmlns:p14="http://schemas.microsoft.com/office/powerpoint/2010/main" val="59090211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Leyla, 53 år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Leyla, 53 år, har haft sedan ett halvt dygn tillbaka besvärats av några episoder med distinkt smärta i nedre vänstra delen av buken. Smärtan debuterade ganska hastigt och stegrades därefter successivt. Efter att själv ha googlat lite för att se vad det skulle kunna vara kontaktar hon en s.k. nätläkartjänst för att be om råd. Just när hon får kontakt med nätläkaren har smärtan klingat av något, men hon är orolig att den ska komma tillbaka, inte minst eftersom hennes 85-åriga mamma fyller år imorgon och Leyla har tagit på sig att ordna kalaset hemma hos sig då mamman bor i en mindre lägenhet och mycket släkt och vänner är inbjudna. Nätläkaren lyckas i ”patientens del” av konsultationsprocessen få Leyla att med egna ord beskriva sina symptom, samt tankar oro och önskan som rör dessa, och att i ”läkarens del” fördjupa symptomanamnesen, hennes levnadsvanor, livssituation och tidigare sjukdomar </a:t>
            </a:r>
            <a:r>
              <a:rPr lang="sv-SE" sz="1200" i="1" dirty="0" err="1">
                <a:solidFill>
                  <a:schemeClr val="bg2">
                    <a:lumMod val="90000"/>
                  </a:schemeClr>
                </a:solidFill>
              </a:rPr>
              <a:t>m.m</a:t>
            </a:r>
            <a:r>
              <a:rPr lang="sv-SE" sz="1200" i="1" dirty="0">
                <a:solidFill>
                  <a:schemeClr val="bg2">
                    <a:lumMod val="90000"/>
                  </a:schemeClr>
                </a:solidFill>
              </a:rPr>
              <a:t>, men har ändå svårt att differentialdiagnostiskt bedöma vad det mest troligt är som orsakar hennes besvär, i avsaknad av att kunna genomföra ett somatiskt status, inklusive bukpalpation bl.a.</a:t>
            </a:r>
          </a:p>
          <a:p>
            <a:pPr marL="0" indent="0">
              <a:buNone/>
            </a:pPr>
            <a:r>
              <a:rPr lang="sv-SE" sz="1600" dirty="0"/>
              <a:t>Leylas 85-åriga mamma bor kvar i sitt hem med daglig hemtjänst och hemvård, som hon bara delvis är nöjd med. Hon tycker det är mycket spring med olika personer hela tiden och inte har de tid med henne som hon skulle önska heller. Leyla har hört om olika hjälpmedel och välfärdsteknik för att öka äldre personers självständighet och aktivitet och samtidigt erbjuda trygghet.</a:t>
            </a:r>
          </a:p>
          <a:p>
            <a:pPr marL="0" indent="0">
              <a:buNone/>
            </a:pPr>
            <a:r>
              <a:rPr lang="sv-SE" sz="1600" b="1" dirty="0"/>
              <a:t>Fråga 3:2a (1p). </a:t>
            </a:r>
            <a:r>
              <a:rPr lang="sv-SE" sz="1600" dirty="0"/>
              <a:t>Vad är skillnaden mellan hjälpmedel och välfärdsteknik enligt Socialstyrelsen?</a:t>
            </a:r>
            <a:br>
              <a:rPr lang="sv-SE" sz="1600" dirty="0"/>
            </a:br>
            <a:r>
              <a:rPr lang="sv-SE" sz="1600" b="1" dirty="0"/>
              <a:t>Fråga 3:2b (1p). </a:t>
            </a:r>
            <a:r>
              <a:rPr lang="sv-SE" sz="1600" dirty="0"/>
              <a:t>Vilka olika lagrum styr vilka hjälpmedel och välfärdsteknik som kan förskrivas?</a:t>
            </a:r>
            <a:br>
              <a:rPr lang="sv-SE" sz="1600" dirty="0"/>
            </a:br>
            <a:r>
              <a:rPr lang="sv-SE" sz="1600" b="1" dirty="0"/>
              <a:t>Fråga 3:2c (1p). </a:t>
            </a:r>
            <a:r>
              <a:rPr lang="sv-SE" sz="1600" dirty="0"/>
              <a:t>Ge minst två exempel på välfärdsteknik som kan vara aktuella för Leylas mamma.</a:t>
            </a:r>
          </a:p>
          <a:p>
            <a:pPr marL="0" indent="0">
              <a:buNone/>
            </a:pPr>
            <a:r>
              <a:rPr lang="sv-SE" sz="1600" b="1" i="1" dirty="0">
                <a:solidFill>
                  <a:srgbClr val="0070C0"/>
                </a:solidFill>
              </a:rPr>
              <a:t>Återkoppling 3:2. </a:t>
            </a:r>
            <a:r>
              <a:rPr lang="sv-SE" sz="1600" i="1" dirty="0">
                <a:solidFill>
                  <a:srgbClr val="0070C0"/>
                </a:solidFill>
              </a:rPr>
              <a:t>Socialstyrelsen definierar välfärdsteknik som ”digital teknik som syftar till att bibehålla eller öka trygghet, aktivitet, delaktighet eller självständighet för en person som har eller löper förhöjd risk att få en funktionsnedsättning”, medan hjälpmedel inte behöver vara digital teknik och kan antingen vara ”hjälpmedel för det dagliga livet” eller ”hjälpmedel för vård och behandling”. Exempel på välfärdsteknik: mobila trygghetslarm, </a:t>
            </a:r>
            <a:r>
              <a:rPr lang="sv-SE" sz="1600" i="1" dirty="0" err="1">
                <a:solidFill>
                  <a:srgbClr val="0070C0"/>
                </a:solidFill>
              </a:rPr>
              <a:t>nattillsynskameror</a:t>
            </a:r>
            <a:r>
              <a:rPr lang="sv-SE" sz="1600" i="1" dirty="0">
                <a:solidFill>
                  <a:srgbClr val="0070C0"/>
                </a:solidFill>
              </a:rPr>
              <a:t>, sensorer i kläder/accessoarer och möbler/inredning, vård- och omsorgsrobotar, digitala läkemedelspåminnare. (Lärandemål: C10)</a:t>
            </a:r>
          </a:p>
        </p:txBody>
      </p:sp>
    </p:spTree>
    <p:extLst>
      <p:ext uri="{BB962C8B-B14F-4D97-AF65-F5344CB8AC3E}">
        <p14:creationId xmlns:p14="http://schemas.microsoft.com/office/powerpoint/2010/main" val="11044691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Leyla, 53 år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Leyla, 53 år, har haft sedan ett halvt dygn tillbaka besvärats av några episoder med distinkt smärta i nedre vänstra delen av buken. Smärtan debuterade ganska hastigt och stegrades därefter successivt. Efter att själv ha googlat lite för att se vad det skulle kunna vara kontaktar hon en s.k. nätläkartjänst för att be om råd. Just när hon får kontakt med nätläkaren har smärtan klingat av något, men hon är orolig att den ska komma tillbaka, inte minst eftersom hennes 85-åriga mamma fyller år imorgon och Leyla har tagit på sig att ordna kalaset hemma hos sig då mamman bor i en mindre lägenhet och mycket släkt och vänner är inbjudna. Nätläkaren lyckas i ”patientens del” av konsultationsprocessen få Leyla att med egna ord beskriva sina symptom, samt tankar oro och önskan som rör dessa, och att i ”läkarens del” fördjupa symptomanamnesen, hennes levnadsvanor, livssituation och tidigare sjukdomar </a:t>
            </a:r>
            <a:r>
              <a:rPr lang="sv-SE" sz="1200" i="1" dirty="0" err="1">
                <a:solidFill>
                  <a:schemeClr val="bg2">
                    <a:lumMod val="90000"/>
                  </a:schemeClr>
                </a:solidFill>
              </a:rPr>
              <a:t>m.m</a:t>
            </a:r>
            <a:r>
              <a:rPr lang="sv-SE" sz="1200" i="1" dirty="0">
                <a:solidFill>
                  <a:schemeClr val="bg2">
                    <a:lumMod val="90000"/>
                  </a:schemeClr>
                </a:solidFill>
              </a:rPr>
              <a:t>, men har ändå svårt att differentialdiagnostiskt bedöma vad det mest troligt är som orsakar hennes besvär, i avsaknad av att kunna genomföra ett somatiskt status, inklusive bukpalpation bl.a.</a:t>
            </a:r>
          </a:p>
          <a:p>
            <a:pPr marL="0" indent="0">
              <a:buNone/>
            </a:pPr>
            <a:r>
              <a:rPr lang="sv-SE" sz="1200" dirty="0">
                <a:solidFill>
                  <a:schemeClr val="bg2">
                    <a:lumMod val="90000"/>
                  </a:schemeClr>
                </a:solidFill>
              </a:rPr>
              <a:t>Leylas 85-åriga mamma bor kvar i sitt hem med daglig hemtjänst och hemvård, som hon bara delvis är nöjd med. Hon tycker det är mycket spring med olika personer hela tiden och inte har de tid med henne som hon skulle önska heller. Leyla har hört om olika hjälpmedel och välfärdsteknik för att öka äldre personers självständighet och aktivitet och samtidigt erbjuda trygghet. </a:t>
            </a:r>
            <a:r>
              <a:rPr lang="sv-SE" sz="1200" i="1" dirty="0">
                <a:solidFill>
                  <a:schemeClr val="bg2">
                    <a:lumMod val="90000"/>
                  </a:schemeClr>
                </a:solidFill>
              </a:rPr>
              <a:t>Socialstyrelsen definierar välfärdsteknik som ”digital teknik som syftar till att bibehålla eller öka trygghet, aktivitet, delaktighet eller självständighet för en person som har eller löper förhöjd risk att få en funktionsnedsättning”, medan hjälpmedel inte behöver vara digital teknik och kan antingen vara ”hjälpmedel för det dagliga livet” eller ”hjälpmedel för vård och behandling”. Exempel på välfärdsteknik: mobila trygghetslarm, </a:t>
            </a:r>
            <a:r>
              <a:rPr lang="sv-SE" sz="1200" i="1" dirty="0" err="1">
                <a:solidFill>
                  <a:schemeClr val="bg2">
                    <a:lumMod val="90000"/>
                  </a:schemeClr>
                </a:solidFill>
              </a:rPr>
              <a:t>nattillsynskameror</a:t>
            </a:r>
            <a:r>
              <a:rPr lang="sv-SE" sz="1200" i="1" dirty="0">
                <a:solidFill>
                  <a:schemeClr val="bg2">
                    <a:lumMod val="90000"/>
                  </a:schemeClr>
                </a:solidFill>
              </a:rPr>
              <a:t>, sensorer i kläder/accessoarer och möbler/inredning, vård- och omsorgsrobotar, digitala läkemedelspåminnare.</a:t>
            </a:r>
          </a:p>
          <a:p>
            <a:pPr marL="0" indent="0">
              <a:buNone/>
            </a:pPr>
            <a:r>
              <a:rPr lang="sv-SE" sz="1600" dirty="0"/>
              <a:t>Användning av välfärdsteknik bör tillämpas utifrån individens behov.</a:t>
            </a:r>
          </a:p>
          <a:p>
            <a:pPr marL="0" indent="0">
              <a:buNone/>
            </a:pPr>
            <a:r>
              <a:rPr lang="sv-SE" sz="1600" b="1" dirty="0"/>
              <a:t>Fråga 3:3 (4p). </a:t>
            </a:r>
            <a:r>
              <a:rPr lang="sv-SE" sz="1600" dirty="0"/>
              <a:t>Välj valfri välfärdsteknik som Leylas mamma skulle kunna ha nytta av och beskriv den kort. Intressenter i detta fall är Leylas mamma själv, Leyla och övriga närstående, hemtjänst- och hemvårdspersonal och hennes läkare och annan personal på den vårdcentral hon är patient vid. Beskriv vilka intressen avseende välfärdsteknik för Leylas mamma som dessa intressenter kan tänkas ha på kort och på lång sikt och analysera tänkbara intressekonflikter som du kan du se samt föreslå möjliga konfliktlösningar, inklusive ur ett läkarperspektiv.</a:t>
            </a:r>
          </a:p>
        </p:txBody>
      </p:sp>
    </p:spTree>
    <p:extLst>
      <p:ext uri="{BB962C8B-B14F-4D97-AF65-F5344CB8AC3E}">
        <p14:creationId xmlns:p14="http://schemas.microsoft.com/office/powerpoint/2010/main" val="278949721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Leyla, 53 år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Leyla, 53 år, har haft sedan ett halvt dygn tillbaka besvärats av några episoder med distinkt smärta i nedre vänstra delen av buken. Smärtan debuterade ganska hastigt och stegrades därefter successivt. Efter att själv ha googlat lite för att se vad det skulle kunna vara kontaktar hon en s.k. nätläkartjänst för att be om råd. Just när hon får kontakt med nätläkaren har smärtan klingat av något, men hon är orolig att den ska komma tillbaka, inte minst eftersom hennes 85-åriga mamma fyller år imorgon och Leyla har tagit på sig att ordna kalaset hemma hos sig då mamman bor i en mindre lägenhet och mycket släkt och vänner är inbjudna. Nätläkaren lyckas i ”patientens del” av konsultationsprocessen få Leyla att med egna ord beskriva sina symptom, samt tankar oro och önskan som rör dessa, och att i ”läkarens del” fördjupa symptomanamnesen, hennes levnadsvanor, livssituation och tidigare sjukdomar </a:t>
            </a:r>
            <a:r>
              <a:rPr lang="sv-SE" sz="1200" i="1" dirty="0" err="1">
                <a:solidFill>
                  <a:schemeClr val="bg2">
                    <a:lumMod val="90000"/>
                  </a:schemeClr>
                </a:solidFill>
              </a:rPr>
              <a:t>m.m</a:t>
            </a:r>
            <a:r>
              <a:rPr lang="sv-SE" sz="1200" i="1" dirty="0">
                <a:solidFill>
                  <a:schemeClr val="bg2">
                    <a:lumMod val="90000"/>
                  </a:schemeClr>
                </a:solidFill>
              </a:rPr>
              <a:t>, men har ändå svårt att differentialdiagnostiskt bedöma vad det mest troligt är som orsakar hennes besvär, i avsaknad av att kunna genomföra ett somatiskt status, inklusive bukpalpation bl.a.</a:t>
            </a:r>
          </a:p>
          <a:p>
            <a:pPr marL="0" indent="0">
              <a:buNone/>
            </a:pPr>
            <a:r>
              <a:rPr lang="sv-SE" sz="1200" dirty="0">
                <a:solidFill>
                  <a:schemeClr val="bg2">
                    <a:lumMod val="90000"/>
                  </a:schemeClr>
                </a:solidFill>
              </a:rPr>
              <a:t>Leylas 85-åriga mamma bor kvar i sitt hem med daglig hemtjänst och hemvård, som hon bara delvis är nöjd med. Hon tycker det är mycket spring med olika personer hela tiden och inte har de tid med henne som hon skulle önska heller. Leyla har hört om olika hjälpmedel och välfärdsteknik för att öka äldre personers självständighet och aktivitet och samtidigt erbjuda trygghet. </a:t>
            </a:r>
            <a:r>
              <a:rPr lang="sv-SE" sz="1200" i="1" dirty="0">
                <a:solidFill>
                  <a:schemeClr val="bg2">
                    <a:lumMod val="90000"/>
                  </a:schemeClr>
                </a:solidFill>
              </a:rPr>
              <a:t>Socialstyrelsen definierar välfärdsteknik som ”digital teknik som syftar till att bibehålla eller öka trygghet, aktivitet, delaktighet eller självständighet för en person som har eller löper förhöjd risk att få en funktionsnedsättning”, medan hjälpmedel inte behöver vara digital teknik och kan antingen vara ”hjälpmedel för det dagliga livet” eller ”hjälpmedel för vård och behandling”. Exempel på välfärdsteknik: mobila trygghetslarm, </a:t>
            </a:r>
            <a:r>
              <a:rPr lang="sv-SE" sz="1200" i="1" dirty="0" err="1">
                <a:solidFill>
                  <a:schemeClr val="bg2">
                    <a:lumMod val="90000"/>
                  </a:schemeClr>
                </a:solidFill>
              </a:rPr>
              <a:t>nattillsynskameror</a:t>
            </a:r>
            <a:r>
              <a:rPr lang="sv-SE" sz="1200" i="1" dirty="0">
                <a:solidFill>
                  <a:schemeClr val="bg2">
                    <a:lumMod val="90000"/>
                  </a:schemeClr>
                </a:solidFill>
              </a:rPr>
              <a:t>, sensorer i kläder/accessoarer och möbler/inredning, vård- och omsorgsrobotar, digitala läkemedelspåminnare.</a:t>
            </a:r>
          </a:p>
          <a:p>
            <a:pPr marL="0" indent="0">
              <a:buNone/>
            </a:pPr>
            <a:r>
              <a:rPr lang="sv-SE" sz="1600" dirty="0"/>
              <a:t>Användning av välfärdsteknik bör tillämpas utifrån individens behov.</a:t>
            </a:r>
          </a:p>
          <a:p>
            <a:pPr marL="0" indent="0">
              <a:buNone/>
            </a:pPr>
            <a:r>
              <a:rPr lang="sv-SE" sz="1600" b="1" dirty="0"/>
              <a:t>Fråga 3:3 (4p). </a:t>
            </a:r>
            <a:r>
              <a:rPr lang="sv-SE" sz="1600" dirty="0"/>
              <a:t>Välj valfri välfärdsteknik som Leylas mamma skulle kunna ha nytta av och beskriv den kort. Intressenter i detta fall är Leylas mamma själv, Leyla och övriga närstående, hemtjänst- och hemvårdspersonal och hennes läkare och annan personal på den vårdcentral hon är patient vid. Beskriv vilka intressen avseende välfärdsteknik för Leylas mamma som dessa intressenter kan tänkas ha på kort och på lång sikt och analysera tänkbara intressekonflikter som du kan du se samt föreslå möjliga konfliktlösningar, inklusive ur ett läkarperspektiv.</a:t>
            </a:r>
          </a:p>
          <a:p>
            <a:pPr marL="0" indent="0">
              <a:buNone/>
            </a:pPr>
            <a:r>
              <a:rPr lang="sv-SE" sz="1600" b="1" i="1" dirty="0">
                <a:solidFill>
                  <a:srgbClr val="0070C0"/>
                </a:solidFill>
              </a:rPr>
              <a:t>Återkoppling 3:3. </a:t>
            </a:r>
            <a:r>
              <a:rPr lang="sv-SE" sz="1600" i="1" dirty="0">
                <a:solidFill>
                  <a:srgbClr val="0070C0"/>
                </a:solidFill>
              </a:rPr>
              <a:t>Exempel på intressekonflikter som kan uppstå vid användning av välfärdsteknik kan ha med resurser, den personliga integriteten och ansvarsaspekter att göra. (Lärandemål: C10)</a:t>
            </a:r>
          </a:p>
        </p:txBody>
      </p:sp>
    </p:spTree>
    <p:extLst>
      <p:ext uri="{BB962C8B-B14F-4D97-AF65-F5344CB8AC3E}">
        <p14:creationId xmlns:p14="http://schemas.microsoft.com/office/powerpoint/2010/main" val="317962846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Leyla, 53 år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Leyla, 53 år, har haft sedan ett halvt dygn tillbaka besvärats av några episoder med distinkt smärta i nedre vänstra delen av buken. Smärtan debuterade ganska hastigt och stegrades därefter successivt. Efter att själv ha googlat lite för att se vad det skulle kunna vara kontaktar hon en s.k. nätläkartjänst för att be om råd. Just när hon får kontakt med nätläkaren har smärtan klingat av något, men hon är orolig att den ska komma tillbaka, inte minst eftersom hennes 85-åriga mamma fyller år imorgon och Leyla har tagit på sig att ordna kalaset hemma hos sig då mamman bor i en mindre lägenhet och mycket släkt och vänner är inbjudna. Nätläkaren lyckas i ”patientens del” av konsultationsprocessen få Leyla att med egna ord beskriva sina symptom, samt tankar oro och önskan som rör dessa, och att i ”läkarens del” fördjupa symptomanamnesen, hennes levnadsvanor, livssituation och tidigare sjukdomar </a:t>
            </a:r>
            <a:r>
              <a:rPr lang="sv-SE" sz="1200" i="1" dirty="0" err="1">
                <a:solidFill>
                  <a:schemeClr val="bg2">
                    <a:lumMod val="90000"/>
                  </a:schemeClr>
                </a:solidFill>
              </a:rPr>
              <a:t>m.m</a:t>
            </a:r>
            <a:r>
              <a:rPr lang="sv-SE" sz="1200" i="1" dirty="0">
                <a:solidFill>
                  <a:schemeClr val="bg2">
                    <a:lumMod val="90000"/>
                  </a:schemeClr>
                </a:solidFill>
              </a:rPr>
              <a:t>, men har ändå svårt att differentialdiagnostiskt bedöma vad det mest troligt är som orsakar hennes besvär, i avsaknad av att kunna genomföra ett somatiskt status, inklusive bukpalpation bl.a.</a:t>
            </a:r>
          </a:p>
          <a:p>
            <a:pPr marL="0" indent="0">
              <a:buNone/>
            </a:pPr>
            <a:r>
              <a:rPr lang="sv-SE" sz="1200" dirty="0">
                <a:solidFill>
                  <a:schemeClr val="bg2">
                    <a:lumMod val="90000"/>
                  </a:schemeClr>
                </a:solidFill>
              </a:rPr>
              <a:t>Leylas 85-åriga mamma bor kvar i sitt hem med daglig hemtjänst och hemvård, som hon bara delvis är nöjd med. Hon tycker det är mycket spring med olika personer hela tiden och inte har de tid med henne som hon skulle önska heller. Leyla har hört om olika hjälpmedel och välfärdsteknik för att öka äldre personers självständighet och aktivitet och samtidigt erbjuda trygghet. </a:t>
            </a:r>
            <a:r>
              <a:rPr lang="sv-SE" sz="1200" i="1" dirty="0">
                <a:solidFill>
                  <a:schemeClr val="bg2">
                    <a:lumMod val="90000"/>
                  </a:schemeClr>
                </a:solidFill>
              </a:rPr>
              <a:t>Socialstyrelsen definierar välfärdsteknik som ”digital teknik som syftar till att bibehålla eller öka trygghet, aktivitet, delaktighet eller självständighet för en person som har eller löper förhöjd risk att få en funktionsnedsättning”, medan hjälpmedel inte behöver vara digital teknik och kan antingen vara ”hjälpmedel för det dagliga livet” eller ”hjälpmedel för vård och behandling”. Exempel på intressekonflikter som kan uppstå vid användning av välfärdsteknik kan ha med resurser, den personliga integriteten och ansvarsaspekter att göra. </a:t>
            </a:r>
          </a:p>
          <a:p>
            <a:pPr marL="0" indent="0">
              <a:buNone/>
            </a:pPr>
            <a:r>
              <a:rPr lang="sv-SE" sz="1600" dirty="0"/>
              <a:t>Under patientkonsultationen med nätläkaren får Leyla ånyo uppblossande, den här gången mycket kraftig buksmärta, varför denne bedömer att det finns anledning för henne att söka på Akutmottagningen, dit hon nu har kommit. Hon </a:t>
            </a:r>
            <a:r>
              <a:rPr lang="sv-SE" sz="1600" dirty="0" err="1"/>
              <a:t>triageras</a:t>
            </a:r>
            <a:r>
              <a:rPr lang="sv-SE" sz="1600" dirty="0"/>
              <a:t> som stabil med normala vitala parametrar. Hon är tidigare helt frisk förutom att hon har psoriasis med enbart hudmanifestation, för vilken hon använder </a:t>
            </a:r>
            <a:r>
              <a:rPr lang="sv-SE" sz="1600" dirty="0" err="1"/>
              <a:t>topikal</a:t>
            </a:r>
            <a:r>
              <a:rPr lang="sv-SE" sz="1600" dirty="0"/>
              <a:t> behandling. Hon har inga kända allergier. Sista smärtepisoden ägde rum för en timme sedan när hon talade med nätläkaren, den klingade av efter tio minuter. Totalt har hon nu haft fyra episoder av samma smärta på tio timmar. Ett urinprov visar 1+ för leukocyter och graviditetstest är negativt.</a:t>
            </a:r>
          </a:p>
          <a:p>
            <a:pPr marL="0" indent="0">
              <a:buNone/>
            </a:pPr>
            <a:r>
              <a:rPr lang="sv-SE" sz="1600" b="1" dirty="0"/>
              <a:t>Fråga 3:4 (5p). </a:t>
            </a:r>
            <a:r>
              <a:rPr lang="sv-SE" sz="1600" dirty="0"/>
              <a:t>Vilken anamnestisk information saknar du?</a:t>
            </a:r>
          </a:p>
        </p:txBody>
      </p:sp>
    </p:spTree>
    <p:extLst>
      <p:ext uri="{BB962C8B-B14F-4D97-AF65-F5344CB8AC3E}">
        <p14:creationId xmlns:p14="http://schemas.microsoft.com/office/powerpoint/2010/main" val="271764573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Leyla, 53 år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Leyla, 53 år, har haft sedan ett halvt dygn tillbaka besvärats av några episoder med distinkt smärta i nedre vänstra delen av buken. Smärtan debuterade ganska hastigt och stegrades därefter successivt. Efter att själv ha googlat lite för att se vad det skulle kunna vara kontaktar hon en s.k. nätläkartjänst för att be om råd. Just när hon får kontakt med nätläkaren har smärtan klingat av något, men hon är orolig att den ska komma tillbaka, inte minst eftersom hennes 85-åriga mamma fyller år imorgon och Leyla har tagit på sig att ordna kalaset hemma hos sig då mamman bor i en mindre lägenhet och mycket släkt och vänner är inbjudna. Nätläkaren lyckas i ”patientens del” av konsultationsprocessen få Leyla att med egna ord beskriva sina symptom, samt tankar oro och önskan som rör dessa, och att i ”läkarens del” fördjupa symptomanamnesen, hennes levnadsvanor, livssituation och tidigare sjukdomar </a:t>
            </a:r>
            <a:r>
              <a:rPr lang="sv-SE" sz="1200" i="1" dirty="0" err="1">
                <a:solidFill>
                  <a:schemeClr val="bg2">
                    <a:lumMod val="90000"/>
                  </a:schemeClr>
                </a:solidFill>
              </a:rPr>
              <a:t>m.m</a:t>
            </a:r>
            <a:r>
              <a:rPr lang="sv-SE" sz="1200" i="1" dirty="0">
                <a:solidFill>
                  <a:schemeClr val="bg2">
                    <a:lumMod val="90000"/>
                  </a:schemeClr>
                </a:solidFill>
              </a:rPr>
              <a:t>, men har ändå svårt att differentialdiagnostiskt bedöma vad det mest troligt är som orsakar hennes besvär, i avsaknad av att kunna genomföra ett somatiskt status, inklusive bukpalpation bl.a.</a:t>
            </a:r>
          </a:p>
          <a:p>
            <a:pPr marL="0" indent="0">
              <a:buNone/>
            </a:pPr>
            <a:r>
              <a:rPr lang="sv-SE" sz="1200" dirty="0">
                <a:solidFill>
                  <a:schemeClr val="bg2">
                    <a:lumMod val="90000"/>
                  </a:schemeClr>
                </a:solidFill>
              </a:rPr>
              <a:t>Leylas 85-åriga mamma bor kvar i sitt hem med daglig hemtjänst och hemvård, som hon bara delvis är nöjd med. Hon tycker det är mycket spring med olika personer hela tiden och inte har de tid med henne som hon skulle önska heller. Leyla har hört om olika hjälpmedel och välfärdsteknik för att öka äldre personers självständighet och aktivitet och samtidigt erbjuda trygghet. </a:t>
            </a:r>
            <a:r>
              <a:rPr lang="sv-SE" sz="1200" i="1" dirty="0">
                <a:solidFill>
                  <a:schemeClr val="bg2">
                    <a:lumMod val="90000"/>
                  </a:schemeClr>
                </a:solidFill>
              </a:rPr>
              <a:t>Socialstyrelsen definierar välfärdsteknik som ”digital teknik som syftar till att bibehålla eller öka trygghet, aktivitet, delaktighet eller självständighet för en person som har eller löper förhöjd risk att få en funktionsnedsättning”, medan hjälpmedel inte behöver vara digital teknik och kan antingen vara ”hjälpmedel för det dagliga livet” eller ”hjälpmedel för vård och behandling”. Exempel på intressekonflikter som kan uppstå vid användning av välfärdsteknik kan ha med resurser, den personliga integriteten och ansvarsaspekter att göra. </a:t>
            </a:r>
          </a:p>
          <a:p>
            <a:pPr marL="0" indent="0">
              <a:buNone/>
            </a:pPr>
            <a:r>
              <a:rPr lang="sv-SE" sz="1600" dirty="0"/>
              <a:t>Under patientkonsultationen med nätläkaren får Leyla ånyo uppblossande, den här gången mycket kraftig buksmärta, varför denne bedömer att det finns anledning för henne att söka på Akutmottagningen, dit hon nu har kommit. Hon </a:t>
            </a:r>
            <a:r>
              <a:rPr lang="sv-SE" sz="1600" dirty="0" err="1"/>
              <a:t>triageras</a:t>
            </a:r>
            <a:r>
              <a:rPr lang="sv-SE" sz="1600" dirty="0"/>
              <a:t> som stabil med normala vitala parametrar. Hon är tidigare helt frisk förutom att hon har psoriasis med enbart hudmanifestation, för vilken hon använder </a:t>
            </a:r>
            <a:r>
              <a:rPr lang="sv-SE" sz="1600" dirty="0" err="1"/>
              <a:t>topikal</a:t>
            </a:r>
            <a:r>
              <a:rPr lang="sv-SE" sz="1600" dirty="0"/>
              <a:t> behandling. Hon har inga kända allergier. Sista smärtepisoden ägde rum för en timme sedan när hon talade med nätläkaren, den klingade av efter tio minuter. Totalt har hon nu haft fyra episoder av samma smärta på tio timmar. Ett urinprov visar 1+ för leukocyter och graviditetstest är negativt.</a:t>
            </a:r>
          </a:p>
          <a:p>
            <a:pPr marL="0" indent="0">
              <a:buNone/>
            </a:pPr>
            <a:r>
              <a:rPr lang="sv-SE" sz="1600" b="1" dirty="0"/>
              <a:t>Fråga 3:4 (5p). </a:t>
            </a:r>
            <a:r>
              <a:rPr lang="sv-SE" sz="1600" dirty="0"/>
              <a:t>Vilken anamnestisk information saknar du?</a:t>
            </a:r>
          </a:p>
          <a:p>
            <a:pPr marL="0" indent="0">
              <a:buNone/>
            </a:pPr>
            <a:r>
              <a:rPr lang="sv-SE" sz="1600" b="1" i="1" dirty="0">
                <a:solidFill>
                  <a:srgbClr val="0070C0"/>
                </a:solidFill>
              </a:rPr>
              <a:t>Återkoppling 3:4. </a:t>
            </a:r>
            <a:r>
              <a:rPr lang="sv-SE" sz="1600" i="1" dirty="0">
                <a:solidFill>
                  <a:srgbClr val="0070C0"/>
                </a:solidFill>
              </a:rPr>
              <a:t>Leyla har genomgått planerat </a:t>
            </a:r>
            <a:r>
              <a:rPr lang="sv-SE" sz="1600" i="1" dirty="0" err="1">
                <a:solidFill>
                  <a:srgbClr val="0070C0"/>
                </a:solidFill>
              </a:rPr>
              <a:t>sectio</a:t>
            </a:r>
            <a:r>
              <a:rPr lang="sv-SE" sz="1600" i="1" dirty="0">
                <a:solidFill>
                  <a:srgbClr val="0070C0"/>
                </a:solidFill>
              </a:rPr>
              <a:t> två gånger för 20 respektive 12 år sedan, första gången akut, andra planerat eftersom det bedömdes föreligga bäckenträngsel. Hon slutade menstruera helt för två år sedan, har ingen spiral, använder ej hormonpreparat. Smärtan fanns på exakt samma plats vid båda tillfällena, strålade inte säkert ut någonstans, inget kunde lätta eller förvärra smärtan. Hon kräktes vid ett tillfälle av smärtan. Avföring senast igår, då normal. Gaser har gått idag. </a:t>
            </a:r>
            <a:r>
              <a:rPr lang="sv-SE" sz="1600" i="1" dirty="0" err="1">
                <a:solidFill>
                  <a:srgbClr val="0070C0"/>
                </a:solidFill>
              </a:rPr>
              <a:t>Miktion</a:t>
            </a:r>
            <a:r>
              <a:rPr lang="sv-SE" sz="1600" i="1" dirty="0">
                <a:solidFill>
                  <a:srgbClr val="0070C0"/>
                </a:solidFill>
              </a:rPr>
              <a:t> </a:t>
            </a:r>
            <a:r>
              <a:rPr lang="sv-SE" sz="1600" i="1" dirty="0" err="1">
                <a:solidFill>
                  <a:srgbClr val="0070C0"/>
                </a:solidFill>
              </a:rPr>
              <a:t>ua</a:t>
            </a:r>
            <a:r>
              <a:rPr lang="sv-SE" sz="1600" i="1" dirty="0">
                <a:solidFill>
                  <a:srgbClr val="0070C0"/>
                </a:solidFill>
              </a:rPr>
              <a:t>.( Lärandemål A2)</a:t>
            </a:r>
          </a:p>
        </p:txBody>
      </p:sp>
    </p:spTree>
    <p:extLst>
      <p:ext uri="{BB962C8B-B14F-4D97-AF65-F5344CB8AC3E}">
        <p14:creationId xmlns:p14="http://schemas.microsoft.com/office/powerpoint/2010/main" val="300953890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Leyla, 53 år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Leyla, 53 år, har haft sedan ett halvt dygn tillbaka besvärats av några episoder med distinkt smärta i nedre vänstra delen av buken. Smärtan debuterade ganska hastigt och stegrades därefter successivt. Efter att själv ha googlat lite för att se vad det skulle kunna vara kontaktar hon en s.k. nätläkartjänst för att be om råd. Under patientkonsultationen med nätläkaren får Leyla ånyo uppblossande, den här gången mycket kraftig buksmärta, varför denne bedömer att det finns anledning för henne att söka på Akutmottagningen, dit hon nu har kommit. Hon </a:t>
            </a:r>
            <a:r>
              <a:rPr lang="sv-SE" sz="1200" i="1" dirty="0" err="1">
                <a:solidFill>
                  <a:schemeClr val="bg2">
                    <a:lumMod val="90000"/>
                  </a:schemeClr>
                </a:solidFill>
              </a:rPr>
              <a:t>triageras</a:t>
            </a:r>
            <a:r>
              <a:rPr lang="sv-SE" sz="1200" i="1" dirty="0">
                <a:solidFill>
                  <a:schemeClr val="bg2">
                    <a:lumMod val="90000"/>
                  </a:schemeClr>
                </a:solidFill>
              </a:rPr>
              <a:t> som stabil med normala vitala parametrar. Hon är tidigare helt frisk förutom att hon har psoriasis med enbart hudmanifestation, för vilken hon använder </a:t>
            </a:r>
            <a:r>
              <a:rPr lang="sv-SE" sz="1200" i="1" dirty="0" err="1">
                <a:solidFill>
                  <a:schemeClr val="bg2">
                    <a:lumMod val="90000"/>
                  </a:schemeClr>
                </a:solidFill>
              </a:rPr>
              <a:t>topikal</a:t>
            </a:r>
            <a:r>
              <a:rPr lang="sv-SE" sz="1200" i="1" dirty="0">
                <a:solidFill>
                  <a:schemeClr val="bg2">
                    <a:lumMod val="90000"/>
                  </a:schemeClr>
                </a:solidFill>
              </a:rPr>
              <a:t> behandling. Hon har inga kända allergier. Sista smärtepisoden ägde rum för en timme sedan när hon talade med nätläkaren, den klingade av efter tio minuter. Totalt har hon nu haft fyra episoder av samma smärta på tio timmar. Ett urinprov visar 1+ för leukocyter och graviditetstest är negativt.</a:t>
            </a:r>
          </a:p>
          <a:p>
            <a:pPr marL="0" indent="0">
              <a:buNone/>
            </a:pPr>
            <a:r>
              <a:rPr lang="sv-SE" sz="1600" dirty="0"/>
              <a:t>Under patientkonsultationen med nätläkaren får Leyla ånyo uppblossande, den här gången mycket kraftig buksmärta, varför denne bedömer att det finns anledning för henne att söka på Akutmottagningen, dit hon nu har kommit. Hon </a:t>
            </a:r>
            <a:r>
              <a:rPr lang="sv-SE" sz="1600" dirty="0" err="1"/>
              <a:t>triageras</a:t>
            </a:r>
            <a:r>
              <a:rPr lang="sv-SE" sz="1600" dirty="0"/>
              <a:t> som stabil med normala vitala parametrar. Hon är tidigare helt frisk förutom att hon har psoriasis med enbart hudmanifestation, för vilken hon använder </a:t>
            </a:r>
            <a:r>
              <a:rPr lang="sv-SE" sz="1600" dirty="0" err="1"/>
              <a:t>topikal</a:t>
            </a:r>
            <a:r>
              <a:rPr lang="sv-SE" sz="1600" dirty="0"/>
              <a:t> behandling. Hon har inga kända allergier. Sista smärtepisoden ägde rum för en timme sedan när hon talade med nätläkaren, den klingade av efter tio minuter. Totalt har hon nu haft fyra episoder av samma smärta på tio timmar. Ett urinprov visar 1+ för leukocyter och graviditetstest är negativt.</a:t>
            </a:r>
          </a:p>
          <a:p>
            <a:pPr marL="0" indent="0">
              <a:buNone/>
            </a:pPr>
            <a:r>
              <a:rPr lang="sv-SE" sz="1600" b="1" dirty="0"/>
              <a:t>Fråga 3:5 (2p). </a:t>
            </a:r>
            <a:r>
              <a:rPr lang="sv-SE" sz="1600" dirty="0"/>
              <a:t>Vilka organ projicerar smärta till vänster </a:t>
            </a:r>
            <a:r>
              <a:rPr lang="sv-SE" sz="1600" dirty="0" err="1"/>
              <a:t>fossa</a:t>
            </a:r>
            <a:r>
              <a:rPr lang="sv-SE" sz="1600" dirty="0"/>
              <a:t>?</a:t>
            </a:r>
          </a:p>
        </p:txBody>
      </p:sp>
    </p:spTree>
    <p:extLst>
      <p:ext uri="{BB962C8B-B14F-4D97-AF65-F5344CB8AC3E}">
        <p14:creationId xmlns:p14="http://schemas.microsoft.com/office/powerpoint/2010/main" val="133210060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Leyla, 53 år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Leyla, 53 år, har haft sedan ett halvt dygn tillbaka besvärats av några episoder med distinkt smärta i nedre vänstra delen av buken. Smärtan debuterade ganska hastigt och stegrades därefter successivt. Efter att själv ha googlat lite för att se vad det skulle kunna vara kontaktar hon en s.k. nätläkartjänst för att be om råd. Under patientkonsultationen med nätläkaren får Leyla ånyo uppblossande, den här gången mycket kraftig buksmärta, varför denne bedömer att det finns anledning för henne att söka på Akutmottagningen, dit hon nu har kommit. Hon </a:t>
            </a:r>
            <a:r>
              <a:rPr lang="sv-SE" sz="1200" i="1" dirty="0" err="1">
                <a:solidFill>
                  <a:schemeClr val="bg2">
                    <a:lumMod val="90000"/>
                  </a:schemeClr>
                </a:solidFill>
              </a:rPr>
              <a:t>triageras</a:t>
            </a:r>
            <a:r>
              <a:rPr lang="sv-SE" sz="1200" i="1" dirty="0">
                <a:solidFill>
                  <a:schemeClr val="bg2">
                    <a:lumMod val="90000"/>
                  </a:schemeClr>
                </a:solidFill>
              </a:rPr>
              <a:t> som stabil med normala vitala parametrar. Hon är tidigare helt frisk förutom att hon har psoriasis med enbart hudmanifestation, för vilken hon använder </a:t>
            </a:r>
            <a:r>
              <a:rPr lang="sv-SE" sz="1200" i="1" dirty="0" err="1">
                <a:solidFill>
                  <a:schemeClr val="bg2">
                    <a:lumMod val="90000"/>
                  </a:schemeClr>
                </a:solidFill>
              </a:rPr>
              <a:t>topikal</a:t>
            </a:r>
            <a:r>
              <a:rPr lang="sv-SE" sz="1200" i="1" dirty="0">
                <a:solidFill>
                  <a:schemeClr val="bg2">
                    <a:lumMod val="90000"/>
                  </a:schemeClr>
                </a:solidFill>
              </a:rPr>
              <a:t> behandling. Hon har inga kända allergier. Sista smärtepisoden ägde rum för en timme sedan när hon talade med nätläkaren, den klingade av efter tio minuter. Totalt har hon nu haft fyra episoder av samma smärta på tio timmar. Ett urinprov visar 1+ för leukocyter och graviditetstest är negativt.</a:t>
            </a:r>
          </a:p>
          <a:p>
            <a:pPr marL="0" indent="0">
              <a:buNone/>
            </a:pPr>
            <a:r>
              <a:rPr lang="sv-SE" sz="1600" dirty="0"/>
              <a:t>Under patientkonsultationen med nätläkaren får Leyla ånyo uppblossande, den här gången mycket kraftig buksmärta, varför denne bedömer att det finns anledning för henne att söka på Akutmottagningen, dit hon nu har kommit. Hon </a:t>
            </a:r>
            <a:r>
              <a:rPr lang="sv-SE" sz="1600" dirty="0" err="1"/>
              <a:t>triageras</a:t>
            </a:r>
            <a:r>
              <a:rPr lang="sv-SE" sz="1600" dirty="0"/>
              <a:t> som stabil med normala vitala parametrar. Hon är tidigare helt frisk förutom att hon har psoriasis med enbart hudmanifestation, för vilken hon använder </a:t>
            </a:r>
            <a:r>
              <a:rPr lang="sv-SE" sz="1600" dirty="0" err="1"/>
              <a:t>topikal</a:t>
            </a:r>
            <a:r>
              <a:rPr lang="sv-SE" sz="1600" dirty="0"/>
              <a:t> behandling. Hon har inga kända allergier. Sista smärtepisoden ägde rum för en timme sedan när hon talade med nätläkaren, den klingade av efter tio minuter. Totalt har hon nu haft fyra episoder av samma smärta på tio timmar. Ett urinprov visar 1+ för leukocyter och graviditetstest är negativt.</a:t>
            </a:r>
          </a:p>
          <a:p>
            <a:pPr marL="0" indent="0">
              <a:buNone/>
            </a:pPr>
            <a:r>
              <a:rPr lang="sv-SE" sz="1600" b="1" dirty="0"/>
              <a:t>Fråga 3:5 (2p). </a:t>
            </a:r>
            <a:r>
              <a:rPr lang="sv-SE" sz="1600" dirty="0"/>
              <a:t>Vilka organ projicerar smärta till vänster </a:t>
            </a:r>
            <a:r>
              <a:rPr lang="sv-SE" sz="1600" dirty="0" err="1"/>
              <a:t>fossa</a:t>
            </a:r>
            <a:r>
              <a:rPr lang="sv-SE" sz="1600" dirty="0"/>
              <a:t>?</a:t>
            </a:r>
          </a:p>
          <a:p>
            <a:pPr marL="0" indent="0">
              <a:buNone/>
            </a:pPr>
            <a:r>
              <a:rPr lang="sv-SE" sz="1600" b="1" i="1" dirty="0">
                <a:solidFill>
                  <a:srgbClr val="0070C0"/>
                </a:solidFill>
              </a:rPr>
              <a:t>Återkoppling 3:5. </a:t>
            </a:r>
            <a:r>
              <a:rPr lang="sv-SE" sz="1600" i="1" dirty="0">
                <a:solidFill>
                  <a:srgbClr val="0070C0"/>
                </a:solidFill>
              </a:rPr>
              <a:t>Vänstersidiga könskörtlar, </a:t>
            </a:r>
            <a:r>
              <a:rPr lang="sv-SE" sz="1600" i="1" dirty="0" err="1">
                <a:solidFill>
                  <a:srgbClr val="0070C0"/>
                </a:solidFill>
              </a:rPr>
              <a:t>vänstercolon</a:t>
            </a:r>
            <a:r>
              <a:rPr lang="sv-SE" sz="1600" i="1" dirty="0">
                <a:solidFill>
                  <a:srgbClr val="0070C0"/>
                </a:solidFill>
              </a:rPr>
              <a:t> mot sigmoideum samt </a:t>
            </a:r>
            <a:r>
              <a:rPr lang="sv-SE" sz="1600" i="1" dirty="0" err="1">
                <a:solidFill>
                  <a:srgbClr val="0070C0"/>
                </a:solidFill>
              </a:rPr>
              <a:t>uretärens</a:t>
            </a:r>
            <a:r>
              <a:rPr lang="sv-SE" sz="1600" i="1" dirty="0">
                <a:solidFill>
                  <a:srgbClr val="0070C0"/>
                </a:solidFill>
              </a:rPr>
              <a:t> inträde i urinblåsan projicerar smärta i vänster </a:t>
            </a:r>
            <a:r>
              <a:rPr lang="sv-SE" sz="1600" i="1" dirty="0" err="1">
                <a:solidFill>
                  <a:srgbClr val="0070C0"/>
                </a:solidFill>
              </a:rPr>
              <a:t>fossa</a:t>
            </a:r>
            <a:r>
              <a:rPr lang="sv-SE" sz="1600" i="1" dirty="0">
                <a:solidFill>
                  <a:srgbClr val="0070C0"/>
                </a:solidFill>
              </a:rPr>
              <a:t>. Buken undersöks. Den inspekteras sammanfallen, med välläkt </a:t>
            </a:r>
            <a:r>
              <a:rPr lang="sv-SE" sz="1600" i="1" dirty="0" err="1">
                <a:solidFill>
                  <a:srgbClr val="0070C0"/>
                </a:solidFill>
              </a:rPr>
              <a:t>operationsärr</a:t>
            </a:r>
            <a:r>
              <a:rPr lang="sv-SE" sz="1600" i="1" dirty="0">
                <a:solidFill>
                  <a:srgbClr val="0070C0"/>
                </a:solidFill>
              </a:rPr>
              <a:t> ovan </a:t>
            </a:r>
            <a:r>
              <a:rPr lang="sv-SE" sz="1600" i="1" dirty="0" err="1">
                <a:solidFill>
                  <a:srgbClr val="0070C0"/>
                </a:solidFill>
              </a:rPr>
              <a:t>symfysen</a:t>
            </a:r>
            <a:r>
              <a:rPr lang="sv-SE" sz="1600" i="1" dirty="0">
                <a:solidFill>
                  <a:srgbClr val="0070C0"/>
                </a:solidFill>
              </a:rPr>
              <a:t>. Buken auskulteras med normala tarmljud. Normal perkussionston och ingen smärtreaktion vid perkussion föreligger. Buken palperas mjuk överallt. Inga säkra resistenser palperas. Lätt ömhet i vänster </a:t>
            </a:r>
            <a:r>
              <a:rPr lang="sv-SE" sz="1600" i="1" dirty="0" err="1">
                <a:solidFill>
                  <a:srgbClr val="0070C0"/>
                </a:solidFill>
              </a:rPr>
              <a:t>fossa</a:t>
            </a:r>
            <a:r>
              <a:rPr lang="sv-SE" sz="1600" i="1" dirty="0">
                <a:solidFill>
                  <a:srgbClr val="0070C0"/>
                </a:solidFill>
              </a:rPr>
              <a:t>. Bråckportar testas </a:t>
            </a:r>
            <a:r>
              <a:rPr lang="sv-SE" sz="1600" i="1" dirty="0" err="1">
                <a:solidFill>
                  <a:srgbClr val="0070C0"/>
                </a:solidFill>
              </a:rPr>
              <a:t>ua</a:t>
            </a:r>
            <a:r>
              <a:rPr lang="sv-SE" sz="1600" i="1" dirty="0">
                <a:solidFill>
                  <a:srgbClr val="0070C0"/>
                </a:solidFill>
              </a:rPr>
              <a:t>. (Lärandemål A2)</a:t>
            </a:r>
          </a:p>
        </p:txBody>
      </p:sp>
    </p:spTree>
    <p:extLst>
      <p:ext uri="{BB962C8B-B14F-4D97-AF65-F5344CB8AC3E}">
        <p14:creationId xmlns:p14="http://schemas.microsoft.com/office/powerpoint/2010/main" val="2157408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Anders, 67 </a:t>
            </a:r>
            <a:r>
              <a:rPr lang="sv-SE" sz="2400" dirty="0" err="1">
                <a:effectLst/>
                <a:latin typeface="Signika"/>
              </a:rPr>
              <a:t>år</a:t>
            </a:r>
            <a:r>
              <a:rPr lang="sv-SE" sz="2400" dirty="0">
                <a:effectLst/>
                <a:latin typeface="Signika"/>
              </a:rPr>
              <a:t>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a:t>
            </a:r>
          </a:p>
          <a:p>
            <a:pPr marL="0" indent="0">
              <a:buNone/>
            </a:pPr>
            <a:r>
              <a:rPr lang="sv-SE" sz="1200" dirty="0">
                <a:solidFill>
                  <a:schemeClr val="bg2">
                    <a:lumMod val="90000"/>
                  </a:schemeClr>
                </a:solidFill>
              </a:rPr>
              <a:t>Det har nu gått 6 månader sedan du träffade Anders och du får ett remissvar från minnesmottagningen med sammanställning av gjord utredning och behandling. Demensmarkörer i </a:t>
            </a:r>
            <a:r>
              <a:rPr lang="sv-SE" sz="1200" dirty="0" err="1">
                <a:solidFill>
                  <a:schemeClr val="bg2">
                    <a:lumMod val="90000"/>
                  </a:schemeClr>
                </a:solidFill>
              </a:rPr>
              <a:t>likvor</a:t>
            </a:r>
            <a:r>
              <a:rPr lang="sv-SE" sz="1200" dirty="0">
                <a:solidFill>
                  <a:schemeClr val="bg2">
                    <a:lumMod val="90000"/>
                  </a:schemeClr>
                </a:solidFill>
              </a:rPr>
              <a:t> visade ett entydigt mönster talande för Alzheimers sjukdom och Anders är insatt på läkemedelsbehandling mot sjukdomen. </a:t>
            </a:r>
            <a:r>
              <a:rPr lang="sv-SE" sz="1200" i="1" dirty="0">
                <a:solidFill>
                  <a:schemeClr val="bg2">
                    <a:lumMod val="90000"/>
                  </a:schemeClr>
                </a:solidFill>
              </a:rPr>
              <a:t>Behandlingsalternativen vid Alzheimers sjukdom är </a:t>
            </a:r>
            <a:r>
              <a:rPr lang="sv-SE" sz="1200" i="1" dirty="0" err="1">
                <a:solidFill>
                  <a:schemeClr val="bg2">
                    <a:lumMod val="90000"/>
                  </a:schemeClr>
                </a:solidFill>
              </a:rPr>
              <a:t>acetylkolinesterashämmare</a:t>
            </a:r>
            <a:r>
              <a:rPr lang="sv-SE" sz="1200" i="1" dirty="0">
                <a:solidFill>
                  <a:schemeClr val="bg2">
                    <a:lumMod val="90000"/>
                  </a:schemeClr>
                </a:solidFill>
              </a:rPr>
              <a:t> (3 olika) och </a:t>
            </a:r>
            <a:r>
              <a:rPr lang="sv-SE" sz="1200" i="1" dirty="0" err="1">
                <a:solidFill>
                  <a:schemeClr val="bg2">
                    <a:lumMod val="90000"/>
                  </a:schemeClr>
                </a:solidFill>
              </a:rPr>
              <a:t>memantin</a:t>
            </a:r>
            <a:r>
              <a:rPr lang="sv-SE" sz="1200" i="1" dirty="0">
                <a:solidFill>
                  <a:schemeClr val="bg2">
                    <a:lumMod val="90000"/>
                  </a:schemeClr>
                </a:solidFill>
              </a:rPr>
              <a:t>. I tidig sjukdomsfas (som här) är </a:t>
            </a:r>
            <a:r>
              <a:rPr lang="sv-SE" sz="1200" i="1" dirty="0" err="1">
                <a:solidFill>
                  <a:schemeClr val="bg2">
                    <a:lumMod val="90000"/>
                  </a:schemeClr>
                </a:solidFill>
              </a:rPr>
              <a:t>acetylkolinesterashämmare</a:t>
            </a:r>
            <a:r>
              <a:rPr lang="sv-SE" sz="1200" i="1" dirty="0">
                <a:solidFill>
                  <a:schemeClr val="bg2">
                    <a:lumMod val="90000"/>
                  </a:schemeClr>
                </a:solidFill>
              </a:rPr>
              <a:t> förstahandsbehandling om inga kontraindikationer föreligger. Anders har fått behandling med </a:t>
            </a:r>
            <a:r>
              <a:rPr lang="sv-SE" sz="1200" i="1" dirty="0" err="1">
                <a:solidFill>
                  <a:schemeClr val="bg2">
                    <a:lumMod val="90000"/>
                  </a:schemeClr>
                </a:solidFill>
              </a:rPr>
              <a:t>acetylkolinesterashämmaren</a:t>
            </a:r>
            <a:r>
              <a:rPr lang="sv-SE" sz="1200" i="1" dirty="0">
                <a:solidFill>
                  <a:schemeClr val="bg2">
                    <a:lumMod val="90000"/>
                  </a:schemeClr>
                </a:solidFill>
              </a:rPr>
              <a:t> </a:t>
            </a:r>
            <a:r>
              <a:rPr lang="sv-SE" sz="1200" i="1" dirty="0" err="1">
                <a:solidFill>
                  <a:schemeClr val="bg2">
                    <a:lumMod val="90000"/>
                  </a:schemeClr>
                </a:solidFill>
              </a:rPr>
              <a:t>donepezil</a:t>
            </a:r>
            <a:r>
              <a:rPr lang="sv-SE" sz="1200" i="1" dirty="0">
                <a:solidFill>
                  <a:schemeClr val="bg2">
                    <a:lumMod val="90000"/>
                  </a:schemeClr>
                </a:solidFill>
              </a:rPr>
              <a:t>, och efter att man följt upp insatt behandlingen vid minnesmottagningen vid ett tillfälle återremitterades han till primärvården för fortsatt uppföljning. Du träffar honom för ett återbesök på vårdcentralen 1,5 år efter er första kontakt och det framkommer under besöket att han har körkortet kvar och fortfarande kör bil. Dottern medföljer och uttrycker i enrum en oro för bilkörningen. Det framkommer att det funnits ett par incidenter med plåtskador på bilen vid parkering, och dottern säger spontant att hon inte skulle våga åka med honom som passagerare, men hon har inte kunnat prata med honom om bilkörningen då han blir väldigt arg så fort frågan kommer på tal.</a:t>
            </a:r>
          </a:p>
          <a:p>
            <a:pPr marL="0" indent="0">
              <a:buNone/>
            </a:pPr>
            <a:r>
              <a:rPr lang="sv-SE" sz="1200" i="1" dirty="0">
                <a:solidFill>
                  <a:schemeClr val="bg2">
                    <a:lumMod val="90000"/>
                  </a:schemeClr>
                </a:solidFill>
              </a:rPr>
              <a:t>Anders verkar vid besöket må psykiskt ganska väl utan tecken till depression, men det märks i en samtalssituation att närminnet är kort eftersom han upprepar samma frågor. Han är vänlig och godmodig och kanske lite bekymmerslös under första delen av besöket, men när du antyder att han kanske inte skall fortsätta köra bil blir han mycket upprörd.. Demenssjukdom utgör hinder för körkortsinnehav. Vid lindrig demens kan dock innehav av behörigheterna AM, A1, A2, A, B, BE eller traktorkort medges. Regelbunden uppföljning då nödvändig. Demens bör anses som lindrig om patienten har förmågan att föra ett självständigt liv med ett förhållandevis intakt omdöme. Kognitiva funktioner som är viktiga för riskfri bilkörning är Uppmärksamhet, </a:t>
            </a:r>
            <a:r>
              <a:rPr lang="sv-SE" sz="1200" i="1" dirty="0" err="1">
                <a:solidFill>
                  <a:schemeClr val="bg2">
                    <a:lumMod val="90000"/>
                  </a:schemeClr>
                </a:solidFill>
              </a:rPr>
              <a:t>visuospatiala</a:t>
            </a:r>
            <a:r>
              <a:rPr lang="sv-SE" sz="1200" i="1" dirty="0">
                <a:solidFill>
                  <a:schemeClr val="bg2">
                    <a:lumMod val="90000"/>
                  </a:schemeClr>
                </a:solidFill>
              </a:rPr>
              <a:t> funktioner, mental flexibilitet, exekutiva funktioner, psykomotoriskt tempo och omdöme.</a:t>
            </a:r>
          </a:p>
          <a:p>
            <a:pPr marL="0" indent="0">
              <a:buNone/>
            </a:pPr>
            <a:r>
              <a:rPr lang="sv-SE" sz="1200" i="1" dirty="0">
                <a:solidFill>
                  <a:schemeClr val="bg2">
                    <a:lumMod val="90000"/>
                  </a:schemeClr>
                </a:solidFill>
              </a:rPr>
              <a:t>Du avgör att Anders inte längre har en lindrig demens och att han därför inte längre får lov att köra bil. När du tar upp detta med Anders blir han mycket upprörd och säger att han minsann har kört bil i snart 50 år och han tänker inte sluta bara för att du säger det. Du informerar Anders och dottern om att du kommer att skriva ett intyg till Transportstyrelsen där du redogör för Anders sjukdomstillstånd och att detta kommer att leda till att Transportstyrelsen kommer att återkalla Anders körkort.</a:t>
            </a:r>
          </a:p>
          <a:p>
            <a:pPr marL="0" indent="0">
              <a:buNone/>
            </a:pPr>
            <a:r>
              <a:rPr lang="sv-SE" sz="1600" dirty="0"/>
              <a:t>När Anders hör att du kommer att anmäla till Transportstyrelsen blir han högröd i ansiktet och frågar hur du har mage att ifrågasätta hans körförmåga.</a:t>
            </a:r>
          </a:p>
          <a:p>
            <a:pPr marL="0" indent="0">
              <a:buNone/>
            </a:pPr>
            <a:r>
              <a:rPr lang="sv-SE" sz="1600" b="1" dirty="0"/>
              <a:t>Fråga 2:9 (3p). </a:t>
            </a:r>
            <a:r>
              <a:rPr lang="sv-SE" sz="1600" dirty="0"/>
              <a:t>Hur kan du som läkare tackla Anders upprördhet över att körförmågan ifrågasätts?</a:t>
            </a:r>
          </a:p>
          <a:p>
            <a:pPr marL="0" indent="0">
              <a:buNone/>
            </a:pPr>
            <a:r>
              <a:rPr lang="sv-SE" sz="1600" b="1" i="1" dirty="0">
                <a:solidFill>
                  <a:srgbClr val="0070C0"/>
                </a:solidFill>
              </a:rPr>
              <a:t>Återkoppling 2:9. </a:t>
            </a:r>
            <a:r>
              <a:rPr lang="sv-SE" sz="1600" i="1" dirty="0">
                <a:solidFill>
                  <a:srgbClr val="0070C0"/>
                </a:solidFill>
              </a:rPr>
              <a:t>Du använder dig av validering och vågar vara rak, genuin och ärlig. ”Min medicinska bedömning är att din tid som bilförare är förbi”. Det är en sorgeprocess och det är inte konstigt att du tycker att jag är både oförskämd och </a:t>
            </a:r>
            <a:r>
              <a:rPr lang="sv-SE" sz="1600" i="1" dirty="0" err="1">
                <a:solidFill>
                  <a:srgbClr val="0070C0"/>
                </a:solidFill>
              </a:rPr>
              <a:t>oempatisk</a:t>
            </a:r>
            <a:r>
              <a:rPr lang="sv-SE" sz="1600" i="1" dirty="0">
                <a:solidFill>
                  <a:srgbClr val="0070C0"/>
                </a:solidFill>
              </a:rPr>
              <a:t>. Jag har inte träffat någon som velat bli av med sitt körkort utan det är min uppgift att ta ansvar för att bedöma om man uppfyller de medicinska krav som finns för körkortsinnehav. (Lärandemål C8)</a:t>
            </a:r>
          </a:p>
          <a:p>
            <a:pPr marL="0" indent="0">
              <a:buNone/>
            </a:pPr>
            <a:endParaRPr lang="sv-SE" sz="1600" dirty="0"/>
          </a:p>
        </p:txBody>
      </p:sp>
    </p:spTree>
    <p:extLst>
      <p:ext uri="{BB962C8B-B14F-4D97-AF65-F5344CB8AC3E}">
        <p14:creationId xmlns:p14="http://schemas.microsoft.com/office/powerpoint/2010/main" val="1979367322"/>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Leyla, 53 år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Leyla, 53 år, har haft sedan ett halvt dygn tillbaka besvärats av några episoder med distinkt smärta i nedre vänstra delen av buken. Smärtan debuterade ganska hastigt och stegrades därefter successivt. Efter att själv ha googlat lite för att se vad det skulle kunna vara kontaktar hon en s.k. nätläkartjänst för att be om råd. Under patientkonsultationen med nätläkaren får Leyla ånyo uppblossande, den här gången mycket kraftig buksmärta, varför denne bedömer att det finns anledning för henne att söka på Akutmottagningen, dit hon nu har kommit. Hon </a:t>
            </a:r>
            <a:r>
              <a:rPr lang="sv-SE" sz="1200" i="1" dirty="0" err="1">
                <a:solidFill>
                  <a:schemeClr val="bg2">
                    <a:lumMod val="90000"/>
                  </a:schemeClr>
                </a:solidFill>
              </a:rPr>
              <a:t>triageras</a:t>
            </a:r>
            <a:r>
              <a:rPr lang="sv-SE" sz="1200" i="1" dirty="0">
                <a:solidFill>
                  <a:schemeClr val="bg2">
                    <a:lumMod val="90000"/>
                  </a:schemeClr>
                </a:solidFill>
              </a:rPr>
              <a:t> som stabil med normala vitala parametrar. Hon är tidigare helt frisk förutom att hon har psoriasis med enbart hudmanifestation, för vilken hon använder </a:t>
            </a:r>
            <a:r>
              <a:rPr lang="sv-SE" sz="1200" i="1" dirty="0" err="1">
                <a:solidFill>
                  <a:schemeClr val="bg2">
                    <a:lumMod val="90000"/>
                  </a:schemeClr>
                </a:solidFill>
              </a:rPr>
              <a:t>topikal</a:t>
            </a:r>
            <a:r>
              <a:rPr lang="sv-SE" sz="1200" i="1" dirty="0">
                <a:solidFill>
                  <a:schemeClr val="bg2">
                    <a:lumMod val="90000"/>
                  </a:schemeClr>
                </a:solidFill>
              </a:rPr>
              <a:t> behandling. Hon har inga kända allergier. Sista smärtepisoden ägde rum för en timme sedan när hon talade med nätläkaren, den klingade av efter tio minuter. Totalt har hon nu haft fyra episoder av samma smärta på tio timmar. Ett urinprov visar 1+ för leukocyter och graviditetstest är negativt. Leyla har genomgått planerat </a:t>
            </a:r>
            <a:r>
              <a:rPr lang="sv-SE" sz="1200" i="1" dirty="0" err="1">
                <a:solidFill>
                  <a:schemeClr val="bg2">
                    <a:lumMod val="90000"/>
                  </a:schemeClr>
                </a:solidFill>
              </a:rPr>
              <a:t>sectio</a:t>
            </a:r>
            <a:r>
              <a:rPr lang="sv-SE" sz="1200" i="1" dirty="0">
                <a:solidFill>
                  <a:schemeClr val="bg2">
                    <a:lumMod val="90000"/>
                  </a:schemeClr>
                </a:solidFill>
              </a:rPr>
              <a:t> två gånger för 20 respektive 12 år sedan, första gången akut, andra planerat eftersom det bedömdes föreligga bäckenträngsel. Hon slutade menstruera helt för två år sedan, har ingen spiral, använder ej hormonpreparat. Smärtan fanns på exakt samma plats vid båda tillfällena, strålade inte säkert ut någonstans, inget kunde lätta eller förvärra smärtan. Hon kräktes vid ett tillfälle av smärtan. Avföring senast igår, då normal. Gaser har gått idag. </a:t>
            </a:r>
            <a:r>
              <a:rPr lang="sv-SE" sz="1200" i="1" dirty="0" err="1">
                <a:solidFill>
                  <a:schemeClr val="bg2">
                    <a:lumMod val="90000"/>
                  </a:schemeClr>
                </a:solidFill>
              </a:rPr>
              <a:t>Miktion</a:t>
            </a:r>
            <a:r>
              <a:rPr lang="sv-SE" sz="1200" i="1" dirty="0">
                <a:solidFill>
                  <a:schemeClr val="bg2">
                    <a:lumMod val="90000"/>
                  </a:schemeClr>
                </a:solidFill>
              </a:rPr>
              <a:t> </a:t>
            </a:r>
            <a:r>
              <a:rPr lang="sv-SE" sz="1200" i="1" dirty="0" err="1">
                <a:solidFill>
                  <a:schemeClr val="bg2">
                    <a:lumMod val="90000"/>
                  </a:schemeClr>
                </a:solidFill>
              </a:rPr>
              <a:t>ua</a:t>
            </a:r>
            <a:r>
              <a:rPr lang="sv-SE" sz="1200" i="1" dirty="0">
                <a:solidFill>
                  <a:schemeClr val="bg2">
                    <a:lumMod val="90000"/>
                  </a:schemeClr>
                </a:solidFill>
              </a:rPr>
              <a:t>.</a:t>
            </a:r>
          </a:p>
          <a:p>
            <a:pPr marL="0" indent="0">
              <a:buNone/>
            </a:pPr>
            <a:r>
              <a:rPr lang="sv-SE" sz="1600" b="1" dirty="0"/>
              <a:t>Fråga 3:6 (2p). </a:t>
            </a:r>
            <a:r>
              <a:rPr lang="sv-SE" sz="1600" dirty="0"/>
              <a:t>Du funderar på om Leyla har peritonitretning. Hur undersöks det och kan process med potentiell retning av </a:t>
            </a:r>
            <a:r>
              <a:rPr lang="sv-SE" sz="1600" dirty="0" err="1"/>
              <a:t>peritonuem</a:t>
            </a:r>
            <a:r>
              <a:rPr lang="sv-SE" sz="1600" dirty="0"/>
              <a:t> uteslutas i nuläget hos Leyla? Vad har klinisk undersökningen av peritonitretning för prediktivt värde?</a:t>
            </a:r>
          </a:p>
        </p:txBody>
      </p:sp>
    </p:spTree>
    <p:extLst>
      <p:ext uri="{BB962C8B-B14F-4D97-AF65-F5344CB8AC3E}">
        <p14:creationId xmlns:p14="http://schemas.microsoft.com/office/powerpoint/2010/main" val="171846326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Leyla, 53 år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Leyla, 53 år, har haft sedan ett halvt dygn tillbaka besvärats av några episoder med distinkt smärta i nedre vänstra delen av buken. Smärtan debuterade ganska hastigt och stegrades därefter successivt. Efter att själv ha googlat lite för att se vad det skulle kunna vara kontaktar hon en s.k. nätläkartjänst för att be om råd. Under patientkonsultationen med nätläkaren får Leyla ånyo uppblossande, den här gången mycket kraftig buksmärta, varför denne bedömer att det finns anledning för henne att söka på Akutmottagningen, dit hon nu har kommit. Hon </a:t>
            </a:r>
            <a:r>
              <a:rPr lang="sv-SE" sz="1200" i="1" dirty="0" err="1">
                <a:solidFill>
                  <a:schemeClr val="bg2">
                    <a:lumMod val="90000"/>
                  </a:schemeClr>
                </a:solidFill>
              </a:rPr>
              <a:t>triageras</a:t>
            </a:r>
            <a:r>
              <a:rPr lang="sv-SE" sz="1200" i="1" dirty="0">
                <a:solidFill>
                  <a:schemeClr val="bg2">
                    <a:lumMod val="90000"/>
                  </a:schemeClr>
                </a:solidFill>
              </a:rPr>
              <a:t> som stabil med normala vitala parametrar. Hon är tidigare helt frisk förutom att hon har psoriasis med enbart hudmanifestation, för vilken hon använder </a:t>
            </a:r>
            <a:r>
              <a:rPr lang="sv-SE" sz="1200" i="1" dirty="0" err="1">
                <a:solidFill>
                  <a:schemeClr val="bg2">
                    <a:lumMod val="90000"/>
                  </a:schemeClr>
                </a:solidFill>
              </a:rPr>
              <a:t>topikal</a:t>
            </a:r>
            <a:r>
              <a:rPr lang="sv-SE" sz="1200" i="1" dirty="0">
                <a:solidFill>
                  <a:schemeClr val="bg2">
                    <a:lumMod val="90000"/>
                  </a:schemeClr>
                </a:solidFill>
              </a:rPr>
              <a:t> behandling. Hon har inga kända allergier. Sista smärtepisoden ägde rum för en timme sedan när hon talade med nätläkaren, den klingade av efter tio minuter. Totalt har hon nu haft fyra episoder av samma smärta på tio timmar. Ett urinprov visar 1+ för leukocyter och graviditetstest är negativt. Leyla har genomgått planerat </a:t>
            </a:r>
            <a:r>
              <a:rPr lang="sv-SE" sz="1200" i="1" dirty="0" err="1">
                <a:solidFill>
                  <a:schemeClr val="bg2">
                    <a:lumMod val="90000"/>
                  </a:schemeClr>
                </a:solidFill>
              </a:rPr>
              <a:t>sectio</a:t>
            </a:r>
            <a:r>
              <a:rPr lang="sv-SE" sz="1200" i="1" dirty="0">
                <a:solidFill>
                  <a:schemeClr val="bg2">
                    <a:lumMod val="90000"/>
                  </a:schemeClr>
                </a:solidFill>
              </a:rPr>
              <a:t> två gånger för 20 respektive 12 år sedan, första gången akut, andra planerat eftersom det bedömdes föreligga bäckenträngsel. Hon slutade menstruera helt för två år sedan, har ingen spiral, använder ej hormonpreparat. Smärtan fanns på exakt samma plats vid båda tillfällena, strålade inte säkert ut någonstans, inget kunde lätta eller förvärra smärtan. Hon kräktes vid ett tillfälle av smärtan. Avföring senast igår, då normal. Gaser har gått idag. </a:t>
            </a:r>
            <a:r>
              <a:rPr lang="sv-SE" sz="1200" i="1" dirty="0" err="1">
                <a:solidFill>
                  <a:schemeClr val="bg2">
                    <a:lumMod val="90000"/>
                  </a:schemeClr>
                </a:solidFill>
              </a:rPr>
              <a:t>Miktion</a:t>
            </a:r>
            <a:r>
              <a:rPr lang="sv-SE" sz="1200" i="1" dirty="0">
                <a:solidFill>
                  <a:schemeClr val="bg2">
                    <a:lumMod val="90000"/>
                  </a:schemeClr>
                </a:solidFill>
              </a:rPr>
              <a:t> </a:t>
            </a:r>
            <a:r>
              <a:rPr lang="sv-SE" sz="1200" i="1" dirty="0" err="1">
                <a:solidFill>
                  <a:schemeClr val="bg2">
                    <a:lumMod val="90000"/>
                  </a:schemeClr>
                </a:solidFill>
              </a:rPr>
              <a:t>ua</a:t>
            </a:r>
            <a:r>
              <a:rPr lang="sv-SE" sz="1200" i="1" dirty="0">
                <a:solidFill>
                  <a:schemeClr val="bg2">
                    <a:lumMod val="90000"/>
                  </a:schemeClr>
                </a:solidFill>
              </a:rPr>
              <a:t>.</a:t>
            </a:r>
          </a:p>
          <a:p>
            <a:pPr marL="0" indent="0">
              <a:buNone/>
            </a:pPr>
            <a:r>
              <a:rPr lang="sv-SE" sz="1600" b="1" dirty="0"/>
              <a:t>Fråga 3:6 (2p). </a:t>
            </a:r>
            <a:r>
              <a:rPr lang="sv-SE" sz="1600" dirty="0"/>
              <a:t>Du funderar på om Leyla har peritonitretning. Hur undersöks det och kan process med potentiell retning av </a:t>
            </a:r>
            <a:r>
              <a:rPr lang="sv-SE" sz="1600" dirty="0" err="1"/>
              <a:t>peritonuem</a:t>
            </a:r>
            <a:r>
              <a:rPr lang="sv-SE" sz="1600" dirty="0"/>
              <a:t> uteslutas i nuläget hos Leyla? Vad har klinisk undersökningen av peritonitretning för prediktivt värde?</a:t>
            </a:r>
          </a:p>
          <a:p>
            <a:pPr marL="0" indent="0">
              <a:buNone/>
            </a:pPr>
            <a:r>
              <a:rPr lang="sv-SE" sz="1600" b="1" i="1" dirty="0">
                <a:solidFill>
                  <a:srgbClr val="0070C0"/>
                </a:solidFill>
              </a:rPr>
              <a:t>Återkoppling 3:6. </a:t>
            </a:r>
            <a:r>
              <a:rPr lang="sv-SE" sz="1600" i="1" dirty="0">
                <a:solidFill>
                  <a:srgbClr val="0070C0"/>
                </a:solidFill>
              </a:rPr>
              <a:t>Just nu finns inga tecken till peritonitretning (testas vid palpation och släpp efter palpation, samt även vid perkussion). (Lärandemål A2)</a:t>
            </a:r>
          </a:p>
        </p:txBody>
      </p:sp>
    </p:spTree>
    <p:extLst>
      <p:ext uri="{BB962C8B-B14F-4D97-AF65-F5344CB8AC3E}">
        <p14:creationId xmlns:p14="http://schemas.microsoft.com/office/powerpoint/2010/main" val="36164959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Leyla, 53 år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Leyla, 53 år, har haft sedan ett halvt dygn tillbaka besvärats av några episoder med distinkt smärta i nedre vänstra delen av buken. Smärtan debuterade ganska hastigt och stegrades därefter successivt. Efter att själv ha googlat lite för att se vad det skulle kunna vara kontaktar hon en s.k. nätläkartjänst för att be om råd. Under patientkonsultationen med nätläkaren får Leyla ånyo uppblossande, den här gången mycket kraftig buksmärta, varför denne bedömer att det finns anledning för henne att söka på Akutmottagningen, dit hon nu har kommit. Hon </a:t>
            </a:r>
            <a:r>
              <a:rPr lang="sv-SE" sz="1200" i="1" dirty="0" err="1">
                <a:solidFill>
                  <a:schemeClr val="bg2">
                    <a:lumMod val="90000"/>
                  </a:schemeClr>
                </a:solidFill>
              </a:rPr>
              <a:t>triageras</a:t>
            </a:r>
            <a:r>
              <a:rPr lang="sv-SE" sz="1200" i="1" dirty="0">
                <a:solidFill>
                  <a:schemeClr val="bg2">
                    <a:lumMod val="90000"/>
                  </a:schemeClr>
                </a:solidFill>
              </a:rPr>
              <a:t> som stabil med normala vitala parametrar. Hon är tidigare helt frisk förutom att hon har psoriasis med enbart hudmanifestation, för vilken hon använder </a:t>
            </a:r>
            <a:r>
              <a:rPr lang="sv-SE" sz="1200" i="1" dirty="0" err="1">
                <a:solidFill>
                  <a:schemeClr val="bg2">
                    <a:lumMod val="90000"/>
                  </a:schemeClr>
                </a:solidFill>
              </a:rPr>
              <a:t>topikal</a:t>
            </a:r>
            <a:r>
              <a:rPr lang="sv-SE" sz="1200" i="1" dirty="0">
                <a:solidFill>
                  <a:schemeClr val="bg2">
                    <a:lumMod val="90000"/>
                  </a:schemeClr>
                </a:solidFill>
              </a:rPr>
              <a:t> behandling. Hon har inga kända allergier. Sista smärtepisoden ägde rum för en timme sedan när hon talade med nätläkaren, den klingade av efter tio minuter. Totalt har hon nu haft fyra episoder av samma smärta på tio timmar. Ett urinprov visar 1+ för leukocyter och graviditetstest är negativt. Leyla har genomgått planerat </a:t>
            </a:r>
            <a:r>
              <a:rPr lang="sv-SE" sz="1200" i="1" dirty="0" err="1">
                <a:solidFill>
                  <a:schemeClr val="bg2">
                    <a:lumMod val="90000"/>
                  </a:schemeClr>
                </a:solidFill>
              </a:rPr>
              <a:t>sectio</a:t>
            </a:r>
            <a:r>
              <a:rPr lang="sv-SE" sz="1200" i="1" dirty="0">
                <a:solidFill>
                  <a:schemeClr val="bg2">
                    <a:lumMod val="90000"/>
                  </a:schemeClr>
                </a:solidFill>
              </a:rPr>
              <a:t> två gånger för 20 respektive 12 år sedan, första gången akut, andra planerat eftersom det bedömdes föreligga bäckenträngsel. Hon slutade menstruera helt för två år sedan, har ingen spiral, använder ej hormonpreparat. Smärtan fanns på exakt samma plats vid båda tillfällena, strålade inte säkert ut någonstans, inget kunde lätta eller förvärra smärtan. Hon kräktes vid ett tillfälle av smärtan. Avföring senast igår, då normal. Gaser har gått idag. </a:t>
            </a:r>
            <a:r>
              <a:rPr lang="sv-SE" sz="1200" i="1" dirty="0" err="1">
                <a:solidFill>
                  <a:schemeClr val="bg2">
                    <a:lumMod val="90000"/>
                  </a:schemeClr>
                </a:solidFill>
              </a:rPr>
              <a:t>Miktion</a:t>
            </a:r>
            <a:r>
              <a:rPr lang="sv-SE" sz="1200" i="1" dirty="0">
                <a:solidFill>
                  <a:schemeClr val="bg2">
                    <a:lumMod val="90000"/>
                  </a:schemeClr>
                </a:solidFill>
              </a:rPr>
              <a:t> </a:t>
            </a:r>
            <a:r>
              <a:rPr lang="sv-SE" sz="1200" i="1" dirty="0" err="1">
                <a:solidFill>
                  <a:schemeClr val="bg2">
                    <a:lumMod val="90000"/>
                  </a:schemeClr>
                </a:solidFill>
              </a:rPr>
              <a:t>ua</a:t>
            </a:r>
            <a:r>
              <a:rPr lang="sv-SE" sz="1200" i="1" dirty="0">
                <a:solidFill>
                  <a:schemeClr val="bg2">
                    <a:lumMod val="90000"/>
                  </a:schemeClr>
                </a:solidFill>
              </a:rPr>
              <a:t>. Vänstersidiga könskörtlar, </a:t>
            </a:r>
            <a:r>
              <a:rPr lang="sv-SE" sz="1200" i="1" dirty="0" err="1">
                <a:solidFill>
                  <a:schemeClr val="bg2">
                    <a:lumMod val="90000"/>
                  </a:schemeClr>
                </a:solidFill>
              </a:rPr>
              <a:t>vänstercolon</a:t>
            </a:r>
            <a:r>
              <a:rPr lang="sv-SE" sz="1200" i="1" dirty="0">
                <a:solidFill>
                  <a:schemeClr val="bg2">
                    <a:lumMod val="90000"/>
                  </a:schemeClr>
                </a:solidFill>
              </a:rPr>
              <a:t> mot sigmoideum samt </a:t>
            </a:r>
            <a:r>
              <a:rPr lang="sv-SE" sz="1200" i="1" dirty="0" err="1">
                <a:solidFill>
                  <a:schemeClr val="bg2">
                    <a:lumMod val="90000"/>
                  </a:schemeClr>
                </a:solidFill>
              </a:rPr>
              <a:t>uretärens</a:t>
            </a:r>
            <a:r>
              <a:rPr lang="sv-SE" sz="1200" i="1" dirty="0">
                <a:solidFill>
                  <a:schemeClr val="bg2">
                    <a:lumMod val="90000"/>
                  </a:schemeClr>
                </a:solidFill>
              </a:rPr>
              <a:t> inträde i urinblåsan projicerar smärta i vänster </a:t>
            </a:r>
            <a:r>
              <a:rPr lang="sv-SE" sz="1200" i="1" dirty="0" err="1">
                <a:solidFill>
                  <a:schemeClr val="bg2">
                    <a:lumMod val="90000"/>
                  </a:schemeClr>
                </a:solidFill>
              </a:rPr>
              <a:t>fossa</a:t>
            </a:r>
            <a:r>
              <a:rPr lang="sv-SE" sz="1200" i="1" dirty="0">
                <a:solidFill>
                  <a:schemeClr val="bg2">
                    <a:lumMod val="90000"/>
                  </a:schemeClr>
                </a:solidFill>
              </a:rPr>
              <a:t>. Buken undersöks. Den inspekteras sammanfallen, med välläkt </a:t>
            </a:r>
            <a:r>
              <a:rPr lang="sv-SE" sz="1200" i="1" dirty="0" err="1">
                <a:solidFill>
                  <a:schemeClr val="bg2">
                    <a:lumMod val="90000"/>
                  </a:schemeClr>
                </a:solidFill>
              </a:rPr>
              <a:t>operationsärr</a:t>
            </a:r>
            <a:r>
              <a:rPr lang="sv-SE" sz="1200" i="1" dirty="0">
                <a:solidFill>
                  <a:schemeClr val="bg2">
                    <a:lumMod val="90000"/>
                  </a:schemeClr>
                </a:solidFill>
              </a:rPr>
              <a:t> ovan </a:t>
            </a:r>
            <a:r>
              <a:rPr lang="sv-SE" sz="1200" i="1" dirty="0" err="1">
                <a:solidFill>
                  <a:schemeClr val="bg2">
                    <a:lumMod val="90000"/>
                  </a:schemeClr>
                </a:solidFill>
              </a:rPr>
              <a:t>symfysen</a:t>
            </a:r>
            <a:r>
              <a:rPr lang="sv-SE" sz="1200" i="1" dirty="0">
                <a:solidFill>
                  <a:schemeClr val="bg2">
                    <a:lumMod val="90000"/>
                  </a:schemeClr>
                </a:solidFill>
              </a:rPr>
              <a:t>. Buken auskulteras med normala tarmljud. Normal perkussionston och ingen smärtreaktion vid perkussion föreligger. Buken palperas mjuk överallt. Inga säkra resistenser palperas. Lätt ömhet i vänster </a:t>
            </a:r>
            <a:r>
              <a:rPr lang="sv-SE" sz="1200" i="1" dirty="0" err="1">
                <a:solidFill>
                  <a:schemeClr val="bg2">
                    <a:lumMod val="90000"/>
                  </a:schemeClr>
                </a:solidFill>
              </a:rPr>
              <a:t>fossa</a:t>
            </a:r>
            <a:r>
              <a:rPr lang="sv-SE" sz="1200" i="1" dirty="0">
                <a:solidFill>
                  <a:schemeClr val="bg2">
                    <a:lumMod val="90000"/>
                  </a:schemeClr>
                </a:solidFill>
              </a:rPr>
              <a:t>. Bråckportar testas </a:t>
            </a:r>
            <a:r>
              <a:rPr lang="sv-SE" sz="1200" i="1" dirty="0" err="1">
                <a:solidFill>
                  <a:schemeClr val="bg2">
                    <a:lumMod val="90000"/>
                  </a:schemeClr>
                </a:solidFill>
              </a:rPr>
              <a:t>ua</a:t>
            </a:r>
            <a:r>
              <a:rPr lang="sv-SE" sz="1200" i="1" dirty="0">
                <a:solidFill>
                  <a:schemeClr val="bg2">
                    <a:lumMod val="90000"/>
                  </a:schemeClr>
                </a:solidFill>
              </a:rPr>
              <a:t>. Just nu finns inga tecken till peritonitretning (testas vid palpation och släpp efter palpation, samt även vid perkussion).</a:t>
            </a:r>
          </a:p>
          <a:p>
            <a:pPr marL="0" indent="0">
              <a:buNone/>
            </a:pPr>
            <a:r>
              <a:rPr lang="sv-SE" sz="1600" b="1" dirty="0"/>
              <a:t>Fråga 3:7 (9p). </a:t>
            </a:r>
            <a:r>
              <a:rPr lang="sv-SE" sz="1600" dirty="0"/>
              <a:t>Lista de tre mest sannolika differentialdiagnoserna hos Leyla nu. För var och en av dessa, ange vad som talar för, är förenligt med, eller talar emot, utifrån epidemiologi, anamnes, klinisk undersökning samt mätvärden-provsvar. Gör gärna en tabell. Använd klinisk epidemiologisk terminologi och sannolikhetsbaserad differentialdiagnostik.</a:t>
            </a:r>
          </a:p>
        </p:txBody>
      </p:sp>
    </p:spTree>
    <p:extLst>
      <p:ext uri="{BB962C8B-B14F-4D97-AF65-F5344CB8AC3E}">
        <p14:creationId xmlns:p14="http://schemas.microsoft.com/office/powerpoint/2010/main" val="73053333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Leyla, 53 år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Leyla, 53 år, har haft sedan ett halvt dygn tillbaka besvärats av några episoder med distinkt smärta i nedre vänstra delen av buken. Smärtan debuterade ganska hastigt och stegrades därefter successivt. Efter att själv ha googlat lite för att se vad det skulle kunna vara kontaktar hon en s.k. nätläkartjänst för att be om råd. Under patientkonsultationen med nätläkaren får Leyla ånyo uppblossande, den här gången mycket kraftig buksmärta, varför denne bedömer att det finns anledning för henne att söka på Akutmottagningen, dit hon nu har kommit. Hon </a:t>
            </a:r>
            <a:r>
              <a:rPr lang="sv-SE" sz="1200" i="1" dirty="0" err="1">
                <a:solidFill>
                  <a:schemeClr val="bg2">
                    <a:lumMod val="90000"/>
                  </a:schemeClr>
                </a:solidFill>
              </a:rPr>
              <a:t>triageras</a:t>
            </a:r>
            <a:r>
              <a:rPr lang="sv-SE" sz="1200" i="1" dirty="0">
                <a:solidFill>
                  <a:schemeClr val="bg2">
                    <a:lumMod val="90000"/>
                  </a:schemeClr>
                </a:solidFill>
              </a:rPr>
              <a:t> som stabil med normala vitala parametrar. Hon är tidigare helt frisk förutom att hon har psoriasis med enbart hudmanifestation, för vilken hon använder </a:t>
            </a:r>
            <a:r>
              <a:rPr lang="sv-SE" sz="1200" i="1" dirty="0" err="1">
                <a:solidFill>
                  <a:schemeClr val="bg2">
                    <a:lumMod val="90000"/>
                  </a:schemeClr>
                </a:solidFill>
              </a:rPr>
              <a:t>topikal</a:t>
            </a:r>
            <a:r>
              <a:rPr lang="sv-SE" sz="1200" i="1" dirty="0">
                <a:solidFill>
                  <a:schemeClr val="bg2">
                    <a:lumMod val="90000"/>
                  </a:schemeClr>
                </a:solidFill>
              </a:rPr>
              <a:t> behandling. Hon har inga kända allergier. Sista smärtepisoden ägde rum för en timme sedan när hon talade med nätläkaren, den klingade av efter tio minuter. Totalt har hon nu haft fyra episoder av samma smärta på tio timmar. Ett urinprov visar 1+ för leukocyter och graviditetstest är negativt. Leyla har genomgått planerat </a:t>
            </a:r>
            <a:r>
              <a:rPr lang="sv-SE" sz="1200" i="1" dirty="0" err="1">
                <a:solidFill>
                  <a:schemeClr val="bg2">
                    <a:lumMod val="90000"/>
                  </a:schemeClr>
                </a:solidFill>
              </a:rPr>
              <a:t>sectio</a:t>
            </a:r>
            <a:r>
              <a:rPr lang="sv-SE" sz="1200" i="1" dirty="0">
                <a:solidFill>
                  <a:schemeClr val="bg2">
                    <a:lumMod val="90000"/>
                  </a:schemeClr>
                </a:solidFill>
              </a:rPr>
              <a:t> två gånger för 20 respektive 12 år sedan, första gången akut, andra planerat eftersom det bedömdes föreligga bäckenträngsel. Hon slutade menstruera helt för två år sedan, har ingen spiral, använder ej hormonpreparat. Smärtan fanns på exakt samma plats vid båda tillfällena, strålade inte säkert ut någonstans, inget kunde lätta eller förvärra smärtan. Hon kräktes vid ett tillfälle av smärtan. Avföring senast igår, då normal. Gaser har gått idag. </a:t>
            </a:r>
            <a:r>
              <a:rPr lang="sv-SE" sz="1200" i="1" dirty="0" err="1">
                <a:solidFill>
                  <a:schemeClr val="bg2">
                    <a:lumMod val="90000"/>
                  </a:schemeClr>
                </a:solidFill>
              </a:rPr>
              <a:t>Miktion</a:t>
            </a:r>
            <a:r>
              <a:rPr lang="sv-SE" sz="1200" i="1" dirty="0">
                <a:solidFill>
                  <a:schemeClr val="bg2">
                    <a:lumMod val="90000"/>
                  </a:schemeClr>
                </a:solidFill>
              </a:rPr>
              <a:t> </a:t>
            </a:r>
            <a:r>
              <a:rPr lang="sv-SE" sz="1200" i="1" dirty="0" err="1">
                <a:solidFill>
                  <a:schemeClr val="bg2">
                    <a:lumMod val="90000"/>
                  </a:schemeClr>
                </a:solidFill>
              </a:rPr>
              <a:t>ua</a:t>
            </a:r>
            <a:r>
              <a:rPr lang="sv-SE" sz="1200" i="1" dirty="0">
                <a:solidFill>
                  <a:schemeClr val="bg2">
                    <a:lumMod val="90000"/>
                  </a:schemeClr>
                </a:solidFill>
              </a:rPr>
              <a:t>. Vänstersidiga könskörtlar, </a:t>
            </a:r>
            <a:r>
              <a:rPr lang="sv-SE" sz="1200" i="1" dirty="0" err="1">
                <a:solidFill>
                  <a:schemeClr val="bg2">
                    <a:lumMod val="90000"/>
                  </a:schemeClr>
                </a:solidFill>
              </a:rPr>
              <a:t>vänstercolon</a:t>
            </a:r>
            <a:r>
              <a:rPr lang="sv-SE" sz="1200" i="1" dirty="0">
                <a:solidFill>
                  <a:schemeClr val="bg2">
                    <a:lumMod val="90000"/>
                  </a:schemeClr>
                </a:solidFill>
              </a:rPr>
              <a:t> mot sigmoideum samt </a:t>
            </a:r>
            <a:r>
              <a:rPr lang="sv-SE" sz="1200" i="1" dirty="0" err="1">
                <a:solidFill>
                  <a:schemeClr val="bg2">
                    <a:lumMod val="90000"/>
                  </a:schemeClr>
                </a:solidFill>
              </a:rPr>
              <a:t>uretärens</a:t>
            </a:r>
            <a:r>
              <a:rPr lang="sv-SE" sz="1200" i="1" dirty="0">
                <a:solidFill>
                  <a:schemeClr val="bg2">
                    <a:lumMod val="90000"/>
                  </a:schemeClr>
                </a:solidFill>
              </a:rPr>
              <a:t> inträde i urinblåsan projicerar smärta i vänster </a:t>
            </a:r>
            <a:r>
              <a:rPr lang="sv-SE" sz="1200" i="1" dirty="0" err="1">
                <a:solidFill>
                  <a:schemeClr val="bg2">
                    <a:lumMod val="90000"/>
                  </a:schemeClr>
                </a:solidFill>
              </a:rPr>
              <a:t>fossa</a:t>
            </a:r>
            <a:r>
              <a:rPr lang="sv-SE" sz="1200" i="1" dirty="0">
                <a:solidFill>
                  <a:schemeClr val="bg2">
                    <a:lumMod val="90000"/>
                  </a:schemeClr>
                </a:solidFill>
              </a:rPr>
              <a:t>. Buken undersöks. Den inspekteras sammanfallen, med välläkt </a:t>
            </a:r>
            <a:r>
              <a:rPr lang="sv-SE" sz="1200" i="1" dirty="0" err="1">
                <a:solidFill>
                  <a:schemeClr val="bg2">
                    <a:lumMod val="90000"/>
                  </a:schemeClr>
                </a:solidFill>
              </a:rPr>
              <a:t>operationsärr</a:t>
            </a:r>
            <a:r>
              <a:rPr lang="sv-SE" sz="1200" i="1" dirty="0">
                <a:solidFill>
                  <a:schemeClr val="bg2">
                    <a:lumMod val="90000"/>
                  </a:schemeClr>
                </a:solidFill>
              </a:rPr>
              <a:t> ovan </a:t>
            </a:r>
            <a:r>
              <a:rPr lang="sv-SE" sz="1200" i="1" dirty="0" err="1">
                <a:solidFill>
                  <a:schemeClr val="bg2">
                    <a:lumMod val="90000"/>
                  </a:schemeClr>
                </a:solidFill>
              </a:rPr>
              <a:t>symfysen</a:t>
            </a:r>
            <a:r>
              <a:rPr lang="sv-SE" sz="1200" i="1" dirty="0">
                <a:solidFill>
                  <a:schemeClr val="bg2">
                    <a:lumMod val="90000"/>
                  </a:schemeClr>
                </a:solidFill>
              </a:rPr>
              <a:t>. Buken auskulteras med normala tarmljud. Normal perkussionston och ingen smärtreaktion vid perkussion föreligger. Buken palperas mjuk överallt. Inga säkra resistenser palperas. Lätt ömhet i vänster </a:t>
            </a:r>
            <a:r>
              <a:rPr lang="sv-SE" sz="1200" i="1" dirty="0" err="1">
                <a:solidFill>
                  <a:schemeClr val="bg2">
                    <a:lumMod val="90000"/>
                  </a:schemeClr>
                </a:solidFill>
              </a:rPr>
              <a:t>fossa</a:t>
            </a:r>
            <a:r>
              <a:rPr lang="sv-SE" sz="1200" i="1" dirty="0">
                <a:solidFill>
                  <a:schemeClr val="bg2">
                    <a:lumMod val="90000"/>
                  </a:schemeClr>
                </a:solidFill>
              </a:rPr>
              <a:t>. Bråckportar testas </a:t>
            </a:r>
            <a:r>
              <a:rPr lang="sv-SE" sz="1200" i="1" dirty="0" err="1">
                <a:solidFill>
                  <a:schemeClr val="bg2">
                    <a:lumMod val="90000"/>
                  </a:schemeClr>
                </a:solidFill>
              </a:rPr>
              <a:t>ua</a:t>
            </a:r>
            <a:r>
              <a:rPr lang="sv-SE" sz="1200" i="1" dirty="0">
                <a:solidFill>
                  <a:schemeClr val="bg2">
                    <a:lumMod val="90000"/>
                  </a:schemeClr>
                </a:solidFill>
              </a:rPr>
              <a:t>. Just nu finns inga tecken till peritonitretning (testas vid palpation och släpp efter palpation, samt även vid perkussion).</a:t>
            </a:r>
          </a:p>
          <a:p>
            <a:pPr marL="0" indent="0">
              <a:buNone/>
            </a:pPr>
            <a:r>
              <a:rPr lang="sv-SE" sz="1600" b="1" dirty="0"/>
              <a:t>Fråga 3:7 (9p). </a:t>
            </a:r>
            <a:r>
              <a:rPr lang="sv-SE" sz="1600" dirty="0"/>
              <a:t>Lista de tre mest sannolika differentialdiagnoserna hos Leyla nu. För var och en av dessa, ange vad som talar för, är förenligt med, eller talar emot, utifrån epidemiologi, anamnes, klinisk undersökning samt mätvärden-provsvar. Gör gärna en tabell. Använd klinisk epidemiologisk terminologi och sannolikhetsbaserad differentialdiagnostik.</a:t>
            </a:r>
          </a:p>
          <a:p>
            <a:pPr marL="0" indent="0">
              <a:buNone/>
            </a:pPr>
            <a:r>
              <a:rPr lang="sv-SE" sz="1600" b="1" i="1" dirty="0">
                <a:solidFill>
                  <a:srgbClr val="0070C0"/>
                </a:solidFill>
              </a:rPr>
              <a:t>Återkoppling 3:7. </a:t>
            </a:r>
            <a:r>
              <a:rPr lang="sv-SE" sz="1600" i="1" dirty="0">
                <a:solidFill>
                  <a:srgbClr val="0070C0"/>
                </a:solidFill>
              </a:rPr>
              <a:t>Det finns en rad differentialdiagnoser att beakta, vars totala sannolikhet kan beräknas utifrån prevalens, individuella riskfaktorer, samt fynd vid statusundersökning relaterat till undersökningens prediktiva värde för diagnosen. (Lärandemål A1)</a:t>
            </a:r>
          </a:p>
        </p:txBody>
      </p:sp>
    </p:spTree>
    <p:extLst>
      <p:ext uri="{BB962C8B-B14F-4D97-AF65-F5344CB8AC3E}">
        <p14:creationId xmlns:p14="http://schemas.microsoft.com/office/powerpoint/2010/main" val="33098459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Leyla, 53 år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Leyla, 53 år, har haft sedan ett halvt dygn tillbaka besvärats av några episoder med distinkt smärta i nedre vänstra delen av buken. Smärtan debuterade ganska hastigt och stegrades därefter successivt. Efter att själv ha googlat lite för att se vad det skulle kunna vara kontaktar hon en s.k. nätläkartjänst för att be om råd. Under patientkonsultationen med nätläkaren får Leyla ånyo uppblossande, den här gången mycket kraftig buksmärta, varför denne bedömer att det finns anledning för henne att söka på Akutmottagningen, dit hon nu har kommit. Hon </a:t>
            </a:r>
            <a:r>
              <a:rPr lang="sv-SE" sz="1200" i="1" dirty="0" err="1">
                <a:solidFill>
                  <a:schemeClr val="bg2">
                    <a:lumMod val="90000"/>
                  </a:schemeClr>
                </a:solidFill>
              </a:rPr>
              <a:t>triageras</a:t>
            </a:r>
            <a:r>
              <a:rPr lang="sv-SE" sz="1200" i="1" dirty="0">
                <a:solidFill>
                  <a:schemeClr val="bg2">
                    <a:lumMod val="90000"/>
                  </a:schemeClr>
                </a:solidFill>
              </a:rPr>
              <a:t> som stabil med normala vitala parametrar. Hon är tidigare helt frisk förutom att hon har psoriasis med enbart hudmanifestation, för vilken hon använder </a:t>
            </a:r>
            <a:r>
              <a:rPr lang="sv-SE" sz="1200" i="1" dirty="0" err="1">
                <a:solidFill>
                  <a:schemeClr val="bg2">
                    <a:lumMod val="90000"/>
                  </a:schemeClr>
                </a:solidFill>
              </a:rPr>
              <a:t>topikal</a:t>
            </a:r>
            <a:r>
              <a:rPr lang="sv-SE" sz="1200" i="1" dirty="0">
                <a:solidFill>
                  <a:schemeClr val="bg2">
                    <a:lumMod val="90000"/>
                  </a:schemeClr>
                </a:solidFill>
              </a:rPr>
              <a:t> behandling. Hon har inga kända allergier. Sista smärtepisoden ägde rum för en timme sedan när hon talade med nätläkaren, den klingade av efter tio minuter. Totalt har hon nu haft fyra episoder av samma smärta på tio timmar. Ett urinprov visar 1+ för leukocyter och graviditetstest är negativt. Leyla har genomgått planerat </a:t>
            </a:r>
            <a:r>
              <a:rPr lang="sv-SE" sz="1200" i="1" dirty="0" err="1">
                <a:solidFill>
                  <a:schemeClr val="bg2">
                    <a:lumMod val="90000"/>
                  </a:schemeClr>
                </a:solidFill>
              </a:rPr>
              <a:t>sectio</a:t>
            </a:r>
            <a:r>
              <a:rPr lang="sv-SE" sz="1200" i="1" dirty="0">
                <a:solidFill>
                  <a:schemeClr val="bg2">
                    <a:lumMod val="90000"/>
                  </a:schemeClr>
                </a:solidFill>
              </a:rPr>
              <a:t> två gånger för 20 respektive 12 år sedan, första gången akut, andra planerat eftersom det bedömdes föreligga bäckenträngsel. Hon slutade menstruera helt för två år sedan, har ingen spiral, använder ej hormonpreparat. Smärtan fanns på exakt samma plats vid båda tillfällena, strålade inte säkert ut någonstans, inget kunde lätta eller förvärra smärtan. Hon kräktes vid ett tillfälle av smärtan. Avföring senast igår, då normal. Gaser har gått idag. </a:t>
            </a:r>
            <a:r>
              <a:rPr lang="sv-SE" sz="1200" i="1" dirty="0" err="1">
                <a:solidFill>
                  <a:schemeClr val="bg2">
                    <a:lumMod val="90000"/>
                  </a:schemeClr>
                </a:solidFill>
              </a:rPr>
              <a:t>Miktion</a:t>
            </a:r>
            <a:r>
              <a:rPr lang="sv-SE" sz="1200" i="1" dirty="0">
                <a:solidFill>
                  <a:schemeClr val="bg2">
                    <a:lumMod val="90000"/>
                  </a:schemeClr>
                </a:solidFill>
              </a:rPr>
              <a:t> </a:t>
            </a:r>
            <a:r>
              <a:rPr lang="sv-SE" sz="1200" i="1" dirty="0" err="1">
                <a:solidFill>
                  <a:schemeClr val="bg2">
                    <a:lumMod val="90000"/>
                  </a:schemeClr>
                </a:solidFill>
              </a:rPr>
              <a:t>ua</a:t>
            </a:r>
            <a:r>
              <a:rPr lang="sv-SE" sz="1200" i="1" dirty="0">
                <a:solidFill>
                  <a:schemeClr val="bg2">
                    <a:lumMod val="90000"/>
                  </a:schemeClr>
                </a:solidFill>
              </a:rPr>
              <a:t>. Vänstersidiga könskörtlar, </a:t>
            </a:r>
            <a:r>
              <a:rPr lang="sv-SE" sz="1200" i="1" dirty="0" err="1">
                <a:solidFill>
                  <a:schemeClr val="bg2">
                    <a:lumMod val="90000"/>
                  </a:schemeClr>
                </a:solidFill>
              </a:rPr>
              <a:t>vänstercolon</a:t>
            </a:r>
            <a:r>
              <a:rPr lang="sv-SE" sz="1200" i="1" dirty="0">
                <a:solidFill>
                  <a:schemeClr val="bg2">
                    <a:lumMod val="90000"/>
                  </a:schemeClr>
                </a:solidFill>
              </a:rPr>
              <a:t> mot sigmoideum samt </a:t>
            </a:r>
            <a:r>
              <a:rPr lang="sv-SE" sz="1200" i="1" dirty="0" err="1">
                <a:solidFill>
                  <a:schemeClr val="bg2">
                    <a:lumMod val="90000"/>
                  </a:schemeClr>
                </a:solidFill>
              </a:rPr>
              <a:t>uretärens</a:t>
            </a:r>
            <a:r>
              <a:rPr lang="sv-SE" sz="1200" i="1" dirty="0">
                <a:solidFill>
                  <a:schemeClr val="bg2">
                    <a:lumMod val="90000"/>
                  </a:schemeClr>
                </a:solidFill>
              </a:rPr>
              <a:t> inträde i urinblåsan projicerar smärta i vänster </a:t>
            </a:r>
            <a:r>
              <a:rPr lang="sv-SE" sz="1200" i="1" dirty="0" err="1">
                <a:solidFill>
                  <a:schemeClr val="bg2">
                    <a:lumMod val="90000"/>
                  </a:schemeClr>
                </a:solidFill>
              </a:rPr>
              <a:t>fossa</a:t>
            </a:r>
            <a:r>
              <a:rPr lang="sv-SE" sz="1200" i="1" dirty="0">
                <a:solidFill>
                  <a:schemeClr val="bg2">
                    <a:lumMod val="90000"/>
                  </a:schemeClr>
                </a:solidFill>
              </a:rPr>
              <a:t>. Buken undersöks. Den inspekteras sammanfallen, med välläkt </a:t>
            </a:r>
            <a:r>
              <a:rPr lang="sv-SE" sz="1200" i="1" dirty="0" err="1">
                <a:solidFill>
                  <a:schemeClr val="bg2">
                    <a:lumMod val="90000"/>
                  </a:schemeClr>
                </a:solidFill>
              </a:rPr>
              <a:t>operationsärr</a:t>
            </a:r>
            <a:r>
              <a:rPr lang="sv-SE" sz="1200" i="1" dirty="0">
                <a:solidFill>
                  <a:schemeClr val="bg2">
                    <a:lumMod val="90000"/>
                  </a:schemeClr>
                </a:solidFill>
              </a:rPr>
              <a:t> ovan </a:t>
            </a:r>
            <a:r>
              <a:rPr lang="sv-SE" sz="1200" i="1" dirty="0" err="1">
                <a:solidFill>
                  <a:schemeClr val="bg2">
                    <a:lumMod val="90000"/>
                  </a:schemeClr>
                </a:solidFill>
              </a:rPr>
              <a:t>symfysen</a:t>
            </a:r>
            <a:r>
              <a:rPr lang="sv-SE" sz="1200" i="1" dirty="0">
                <a:solidFill>
                  <a:schemeClr val="bg2">
                    <a:lumMod val="90000"/>
                  </a:schemeClr>
                </a:solidFill>
              </a:rPr>
              <a:t>. Buken auskulteras med normala tarmljud. Normal perkussionston och ingen smärtreaktion vid perkussion föreligger. Buken palperas mjuk överallt. Inga säkra resistenser palperas. Lätt ömhet i vänster </a:t>
            </a:r>
            <a:r>
              <a:rPr lang="sv-SE" sz="1200" i="1" dirty="0" err="1">
                <a:solidFill>
                  <a:schemeClr val="bg2">
                    <a:lumMod val="90000"/>
                  </a:schemeClr>
                </a:solidFill>
              </a:rPr>
              <a:t>fossa</a:t>
            </a:r>
            <a:r>
              <a:rPr lang="sv-SE" sz="1200" i="1" dirty="0">
                <a:solidFill>
                  <a:schemeClr val="bg2">
                    <a:lumMod val="90000"/>
                  </a:schemeClr>
                </a:solidFill>
              </a:rPr>
              <a:t>. Bråckportar testas </a:t>
            </a:r>
            <a:r>
              <a:rPr lang="sv-SE" sz="1200" i="1" dirty="0" err="1">
                <a:solidFill>
                  <a:schemeClr val="bg2">
                    <a:lumMod val="90000"/>
                  </a:schemeClr>
                </a:solidFill>
              </a:rPr>
              <a:t>ua</a:t>
            </a:r>
            <a:r>
              <a:rPr lang="sv-SE" sz="1200" i="1" dirty="0">
                <a:solidFill>
                  <a:schemeClr val="bg2">
                    <a:lumMod val="90000"/>
                  </a:schemeClr>
                </a:solidFill>
              </a:rPr>
              <a:t>. Just nu finns inga tecken till peritonitretning (testas vid palpation och släpp efter palpation, samt även vid perkussion).</a:t>
            </a:r>
          </a:p>
          <a:p>
            <a:pPr marL="0" indent="0">
              <a:buNone/>
            </a:pPr>
            <a:r>
              <a:rPr lang="sv-SE" sz="1600" dirty="0"/>
              <a:t>Leyla får nu kraftig smärta, hon kryper nästan ihop på britsen och blir blek i ansiktet. Du söker upp den sjuksköterska som har ansvar för Leyla för att ge en ordination.</a:t>
            </a:r>
          </a:p>
          <a:p>
            <a:pPr marL="0" indent="0">
              <a:buNone/>
            </a:pPr>
            <a:r>
              <a:rPr lang="sv-SE" sz="1600" b="1" dirty="0"/>
              <a:t>Fråga 3:8 (6p). </a:t>
            </a:r>
            <a:r>
              <a:rPr lang="sv-SE" sz="1600" dirty="0"/>
              <a:t>Skriv nedan en fullständigt medicinskt och juridiskt korrekt ordination avseende smärtlindring för Leyla. Motivera ditt val av preparat. Beskriv också när du förväntar dig full effekt av din ordination.</a:t>
            </a:r>
          </a:p>
        </p:txBody>
      </p:sp>
    </p:spTree>
    <p:extLst>
      <p:ext uri="{BB962C8B-B14F-4D97-AF65-F5344CB8AC3E}">
        <p14:creationId xmlns:p14="http://schemas.microsoft.com/office/powerpoint/2010/main" val="253825572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Leyla, 53 år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Leyla, 53 år, har haft sedan ett halvt dygn tillbaka besvärats av några episoder med distinkt smärta i nedre vänstra delen av buken. Smärtan debuterade ganska hastigt och stegrades därefter successivt. Efter att själv ha googlat lite för att se vad det skulle kunna vara kontaktar hon en s.k. nätläkartjänst för att be om råd. Under patientkonsultationen med nätläkaren får Leyla ånyo uppblossande, den här gången mycket kraftig buksmärta, varför denne bedömer att det finns anledning för henne att söka på Akutmottagningen, dit hon nu har kommit. Hon </a:t>
            </a:r>
            <a:r>
              <a:rPr lang="sv-SE" sz="1200" i="1" dirty="0" err="1">
                <a:solidFill>
                  <a:schemeClr val="bg2">
                    <a:lumMod val="90000"/>
                  </a:schemeClr>
                </a:solidFill>
              </a:rPr>
              <a:t>triageras</a:t>
            </a:r>
            <a:r>
              <a:rPr lang="sv-SE" sz="1200" i="1" dirty="0">
                <a:solidFill>
                  <a:schemeClr val="bg2">
                    <a:lumMod val="90000"/>
                  </a:schemeClr>
                </a:solidFill>
              </a:rPr>
              <a:t> som stabil med normala vitala parametrar. Hon är tidigare helt frisk förutom att hon har psoriasis med enbart hudmanifestation, för vilken hon använder </a:t>
            </a:r>
            <a:r>
              <a:rPr lang="sv-SE" sz="1200" i="1" dirty="0" err="1">
                <a:solidFill>
                  <a:schemeClr val="bg2">
                    <a:lumMod val="90000"/>
                  </a:schemeClr>
                </a:solidFill>
              </a:rPr>
              <a:t>topikal</a:t>
            </a:r>
            <a:r>
              <a:rPr lang="sv-SE" sz="1200" i="1" dirty="0">
                <a:solidFill>
                  <a:schemeClr val="bg2">
                    <a:lumMod val="90000"/>
                  </a:schemeClr>
                </a:solidFill>
              </a:rPr>
              <a:t> behandling. Hon har inga kända allergier. Sista smärtepisoden ägde rum för en timme sedan när hon talade med nätläkaren, den klingade av efter tio minuter. Totalt har hon nu haft fyra episoder av samma smärta på tio timmar. Ett urinprov visar 1+ för leukocyter och graviditetstest är negativt. Leyla har genomgått planerat </a:t>
            </a:r>
            <a:r>
              <a:rPr lang="sv-SE" sz="1200" i="1" dirty="0" err="1">
                <a:solidFill>
                  <a:schemeClr val="bg2">
                    <a:lumMod val="90000"/>
                  </a:schemeClr>
                </a:solidFill>
              </a:rPr>
              <a:t>sectio</a:t>
            </a:r>
            <a:r>
              <a:rPr lang="sv-SE" sz="1200" i="1" dirty="0">
                <a:solidFill>
                  <a:schemeClr val="bg2">
                    <a:lumMod val="90000"/>
                  </a:schemeClr>
                </a:solidFill>
              </a:rPr>
              <a:t> två gånger för 20 respektive 12 år sedan, första gången akut, andra planerat eftersom det bedömdes föreligga bäckenträngsel. Hon slutade menstruera helt för två år sedan, har ingen spiral, använder ej hormonpreparat. Smärtan fanns på exakt samma plats vid båda tillfällena, strålade inte säkert ut någonstans, inget kunde lätta eller förvärra smärtan. Hon kräktes vid ett tillfälle av smärtan. Avföring senast igår, då normal. Gaser har gått idag. </a:t>
            </a:r>
            <a:r>
              <a:rPr lang="sv-SE" sz="1200" i="1" dirty="0" err="1">
                <a:solidFill>
                  <a:schemeClr val="bg2">
                    <a:lumMod val="90000"/>
                  </a:schemeClr>
                </a:solidFill>
              </a:rPr>
              <a:t>Miktion</a:t>
            </a:r>
            <a:r>
              <a:rPr lang="sv-SE" sz="1200" i="1" dirty="0">
                <a:solidFill>
                  <a:schemeClr val="bg2">
                    <a:lumMod val="90000"/>
                  </a:schemeClr>
                </a:solidFill>
              </a:rPr>
              <a:t> </a:t>
            </a:r>
            <a:r>
              <a:rPr lang="sv-SE" sz="1200" i="1" dirty="0" err="1">
                <a:solidFill>
                  <a:schemeClr val="bg2">
                    <a:lumMod val="90000"/>
                  </a:schemeClr>
                </a:solidFill>
              </a:rPr>
              <a:t>ua</a:t>
            </a:r>
            <a:r>
              <a:rPr lang="sv-SE" sz="1200" i="1" dirty="0">
                <a:solidFill>
                  <a:schemeClr val="bg2">
                    <a:lumMod val="90000"/>
                  </a:schemeClr>
                </a:solidFill>
              </a:rPr>
              <a:t>. Vänstersidiga könskörtlar, </a:t>
            </a:r>
            <a:r>
              <a:rPr lang="sv-SE" sz="1200" i="1" dirty="0" err="1">
                <a:solidFill>
                  <a:schemeClr val="bg2">
                    <a:lumMod val="90000"/>
                  </a:schemeClr>
                </a:solidFill>
              </a:rPr>
              <a:t>vänstercolon</a:t>
            </a:r>
            <a:r>
              <a:rPr lang="sv-SE" sz="1200" i="1" dirty="0">
                <a:solidFill>
                  <a:schemeClr val="bg2">
                    <a:lumMod val="90000"/>
                  </a:schemeClr>
                </a:solidFill>
              </a:rPr>
              <a:t> mot sigmoideum samt </a:t>
            </a:r>
            <a:r>
              <a:rPr lang="sv-SE" sz="1200" i="1" dirty="0" err="1">
                <a:solidFill>
                  <a:schemeClr val="bg2">
                    <a:lumMod val="90000"/>
                  </a:schemeClr>
                </a:solidFill>
              </a:rPr>
              <a:t>uretärens</a:t>
            </a:r>
            <a:r>
              <a:rPr lang="sv-SE" sz="1200" i="1" dirty="0">
                <a:solidFill>
                  <a:schemeClr val="bg2">
                    <a:lumMod val="90000"/>
                  </a:schemeClr>
                </a:solidFill>
              </a:rPr>
              <a:t> inträde i urinblåsan projicerar smärta i vänster </a:t>
            </a:r>
            <a:r>
              <a:rPr lang="sv-SE" sz="1200" i="1" dirty="0" err="1">
                <a:solidFill>
                  <a:schemeClr val="bg2">
                    <a:lumMod val="90000"/>
                  </a:schemeClr>
                </a:solidFill>
              </a:rPr>
              <a:t>fossa</a:t>
            </a:r>
            <a:r>
              <a:rPr lang="sv-SE" sz="1200" i="1" dirty="0">
                <a:solidFill>
                  <a:schemeClr val="bg2">
                    <a:lumMod val="90000"/>
                  </a:schemeClr>
                </a:solidFill>
              </a:rPr>
              <a:t>. Buken undersöks. Den inspekteras sammanfallen, med välläkt </a:t>
            </a:r>
            <a:r>
              <a:rPr lang="sv-SE" sz="1200" i="1" dirty="0" err="1">
                <a:solidFill>
                  <a:schemeClr val="bg2">
                    <a:lumMod val="90000"/>
                  </a:schemeClr>
                </a:solidFill>
              </a:rPr>
              <a:t>operationsärr</a:t>
            </a:r>
            <a:r>
              <a:rPr lang="sv-SE" sz="1200" i="1" dirty="0">
                <a:solidFill>
                  <a:schemeClr val="bg2">
                    <a:lumMod val="90000"/>
                  </a:schemeClr>
                </a:solidFill>
              </a:rPr>
              <a:t> ovan </a:t>
            </a:r>
            <a:r>
              <a:rPr lang="sv-SE" sz="1200" i="1" dirty="0" err="1">
                <a:solidFill>
                  <a:schemeClr val="bg2">
                    <a:lumMod val="90000"/>
                  </a:schemeClr>
                </a:solidFill>
              </a:rPr>
              <a:t>symfysen</a:t>
            </a:r>
            <a:r>
              <a:rPr lang="sv-SE" sz="1200" i="1" dirty="0">
                <a:solidFill>
                  <a:schemeClr val="bg2">
                    <a:lumMod val="90000"/>
                  </a:schemeClr>
                </a:solidFill>
              </a:rPr>
              <a:t>. Buken auskulteras med normala tarmljud. Normal perkussionston och ingen smärtreaktion vid perkussion föreligger. Buken palperas mjuk överallt. Inga säkra resistenser palperas. Lätt ömhet i vänster </a:t>
            </a:r>
            <a:r>
              <a:rPr lang="sv-SE" sz="1200" i="1" dirty="0" err="1">
                <a:solidFill>
                  <a:schemeClr val="bg2">
                    <a:lumMod val="90000"/>
                  </a:schemeClr>
                </a:solidFill>
              </a:rPr>
              <a:t>fossa</a:t>
            </a:r>
            <a:r>
              <a:rPr lang="sv-SE" sz="1200" i="1" dirty="0">
                <a:solidFill>
                  <a:schemeClr val="bg2">
                    <a:lumMod val="90000"/>
                  </a:schemeClr>
                </a:solidFill>
              </a:rPr>
              <a:t>. Bråckportar testas </a:t>
            </a:r>
            <a:r>
              <a:rPr lang="sv-SE" sz="1200" i="1" dirty="0" err="1">
                <a:solidFill>
                  <a:schemeClr val="bg2">
                    <a:lumMod val="90000"/>
                  </a:schemeClr>
                </a:solidFill>
              </a:rPr>
              <a:t>ua</a:t>
            </a:r>
            <a:r>
              <a:rPr lang="sv-SE" sz="1200" i="1" dirty="0">
                <a:solidFill>
                  <a:schemeClr val="bg2">
                    <a:lumMod val="90000"/>
                  </a:schemeClr>
                </a:solidFill>
              </a:rPr>
              <a:t>. Just nu finns inga tecken till peritonitretning (testas vid palpation och släpp efter palpation, samt även vid perkussion).</a:t>
            </a:r>
          </a:p>
          <a:p>
            <a:pPr marL="0" indent="0">
              <a:buNone/>
            </a:pPr>
            <a:r>
              <a:rPr lang="sv-SE" sz="1600" dirty="0"/>
              <a:t>Leyla får nu kraftig smärta, hon kryper nästan ihop på britsen och blir blek i ansiktet. Du söker upp den sjuksköterska som har ansvar för Leyla för att ge en ordination.</a:t>
            </a:r>
          </a:p>
          <a:p>
            <a:pPr marL="0" indent="0">
              <a:buNone/>
            </a:pPr>
            <a:r>
              <a:rPr lang="sv-SE" sz="1600" b="1" dirty="0"/>
              <a:t>Fråga 3:8 (6p). </a:t>
            </a:r>
            <a:r>
              <a:rPr lang="sv-SE" sz="1600" dirty="0"/>
              <a:t>Skriv nedan en fullständigt medicinskt och juridiskt korrekt ordination avseende smärtlindring för Leyla. Motivera ditt val av preparat. Beskriv också när du förväntar dig full effekt av din ordination.</a:t>
            </a:r>
          </a:p>
          <a:p>
            <a:pPr marL="0" indent="0">
              <a:buNone/>
            </a:pPr>
            <a:r>
              <a:rPr lang="sv-SE" sz="1600" b="1" i="1" dirty="0">
                <a:solidFill>
                  <a:srgbClr val="0070C0"/>
                </a:solidFill>
              </a:rPr>
              <a:t>Återkoppling 3:8. </a:t>
            </a:r>
            <a:r>
              <a:rPr lang="sv-SE" sz="1600" i="1" dirty="0" err="1">
                <a:solidFill>
                  <a:srgbClr val="0070C0"/>
                </a:solidFill>
              </a:rPr>
              <a:t>Inj</a:t>
            </a:r>
            <a:r>
              <a:rPr lang="sv-SE" sz="1600" i="1" dirty="0">
                <a:solidFill>
                  <a:srgbClr val="0070C0"/>
                </a:solidFill>
              </a:rPr>
              <a:t> </a:t>
            </a:r>
            <a:r>
              <a:rPr lang="sv-SE" sz="1600" i="1" dirty="0" err="1">
                <a:solidFill>
                  <a:srgbClr val="0070C0"/>
                </a:solidFill>
              </a:rPr>
              <a:t>diklofenak</a:t>
            </a:r>
            <a:r>
              <a:rPr lang="sv-SE" sz="1600" i="1" dirty="0">
                <a:solidFill>
                  <a:srgbClr val="0070C0"/>
                </a:solidFill>
              </a:rPr>
              <a:t> 25 mg/ml 2ml </a:t>
            </a:r>
            <a:r>
              <a:rPr lang="sv-SE" sz="1600" i="1" dirty="0" err="1">
                <a:solidFill>
                  <a:srgbClr val="0070C0"/>
                </a:solidFill>
              </a:rPr>
              <a:t>im</a:t>
            </a:r>
            <a:r>
              <a:rPr lang="sv-SE" sz="1600" i="1" dirty="0">
                <a:solidFill>
                  <a:srgbClr val="0070C0"/>
                </a:solidFill>
              </a:rPr>
              <a:t> ges vid misstanke om </a:t>
            </a:r>
            <a:r>
              <a:rPr lang="sv-SE" sz="1600" i="1" dirty="0" err="1">
                <a:solidFill>
                  <a:srgbClr val="0070C0"/>
                </a:solidFill>
              </a:rPr>
              <a:t>uretärsten</a:t>
            </a:r>
            <a:r>
              <a:rPr lang="sv-SE" sz="1600" i="1" dirty="0">
                <a:solidFill>
                  <a:srgbClr val="0070C0"/>
                </a:solidFill>
              </a:rPr>
              <a:t>. (Lärandemål B2)</a:t>
            </a:r>
          </a:p>
        </p:txBody>
      </p:sp>
    </p:spTree>
    <p:extLst>
      <p:ext uri="{BB962C8B-B14F-4D97-AF65-F5344CB8AC3E}">
        <p14:creationId xmlns:p14="http://schemas.microsoft.com/office/powerpoint/2010/main" val="173706987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Leyla, 53 år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Leyla, 53 år, har haft sedan ett halvt dygn tillbaka besvärats av några episoder med distinkt smärta i nedre vänstra delen av buken. Smärtan debuterade ganska hastigt och stegrades därefter successivt. Efter att själv ha googlat lite för att se vad det skulle kunna vara kontaktar hon en s.k. nätläkartjänst för att be om råd. Under patientkonsultationen med nätläkaren får Leyla ånyo uppblossande, den här gången mycket kraftig buksmärta, varför denne bedömer att det finns anledning för henne att söka på Akutmottagningen, dit hon nu har kommit. Hon </a:t>
            </a:r>
            <a:r>
              <a:rPr lang="sv-SE" sz="1200" i="1" dirty="0" err="1">
                <a:solidFill>
                  <a:schemeClr val="bg2">
                    <a:lumMod val="90000"/>
                  </a:schemeClr>
                </a:solidFill>
              </a:rPr>
              <a:t>triageras</a:t>
            </a:r>
            <a:r>
              <a:rPr lang="sv-SE" sz="1200" i="1" dirty="0">
                <a:solidFill>
                  <a:schemeClr val="bg2">
                    <a:lumMod val="90000"/>
                  </a:schemeClr>
                </a:solidFill>
              </a:rPr>
              <a:t> som stabil med normala vitala parametrar. Hon är tidigare helt frisk förutom att hon har psoriasis med enbart hudmanifestation, för vilken hon använder </a:t>
            </a:r>
            <a:r>
              <a:rPr lang="sv-SE" sz="1200" i="1" dirty="0" err="1">
                <a:solidFill>
                  <a:schemeClr val="bg2">
                    <a:lumMod val="90000"/>
                  </a:schemeClr>
                </a:solidFill>
              </a:rPr>
              <a:t>topikal</a:t>
            </a:r>
            <a:r>
              <a:rPr lang="sv-SE" sz="1200" i="1" dirty="0">
                <a:solidFill>
                  <a:schemeClr val="bg2">
                    <a:lumMod val="90000"/>
                  </a:schemeClr>
                </a:solidFill>
              </a:rPr>
              <a:t> behandling. Hon har inga kända allergier. Sista smärtepisoden ägde rum för en timme sedan när hon talade med nätläkaren, den klingade av efter tio minuter. Totalt har hon nu haft fyra episoder av samma smärta på tio timmar. Ett urinprov visar 1+ för leukocyter och graviditetstest är negativt. Leyla har genomgått planerat </a:t>
            </a:r>
            <a:r>
              <a:rPr lang="sv-SE" sz="1200" i="1" dirty="0" err="1">
                <a:solidFill>
                  <a:schemeClr val="bg2">
                    <a:lumMod val="90000"/>
                  </a:schemeClr>
                </a:solidFill>
              </a:rPr>
              <a:t>sectio</a:t>
            </a:r>
            <a:r>
              <a:rPr lang="sv-SE" sz="1200" i="1" dirty="0">
                <a:solidFill>
                  <a:schemeClr val="bg2">
                    <a:lumMod val="90000"/>
                  </a:schemeClr>
                </a:solidFill>
              </a:rPr>
              <a:t> två gånger för 20 respektive 12 år sedan, första gången akut, andra planerat eftersom det bedömdes föreligga bäckenträngsel. Hon slutade menstruera helt för två år sedan, har ingen spiral, använder ej hormonpreparat. Smärtan fanns på exakt samma plats vid båda tillfällena, strålade inte säkert ut någonstans, inget kunde lätta eller förvärra smärtan. Hon kräktes vid ett tillfälle av smärtan. Avföring senast igår, då normal. Gaser har gått idag. </a:t>
            </a:r>
            <a:r>
              <a:rPr lang="sv-SE" sz="1200" i="1" dirty="0" err="1">
                <a:solidFill>
                  <a:schemeClr val="bg2">
                    <a:lumMod val="90000"/>
                  </a:schemeClr>
                </a:solidFill>
              </a:rPr>
              <a:t>Miktion</a:t>
            </a:r>
            <a:r>
              <a:rPr lang="sv-SE" sz="1200" i="1" dirty="0">
                <a:solidFill>
                  <a:schemeClr val="bg2">
                    <a:lumMod val="90000"/>
                  </a:schemeClr>
                </a:solidFill>
              </a:rPr>
              <a:t> </a:t>
            </a:r>
            <a:r>
              <a:rPr lang="sv-SE" sz="1200" i="1" dirty="0" err="1">
                <a:solidFill>
                  <a:schemeClr val="bg2">
                    <a:lumMod val="90000"/>
                  </a:schemeClr>
                </a:solidFill>
              </a:rPr>
              <a:t>ua</a:t>
            </a:r>
            <a:r>
              <a:rPr lang="sv-SE" sz="1200" i="1" dirty="0">
                <a:solidFill>
                  <a:schemeClr val="bg2">
                    <a:lumMod val="90000"/>
                  </a:schemeClr>
                </a:solidFill>
              </a:rPr>
              <a:t>. Vänstersidiga könskörtlar, </a:t>
            </a:r>
            <a:r>
              <a:rPr lang="sv-SE" sz="1200" i="1" dirty="0" err="1">
                <a:solidFill>
                  <a:schemeClr val="bg2">
                    <a:lumMod val="90000"/>
                  </a:schemeClr>
                </a:solidFill>
              </a:rPr>
              <a:t>vänstercolon</a:t>
            </a:r>
            <a:r>
              <a:rPr lang="sv-SE" sz="1200" i="1" dirty="0">
                <a:solidFill>
                  <a:schemeClr val="bg2">
                    <a:lumMod val="90000"/>
                  </a:schemeClr>
                </a:solidFill>
              </a:rPr>
              <a:t> mot sigmoideum samt </a:t>
            </a:r>
            <a:r>
              <a:rPr lang="sv-SE" sz="1200" i="1" dirty="0" err="1">
                <a:solidFill>
                  <a:schemeClr val="bg2">
                    <a:lumMod val="90000"/>
                  </a:schemeClr>
                </a:solidFill>
              </a:rPr>
              <a:t>uretärens</a:t>
            </a:r>
            <a:r>
              <a:rPr lang="sv-SE" sz="1200" i="1" dirty="0">
                <a:solidFill>
                  <a:schemeClr val="bg2">
                    <a:lumMod val="90000"/>
                  </a:schemeClr>
                </a:solidFill>
              </a:rPr>
              <a:t> inträde i urinblåsan projicerar smärta i vänster </a:t>
            </a:r>
            <a:r>
              <a:rPr lang="sv-SE" sz="1200" i="1" dirty="0" err="1">
                <a:solidFill>
                  <a:schemeClr val="bg2">
                    <a:lumMod val="90000"/>
                  </a:schemeClr>
                </a:solidFill>
              </a:rPr>
              <a:t>fossa</a:t>
            </a:r>
            <a:r>
              <a:rPr lang="sv-SE" sz="1200" i="1" dirty="0">
                <a:solidFill>
                  <a:schemeClr val="bg2">
                    <a:lumMod val="90000"/>
                  </a:schemeClr>
                </a:solidFill>
              </a:rPr>
              <a:t>. Buken undersöks. Den inspekteras sammanfallen, med välläkt </a:t>
            </a:r>
            <a:r>
              <a:rPr lang="sv-SE" sz="1200" i="1" dirty="0" err="1">
                <a:solidFill>
                  <a:schemeClr val="bg2">
                    <a:lumMod val="90000"/>
                  </a:schemeClr>
                </a:solidFill>
              </a:rPr>
              <a:t>operationsärr</a:t>
            </a:r>
            <a:r>
              <a:rPr lang="sv-SE" sz="1200" i="1" dirty="0">
                <a:solidFill>
                  <a:schemeClr val="bg2">
                    <a:lumMod val="90000"/>
                  </a:schemeClr>
                </a:solidFill>
              </a:rPr>
              <a:t> ovan </a:t>
            </a:r>
            <a:r>
              <a:rPr lang="sv-SE" sz="1200" i="1" dirty="0" err="1">
                <a:solidFill>
                  <a:schemeClr val="bg2">
                    <a:lumMod val="90000"/>
                  </a:schemeClr>
                </a:solidFill>
              </a:rPr>
              <a:t>symfysen</a:t>
            </a:r>
            <a:r>
              <a:rPr lang="sv-SE" sz="1200" i="1" dirty="0">
                <a:solidFill>
                  <a:schemeClr val="bg2">
                    <a:lumMod val="90000"/>
                  </a:schemeClr>
                </a:solidFill>
              </a:rPr>
              <a:t>. Buken auskulteras med normala tarmljud. Normal perkussionston och ingen smärtreaktion vid perkussion föreligger. Buken palperas mjuk överallt. Inga säkra resistenser palperas. Lätt ömhet i vänster </a:t>
            </a:r>
            <a:r>
              <a:rPr lang="sv-SE" sz="1200" i="1" dirty="0" err="1">
                <a:solidFill>
                  <a:schemeClr val="bg2">
                    <a:lumMod val="90000"/>
                  </a:schemeClr>
                </a:solidFill>
              </a:rPr>
              <a:t>fossa</a:t>
            </a:r>
            <a:r>
              <a:rPr lang="sv-SE" sz="1200" i="1" dirty="0">
                <a:solidFill>
                  <a:schemeClr val="bg2">
                    <a:lumMod val="90000"/>
                  </a:schemeClr>
                </a:solidFill>
              </a:rPr>
              <a:t>. Bråckportar testas </a:t>
            </a:r>
            <a:r>
              <a:rPr lang="sv-SE" sz="1200" i="1" dirty="0" err="1">
                <a:solidFill>
                  <a:schemeClr val="bg2">
                    <a:lumMod val="90000"/>
                  </a:schemeClr>
                </a:solidFill>
              </a:rPr>
              <a:t>ua</a:t>
            </a:r>
            <a:r>
              <a:rPr lang="sv-SE" sz="1200" i="1" dirty="0">
                <a:solidFill>
                  <a:schemeClr val="bg2">
                    <a:lumMod val="90000"/>
                  </a:schemeClr>
                </a:solidFill>
              </a:rPr>
              <a:t>. Just nu finns inga tecken till peritonitretning (testas vid palpation och släpp efter palpation, samt även vid perkussion). Leyla får nu kraftig smärta, hon kryper nästan ihop på britsen och blir blek i ansiktet. Du söker upp den sjuksköterska som har ansvar för Leyla för att ge en ordination.</a:t>
            </a:r>
          </a:p>
          <a:p>
            <a:pPr marL="0" indent="0">
              <a:buNone/>
            </a:pPr>
            <a:r>
              <a:rPr lang="sv-SE" sz="1600" dirty="0"/>
              <a:t>Hon blir smärtfri och har vid </a:t>
            </a:r>
            <a:r>
              <a:rPr lang="sv-SE" sz="1600" dirty="0" err="1"/>
              <a:t>omkontroll</a:t>
            </a:r>
            <a:r>
              <a:rPr lang="sv-SE" sz="1600" dirty="0"/>
              <a:t> fortsatt normala vitalparametrar.</a:t>
            </a:r>
          </a:p>
          <a:p>
            <a:pPr marL="0" indent="0">
              <a:buNone/>
            </a:pPr>
            <a:r>
              <a:rPr lang="sv-SE" sz="1600" b="1" dirty="0"/>
              <a:t>Fråga 3:9 (3p). </a:t>
            </a:r>
            <a:r>
              <a:rPr lang="sv-SE" sz="1600" dirty="0"/>
              <a:t>Du funderar på om blodprover är aktuella när du ändå kommit till detta skede i handläggningen. Vilka prover är relevanta i detta skede och varför? Motivera!</a:t>
            </a:r>
          </a:p>
        </p:txBody>
      </p:sp>
    </p:spTree>
    <p:extLst>
      <p:ext uri="{BB962C8B-B14F-4D97-AF65-F5344CB8AC3E}">
        <p14:creationId xmlns:p14="http://schemas.microsoft.com/office/powerpoint/2010/main" val="379191744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Leyla, 53 år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Leyla, 53 år, har haft sedan ett halvt dygn tillbaka besvärats av några episoder med distinkt smärta i nedre vänstra delen av buken. Smärtan debuterade ganska hastigt och stegrades därefter successivt. Efter att själv ha googlat lite för att se vad det skulle kunna vara kontaktar hon en s.k. nätläkartjänst för att be om råd. Under patientkonsultationen med nätläkaren får Leyla ånyo uppblossande, den här gången mycket kraftig buksmärta, varför denne bedömer att det finns anledning för henne att söka på Akutmottagningen, dit hon nu har kommit. Hon </a:t>
            </a:r>
            <a:r>
              <a:rPr lang="sv-SE" sz="1200" i="1" dirty="0" err="1">
                <a:solidFill>
                  <a:schemeClr val="bg2">
                    <a:lumMod val="90000"/>
                  </a:schemeClr>
                </a:solidFill>
              </a:rPr>
              <a:t>triageras</a:t>
            </a:r>
            <a:r>
              <a:rPr lang="sv-SE" sz="1200" i="1" dirty="0">
                <a:solidFill>
                  <a:schemeClr val="bg2">
                    <a:lumMod val="90000"/>
                  </a:schemeClr>
                </a:solidFill>
              </a:rPr>
              <a:t> som stabil med normala vitala parametrar. Hon är tidigare helt frisk förutom att hon har psoriasis med enbart hudmanifestation, för vilken hon använder </a:t>
            </a:r>
            <a:r>
              <a:rPr lang="sv-SE" sz="1200" i="1" dirty="0" err="1">
                <a:solidFill>
                  <a:schemeClr val="bg2">
                    <a:lumMod val="90000"/>
                  </a:schemeClr>
                </a:solidFill>
              </a:rPr>
              <a:t>topikal</a:t>
            </a:r>
            <a:r>
              <a:rPr lang="sv-SE" sz="1200" i="1" dirty="0">
                <a:solidFill>
                  <a:schemeClr val="bg2">
                    <a:lumMod val="90000"/>
                  </a:schemeClr>
                </a:solidFill>
              </a:rPr>
              <a:t> behandling. Hon har inga kända allergier. Sista smärtepisoden ägde rum för en timme sedan när hon talade med nätläkaren, den klingade av efter tio minuter. Totalt har hon nu haft fyra episoder av samma smärta på tio timmar. Ett urinprov visar 1+ för leukocyter och graviditetstest är negativt. Leyla har genomgått planerat </a:t>
            </a:r>
            <a:r>
              <a:rPr lang="sv-SE" sz="1200" i="1" dirty="0" err="1">
                <a:solidFill>
                  <a:schemeClr val="bg2">
                    <a:lumMod val="90000"/>
                  </a:schemeClr>
                </a:solidFill>
              </a:rPr>
              <a:t>sectio</a:t>
            </a:r>
            <a:r>
              <a:rPr lang="sv-SE" sz="1200" i="1" dirty="0">
                <a:solidFill>
                  <a:schemeClr val="bg2">
                    <a:lumMod val="90000"/>
                  </a:schemeClr>
                </a:solidFill>
              </a:rPr>
              <a:t> två gånger för 20 respektive 12 år sedan, första gången akut, andra planerat eftersom det bedömdes föreligga bäckenträngsel. Hon slutade menstruera helt för två år sedan, har ingen spiral, använder ej hormonpreparat. Smärtan fanns på exakt samma plats vid båda tillfällena, strålade inte säkert ut någonstans, inget kunde lätta eller förvärra smärtan. Hon kräktes vid ett tillfälle av smärtan. Avföring senast igår, då normal. Gaser har gått idag. </a:t>
            </a:r>
            <a:r>
              <a:rPr lang="sv-SE" sz="1200" i="1" dirty="0" err="1">
                <a:solidFill>
                  <a:schemeClr val="bg2">
                    <a:lumMod val="90000"/>
                  </a:schemeClr>
                </a:solidFill>
              </a:rPr>
              <a:t>Miktion</a:t>
            </a:r>
            <a:r>
              <a:rPr lang="sv-SE" sz="1200" i="1" dirty="0">
                <a:solidFill>
                  <a:schemeClr val="bg2">
                    <a:lumMod val="90000"/>
                  </a:schemeClr>
                </a:solidFill>
              </a:rPr>
              <a:t> </a:t>
            </a:r>
            <a:r>
              <a:rPr lang="sv-SE" sz="1200" i="1" dirty="0" err="1">
                <a:solidFill>
                  <a:schemeClr val="bg2">
                    <a:lumMod val="90000"/>
                  </a:schemeClr>
                </a:solidFill>
              </a:rPr>
              <a:t>ua</a:t>
            </a:r>
            <a:r>
              <a:rPr lang="sv-SE" sz="1200" i="1" dirty="0">
                <a:solidFill>
                  <a:schemeClr val="bg2">
                    <a:lumMod val="90000"/>
                  </a:schemeClr>
                </a:solidFill>
              </a:rPr>
              <a:t>. Vänstersidiga könskörtlar, </a:t>
            </a:r>
            <a:r>
              <a:rPr lang="sv-SE" sz="1200" i="1" dirty="0" err="1">
                <a:solidFill>
                  <a:schemeClr val="bg2">
                    <a:lumMod val="90000"/>
                  </a:schemeClr>
                </a:solidFill>
              </a:rPr>
              <a:t>vänstercolon</a:t>
            </a:r>
            <a:r>
              <a:rPr lang="sv-SE" sz="1200" i="1" dirty="0">
                <a:solidFill>
                  <a:schemeClr val="bg2">
                    <a:lumMod val="90000"/>
                  </a:schemeClr>
                </a:solidFill>
              </a:rPr>
              <a:t> mot sigmoideum samt </a:t>
            </a:r>
            <a:r>
              <a:rPr lang="sv-SE" sz="1200" i="1" dirty="0" err="1">
                <a:solidFill>
                  <a:schemeClr val="bg2">
                    <a:lumMod val="90000"/>
                  </a:schemeClr>
                </a:solidFill>
              </a:rPr>
              <a:t>uretärens</a:t>
            </a:r>
            <a:r>
              <a:rPr lang="sv-SE" sz="1200" i="1" dirty="0">
                <a:solidFill>
                  <a:schemeClr val="bg2">
                    <a:lumMod val="90000"/>
                  </a:schemeClr>
                </a:solidFill>
              </a:rPr>
              <a:t> inträde i urinblåsan projicerar smärta i vänster </a:t>
            </a:r>
            <a:r>
              <a:rPr lang="sv-SE" sz="1200" i="1" dirty="0" err="1">
                <a:solidFill>
                  <a:schemeClr val="bg2">
                    <a:lumMod val="90000"/>
                  </a:schemeClr>
                </a:solidFill>
              </a:rPr>
              <a:t>fossa</a:t>
            </a:r>
            <a:r>
              <a:rPr lang="sv-SE" sz="1200" i="1" dirty="0">
                <a:solidFill>
                  <a:schemeClr val="bg2">
                    <a:lumMod val="90000"/>
                  </a:schemeClr>
                </a:solidFill>
              </a:rPr>
              <a:t>. Buken undersöks. Den inspekteras sammanfallen, med välläkt </a:t>
            </a:r>
            <a:r>
              <a:rPr lang="sv-SE" sz="1200" i="1" dirty="0" err="1">
                <a:solidFill>
                  <a:schemeClr val="bg2">
                    <a:lumMod val="90000"/>
                  </a:schemeClr>
                </a:solidFill>
              </a:rPr>
              <a:t>operationsärr</a:t>
            </a:r>
            <a:r>
              <a:rPr lang="sv-SE" sz="1200" i="1" dirty="0">
                <a:solidFill>
                  <a:schemeClr val="bg2">
                    <a:lumMod val="90000"/>
                  </a:schemeClr>
                </a:solidFill>
              </a:rPr>
              <a:t> ovan </a:t>
            </a:r>
            <a:r>
              <a:rPr lang="sv-SE" sz="1200" i="1" dirty="0" err="1">
                <a:solidFill>
                  <a:schemeClr val="bg2">
                    <a:lumMod val="90000"/>
                  </a:schemeClr>
                </a:solidFill>
              </a:rPr>
              <a:t>symfysen</a:t>
            </a:r>
            <a:r>
              <a:rPr lang="sv-SE" sz="1200" i="1" dirty="0">
                <a:solidFill>
                  <a:schemeClr val="bg2">
                    <a:lumMod val="90000"/>
                  </a:schemeClr>
                </a:solidFill>
              </a:rPr>
              <a:t>. Buken auskulteras med normala tarmljud. Normal perkussionston och ingen smärtreaktion vid perkussion föreligger. Buken palperas mjuk överallt. Inga säkra resistenser palperas. Lätt ömhet i vänster </a:t>
            </a:r>
            <a:r>
              <a:rPr lang="sv-SE" sz="1200" i="1" dirty="0" err="1">
                <a:solidFill>
                  <a:schemeClr val="bg2">
                    <a:lumMod val="90000"/>
                  </a:schemeClr>
                </a:solidFill>
              </a:rPr>
              <a:t>fossa</a:t>
            </a:r>
            <a:r>
              <a:rPr lang="sv-SE" sz="1200" i="1" dirty="0">
                <a:solidFill>
                  <a:schemeClr val="bg2">
                    <a:lumMod val="90000"/>
                  </a:schemeClr>
                </a:solidFill>
              </a:rPr>
              <a:t>. Bråckportar testas </a:t>
            </a:r>
            <a:r>
              <a:rPr lang="sv-SE" sz="1200" i="1" dirty="0" err="1">
                <a:solidFill>
                  <a:schemeClr val="bg2">
                    <a:lumMod val="90000"/>
                  </a:schemeClr>
                </a:solidFill>
              </a:rPr>
              <a:t>ua</a:t>
            </a:r>
            <a:r>
              <a:rPr lang="sv-SE" sz="1200" i="1" dirty="0">
                <a:solidFill>
                  <a:schemeClr val="bg2">
                    <a:lumMod val="90000"/>
                  </a:schemeClr>
                </a:solidFill>
              </a:rPr>
              <a:t>. Just nu finns inga tecken till peritonitretning (testas vid palpation och släpp efter palpation, samt även vid perkussion). Leyla får nu kraftig smärta, hon kryper nästan ihop på britsen och blir blek i ansiktet. Du söker upp den sjuksköterska som har ansvar för Leyla för att ge en ordination.</a:t>
            </a:r>
          </a:p>
          <a:p>
            <a:pPr marL="0" indent="0">
              <a:buNone/>
            </a:pPr>
            <a:r>
              <a:rPr lang="sv-SE" sz="1600" dirty="0"/>
              <a:t>Hon blir smärtfri och har vid </a:t>
            </a:r>
            <a:r>
              <a:rPr lang="sv-SE" sz="1600" dirty="0" err="1"/>
              <a:t>omkontroll</a:t>
            </a:r>
            <a:r>
              <a:rPr lang="sv-SE" sz="1600" dirty="0"/>
              <a:t> fortsatt normala vitalparametrar.</a:t>
            </a:r>
          </a:p>
          <a:p>
            <a:pPr marL="0" indent="0">
              <a:buNone/>
            </a:pPr>
            <a:r>
              <a:rPr lang="sv-SE" sz="1600" b="1" dirty="0"/>
              <a:t>Fråga 3:9 (3p). </a:t>
            </a:r>
            <a:r>
              <a:rPr lang="sv-SE" sz="1600" dirty="0"/>
              <a:t>Du funderar på om blodprover är aktuella när du ändå kommit till detta skede i handläggningen. Vilka prover är relevanta i detta skede och varför? Motivera!</a:t>
            </a:r>
          </a:p>
          <a:p>
            <a:pPr marL="0" indent="0">
              <a:buNone/>
            </a:pPr>
            <a:r>
              <a:rPr lang="sv-SE" sz="1600" b="1" i="1" dirty="0">
                <a:solidFill>
                  <a:srgbClr val="0070C0"/>
                </a:solidFill>
              </a:rPr>
              <a:t>Återkoppling 3:9. </a:t>
            </a:r>
            <a:r>
              <a:rPr lang="sv-SE" sz="1600" i="1" dirty="0">
                <a:solidFill>
                  <a:srgbClr val="0070C0"/>
                </a:solidFill>
              </a:rPr>
              <a:t>Prover för att identifiera blödning (Hb), inflammation/infektion (LPK,CRP), njurpåverkan (</a:t>
            </a:r>
            <a:r>
              <a:rPr lang="sv-SE" sz="1600" i="1" dirty="0" err="1">
                <a:solidFill>
                  <a:srgbClr val="0070C0"/>
                </a:solidFill>
              </a:rPr>
              <a:t>kreatinin</a:t>
            </a:r>
            <a:r>
              <a:rPr lang="sv-SE" sz="1600" i="1" dirty="0">
                <a:solidFill>
                  <a:srgbClr val="0070C0"/>
                </a:solidFill>
              </a:rPr>
              <a:t>) tas, liksom elektrolyter för </a:t>
            </a:r>
            <a:r>
              <a:rPr lang="sv-SE" sz="1600" i="1" dirty="0" err="1">
                <a:solidFill>
                  <a:srgbClr val="0070C0"/>
                </a:solidFill>
              </a:rPr>
              <a:t>ev</a:t>
            </a:r>
            <a:r>
              <a:rPr lang="sv-SE" sz="1600" i="1" dirty="0">
                <a:solidFill>
                  <a:srgbClr val="0070C0"/>
                </a:solidFill>
              </a:rPr>
              <a:t> iv vätsketerapi. Man kontrollerar om blodgruppering finnes. Blodgrupp-</a:t>
            </a:r>
            <a:r>
              <a:rPr lang="sv-SE" sz="1600" i="1" dirty="0" err="1">
                <a:solidFill>
                  <a:srgbClr val="0070C0"/>
                </a:solidFill>
              </a:rPr>
              <a:t>bastest</a:t>
            </a:r>
            <a:r>
              <a:rPr lang="sv-SE" sz="1600" i="1" dirty="0">
                <a:solidFill>
                  <a:srgbClr val="0070C0"/>
                </a:solidFill>
              </a:rPr>
              <a:t> är relevanta inför kirurgi och </a:t>
            </a:r>
            <a:r>
              <a:rPr lang="sv-SE" sz="1600" i="1" dirty="0" err="1">
                <a:solidFill>
                  <a:srgbClr val="0070C0"/>
                </a:solidFill>
              </a:rPr>
              <a:t>transfusionbehov</a:t>
            </a:r>
            <a:r>
              <a:rPr lang="sv-SE" sz="1600" i="1" dirty="0">
                <a:solidFill>
                  <a:srgbClr val="0070C0"/>
                </a:solidFill>
              </a:rPr>
              <a:t>. Glukos ska tas liberalt. (Lärandemål B2)</a:t>
            </a:r>
          </a:p>
        </p:txBody>
      </p:sp>
    </p:spTree>
    <p:extLst>
      <p:ext uri="{BB962C8B-B14F-4D97-AF65-F5344CB8AC3E}">
        <p14:creationId xmlns:p14="http://schemas.microsoft.com/office/powerpoint/2010/main" val="69607112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Leyla, 53 år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Leyla, 53 år, har haft sedan ett halvt dygn tillbaka besvärats av några episoder med distinkt smärta i nedre vänstra delen av buken. Smärtan debuterade ganska hastigt och stegrades därefter successivt. Efter att själv ha googlat lite för att se vad det skulle kunna vara kontaktar hon en s.k. nätläkartjänst för att be om råd. Under patientkonsultationen med nätläkaren får Leyla ånyo uppblossande, den här gången mycket kraftig buksmärta, varför denne bedömer att det finns anledning för henne att söka på Akutmottagningen, dit hon nu har kommit. Hon </a:t>
            </a:r>
            <a:r>
              <a:rPr lang="sv-SE" sz="1200" i="1" dirty="0" err="1">
                <a:solidFill>
                  <a:schemeClr val="bg2">
                    <a:lumMod val="90000"/>
                  </a:schemeClr>
                </a:solidFill>
              </a:rPr>
              <a:t>triageras</a:t>
            </a:r>
            <a:r>
              <a:rPr lang="sv-SE" sz="1200" i="1" dirty="0">
                <a:solidFill>
                  <a:schemeClr val="bg2">
                    <a:lumMod val="90000"/>
                  </a:schemeClr>
                </a:solidFill>
              </a:rPr>
              <a:t> som stabil med normala vitala parametrar. Hon är tidigare helt frisk förutom att hon har psoriasis med enbart hudmanifestation, för vilken hon använder </a:t>
            </a:r>
            <a:r>
              <a:rPr lang="sv-SE" sz="1200" i="1" dirty="0" err="1">
                <a:solidFill>
                  <a:schemeClr val="bg2">
                    <a:lumMod val="90000"/>
                  </a:schemeClr>
                </a:solidFill>
              </a:rPr>
              <a:t>topikal</a:t>
            </a:r>
            <a:r>
              <a:rPr lang="sv-SE" sz="1200" i="1" dirty="0">
                <a:solidFill>
                  <a:schemeClr val="bg2">
                    <a:lumMod val="90000"/>
                  </a:schemeClr>
                </a:solidFill>
              </a:rPr>
              <a:t> behandling. Hon har inga kända allergier. Sista smärtepisoden ägde rum för en timme sedan när hon talade med nätläkaren, den klingade av efter tio minuter. Totalt har hon nu haft fyra episoder av samma smärta på tio timmar. Ett urinprov visar 1+ för leukocyter och graviditetstest är negativt. Leyla har genomgått planerat </a:t>
            </a:r>
            <a:r>
              <a:rPr lang="sv-SE" sz="1200" i="1" dirty="0" err="1">
                <a:solidFill>
                  <a:schemeClr val="bg2">
                    <a:lumMod val="90000"/>
                  </a:schemeClr>
                </a:solidFill>
              </a:rPr>
              <a:t>sectio</a:t>
            </a:r>
            <a:r>
              <a:rPr lang="sv-SE" sz="1200" i="1" dirty="0">
                <a:solidFill>
                  <a:schemeClr val="bg2">
                    <a:lumMod val="90000"/>
                  </a:schemeClr>
                </a:solidFill>
              </a:rPr>
              <a:t> två gånger för 20 respektive 12 år sedan, första gången akut, andra planerat eftersom det bedömdes föreligga bäckenträngsel. Hon slutade menstruera helt för två år sedan, har ingen spiral, använder ej hormonpreparat. Smärtan fanns på exakt samma plats vid båda tillfällena, strålade inte säkert ut någonstans, inget kunde lätta eller förvärra smärtan. Hon kräktes vid ett tillfälle av smärtan. Avföring senast igår, då normal. Gaser har gått idag. </a:t>
            </a:r>
            <a:r>
              <a:rPr lang="sv-SE" sz="1200" i="1" dirty="0" err="1">
                <a:solidFill>
                  <a:schemeClr val="bg2">
                    <a:lumMod val="90000"/>
                  </a:schemeClr>
                </a:solidFill>
              </a:rPr>
              <a:t>Miktion</a:t>
            </a:r>
            <a:r>
              <a:rPr lang="sv-SE" sz="1200" i="1" dirty="0">
                <a:solidFill>
                  <a:schemeClr val="bg2">
                    <a:lumMod val="90000"/>
                  </a:schemeClr>
                </a:solidFill>
              </a:rPr>
              <a:t> </a:t>
            </a:r>
            <a:r>
              <a:rPr lang="sv-SE" sz="1200" i="1" dirty="0" err="1">
                <a:solidFill>
                  <a:schemeClr val="bg2">
                    <a:lumMod val="90000"/>
                  </a:schemeClr>
                </a:solidFill>
              </a:rPr>
              <a:t>ua</a:t>
            </a:r>
            <a:r>
              <a:rPr lang="sv-SE" sz="1200" i="1" dirty="0">
                <a:solidFill>
                  <a:schemeClr val="bg2">
                    <a:lumMod val="90000"/>
                  </a:schemeClr>
                </a:solidFill>
              </a:rPr>
              <a:t>. Vänstersidiga könskörtlar, </a:t>
            </a:r>
            <a:r>
              <a:rPr lang="sv-SE" sz="1200" i="1" dirty="0" err="1">
                <a:solidFill>
                  <a:schemeClr val="bg2">
                    <a:lumMod val="90000"/>
                  </a:schemeClr>
                </a:solidFill>
              </a:rPr>
              <a:t>vänstercolon</a:t>
            </a:r>
            <a:r>
              <a:rPr lang="sv-SE" sz="1200" i="1" dirty="0">
                <a:solidFill>
                  <a:schemeClr val="bg2">
                    <a:lumMod val="90000"/>
                  </a:schemeClr>
                </a:solidFill>
              </a:rPr>
              <a:t> mot sigmoideum samt </a:t>
            </a:r>
            <a:r>
              <a:rPr lang="sv-SE" sz="1200" i="1" dirty="0" err="1">
                <a:solidFill>
                  <a:schemeClr val="bg2">
                    <a:lumMod val="90000"/>
                  </a:schemeClr>
                </a:solidFill>
              </a:rPr>
              <a:t>uretärens</a:t>
            </a:r>
            <a:r>
              <a:rPr lang="sv-SE" sz="1200" i="1" dirty="0">
                <a:solidFill>
                  <a:schemeClr val="bg2">
                    <a:lumMod val="90000"/>
                  </a:schemeClr>
                </a:solidFill>
              </a:rPr>
              <a:t> inträde i urinblåsan projicerar smärta i vänster </a:t>
            </a:r>
            <a:r>
              <a:rPr lang="sv-SE" sz="1200" i="1" dirty="0" err="1">
                <a:solidFill>
                  <a:schemeClr val="bg2">
                    <a:lumMod val="90000"/>
                  </a:schemeClr>
                </a:solidFill>
              </a:rPr>
              <a:t>fossa</a:t>
            </a:r>
            <a:r>
              <a:rPr lang="sv-SE" sz="1200" i="1" dirty="0">
                <a:solidFill>
                  <a:schemeClr val="bg2">
                    <a:lumMod val="90000"/>
                  </a:schemeClr>
                </a:solidFill>
              </a:rPr>
              <a:t>. Buken undersöks. Den inspekteras sammanfallen, med välläkt </a:t>
            </a:r>
            <a:r>
              <a:rPr lang="sv-SE" sz="1200" i="1" dirty="0" err="1">
                <a:solidFill>
                  <a:schemeClr val="bg2">
                    <a:lumMod val="90000"/>
                  </a:schemeClr>
                </a:solidFill>
              </a:rPr>
              <a:t>operationsärr</a:t>
            </a:r>
            <a:r>
              <a:rPr lang="sv-SE" sz="1200" i="1" dirty="0">
                <a:solidFill>
                  <a:schemeClr val="bg2">
                    <a:lumMod val="90000"/>
                  </a:schemeClr>
                </a:solidFill>
              </a:rPr>
              <a:t> ovan </a:t>
            </a:r>
            <a:r>
              <a:rPr lang="sv-SE" sz="1200" i="1" dirty="0" err="1">
                <a:solidFill>
                  <a:schemeClr val="bg2">
                    <a:lumMod val="90000"/>
                  </a:schemeClr>
                </a:solidFill>
              </a:rPr>
              <a:t>symfysen</a:t>
            </a:r>
            <a:r>
              <a:rPr lang="sv-SE" sz="1200" i="1" dirty="0">
                <a:solidFill>
                  <a:schemeClr val="bg2">
                    <a:lumMod val="90000"/>
                  </a:schemeClr>
                </a:solidFill>
              </a:rPr>
              <a:t>. Buken auskulteras med normala tarmljud. Normal perkussionston och ingen smärtreaktion vid perkussion föreligger. Buken palperas mjuk överallt. Inga säkra resistenser palperas. Lätt ömhet i vänster </a:t>
            </a:r>
            <a:r>
              <a:rPr lang="sv-SE" sz="1200" i="1" dirty="0" err="1">
                <a:solidFill>
                  <a:schemeClr val="bg2">
                    <a:lumMod val="90000"/>
                  </a:schemeClr>
                </a:solidFill>
              </a:rPr>
              <a:t>fossa</a:t>
            </a:r>
            <a:r>
              <a:rPr lang="sv-SE" sz="1200" i="1" dirty="0">
                <a:solidFill>
                  <a:schemeClr val="bg2">
                    <a:lumMod val="90000"/>
                  </a:schemeClr>
                </a:solidFill>
              </a:rPr>
              <a:t>. Bråckportar testas </a:t>
            </a:r>
            <a:r>
              <a:rPr lang="sv-SE" sz="1200" i="1" dirty="0" err="1">
                <a:solidFill>
                  <a:schemeClr val="bg2">
                    <a:lumMod val="90000"/>
                  </a:schemeClr>
                </a:solidFill>
              </a:rPr>
              <a:t>ua</a:t>
            </a:r>
            <a:r>
              <a:rPr lang="sv-SE" sz="1200" i="1" dirty="0">
                <a:solidFill>
                  <a:schemeClr val="bg2">
                    <a:lumMod val="90000"/>
                  </a:schemeClr>
                </a:solidFill>
              </a:rPr>
              <a:t>. Just nu finns inga tecken till peritonitretning (testas vid palpation och släpp efter palpation, samt även vid perkussion). Leyla får nu kraftig smärta, hon kryper nästan ihop på britsen och blir blek i ansiktet. Du söker upp den sjuksköterska som har ansvar för Leyla för att ge en ordination. </a:t>
            </a:r>
            <a:r>
              <a:rPr lang="sv-SE" sz="1200" dirty="0">
                <a:solidFill>
                  <a:schemeClr val="bg2">
                    <a:lumMod val="90000"/>
                  </a:schemeClr>
                </a:solidFill>
              </a:rPr>
              <a:t>Hon blir smärtfri och har vid </a:t>
            </a:r>
            <a:r>
              <a:rPr lang="sv-SE" sz="1200" dirty="0" err="1">
                <a:solidFill>
                  <a:schemeClr val="bg2">
                    <a:lumMod val="90000"/>
                  </a:schemeClr>
                </a:solidFill>
              </a:rPr>
              <a:t>omkontroll</a:t>
            </a:r>
            <a:r>
              <a:rPr lang="sv-SE" sz="1200" dirty="0">
                <a:solidFill>
                  <a:schemeClr val="bg2">
                    <a:lumMod val="90000"/>
                  </a:schemeClr>
                </a:solidFill>
              </a:rPr>
              <a:t> fortsatt normala vitalparametrar.</a:t>
            </a:r>
          </a:p>
          <a:p>
            <a:pPr marL="0" indent="0">
              <a:buNone/>
            </a:pPr>
            <a:r>
              <a:rPr lang="sv-SE" sz="1600" dirty="0"/>
              <a:t>Laboratorieanalyser återkommer med alla svar helt normala utom LPK på 10.8. Du beställer nu en datortomografiundersökning av buken med frågeställning </a:t>
            </a:r>
            <a:r>
              <a:rPr lang="sv-SE" sz="1600" dirty="0" err="1"/>
              <a:t>uretärsten</a:t>
            </a:r>
            <a:r>
              <a:rPr lang="sv-SE" sz="1600" dirty="0"/>
              <a:t>? Svar kommer: ”Inga </a:t>
            </a:r>
            <a:r>
              <a:rPr lang="sv-SE" sz="1600" dirty="0" err="1"/>
              <a:t>ileustecken</a:t>
            </a:r>
            <a:r>
              <a:rPr lang="sv-SE" sz="1600" dirty="0"/>
              <a:t>. Ingen hydronefros. Inga konkrement i </a:t>
            </a:r>
            <a:r>
              <a:rPr lang="sv-SE" sz="1600" dirty="0" err="1"/>
              <a:t>uretärer</a:t>
            </a:r>
            <a:r>
              <a:rPr lang="sv-SE" sz="1600" dirty="0"/>
              <a:t> kan påvisas. </a:t>
            </a:r>
            <a:r>
              <a:rPr lang="sv-SE" sz="1600" dirty="0" err="1"/>
              <a:t>Normalvid</a:t>
            </a:r>
            <a:r>
              <a:rPr lang="sv-SE" sz="1600" dirty="0"/>
              <a:t> aorta. Ingen fri vätska i buken. I vänster </a:t>
            </a:r>
            <a:r>
              <a:rPr lang="sv-SE" sz="1600" dirty="0" err="1"/>
              <a:t>fossa</a:t>
            </a:r>
            <a:r>
              <a:rPr lang="sv-SE" sz="1600" dirty="0"/>
              <a:t> finns på platsen för vänster </a:t>
            </a:r>
            <a:r>
              <a:rPr lang="sv-SE" sz="1600" dirty="0" err="1"/>
              <a:t>adnex</a:t>
            </a:r>
            <a:r>
              <a:rPr lang="sv-SE" sz="1600" dirty="0"/>
              <a:t> en ca 6 cm cystisk förändring, med viss </a:t>
            </a:r>
            <a:r>
              <a:rPr lang="sv-SE" sz="1600" dirty="0" err="1"/>
              <a:t>stråkighet</a:t>
            </a:r>
            <a:r>
              <a:rPr lang="sv-SE" sz="1600" dirty="0"/>
              <a:t> runt.”</a:t>
            </a:r>
          </a:p>
          <a:p>
            <a:pPr marL="0" indent="0">
              <a:buNone/>
            </a:pPr>
            <a:r>
              <a:rPr lang="sv-SE" sz="1600" b="1" dirty="0"/>
              <a:t>Fråga 3:10 (3p). </a:t>
            </a:r>
            <a:r>
              <a:rPr lang="sv-SE" sz="1600" dirty="0"/>
              <a:t>Vad gör du nu, och varför?</a:t>
            </a:r>
          </a:p>
          <a:p>
            <a:pPr marL="0" indent="0">
              <a:buNone/>
            </a:pPr>
            <a:r>
              <a:rPr lang="sv-SE" sz="1600" b="1" i="1" dirty="0">
                <a:solidFill>
                  <a:srgbClr val="0070C0"/>
                </a:solidFill>
              </a:rPr>
              <a:t>Återkoppling 3:10. </a:t>
            </a:r>
            <a:r>
              <a:rPr lang="sv-SE" sz="1600" i="1" dirty="0">
                <a:solidFill>
                  <a:srgbClr val="0070C0"/>
                </a:solidFill>
              </a:rPr>
              <a:t>Du kontaktar gynekologjour med misstanke om </a:t>
            </a:r>
            <a:r>
              <a:rPr lang="sv-SE" sz="1600" i="1" dirty="0" err="1">
                <a:solidFill>
                  <a:srgbClr val="0070C0"/>
                </a:solidFill>
              </a:rPr>
              <a:t>ovarialtorsionsattacker</a:t>
            </a:r>
            <a:r>
              <a:rPr lang="sv-SE" sz="1600" i="1" dirty="0">
                <a:solidFill>
                  <a:srgbClr val="0070C0"/>
                </a:solidFill>
              </a:rPr>
              <a:t>, relaterat till ovarialcysta. Själva torsionen är ofta svår att visualisera vid radiologi. Akut kirurgi är aktuell för att ovariet ej ska gå i nekros, och det är särskilt viktigt hos unga kvinnor för att minska infertilitetsrisken. (Lärandemål B2).</a:t>
            </a:r>
          </a:p>
          <a:p>
            <a:pPr marL="0" indent="0">
              <a:buNone/>
            </a:pPr>
            <a:r>
              <a:rPr lang="sv-SE" sz="1600" dirty="0"/>
              <a:t>Leyla fick återkommande smärtattacker blev senare under dygnet opererad </a:t>
            </a:r>
            <a:r>
              <a:rPr lang="sv-SE" sz="1600" dirty="0" err="1"/>
              <a:t>pga</a:t>
            </a:r>
            <a:r>
              <a:rPr lang="sv-SE" sz="1600" dirty="0"/>
              <a:t> intermittent </a:t>
            </a:r>
            <a:r>
              <a:rPr lang="sv-SE" sz="1600" dirty="0" err="1"/>
              <a:t>ovarialtorsion</a:t>
            </a:r>
            <a:r>
              <a:rPr lang="sv-SE" sz="1600" dirty="0"/>
              <a:t>, och hon mådde postoperativt helt bra. Cystan bedömdes </a:t>
            </a:r>
            <a:r>
              <a:rPr lang="sv-SE" sz="1600" dirty="0" err="1"/>
              <a:t>pga</a:t>
            </a:r>
            <a:r>
              <a:rPr lang="sv-SE" sz="1600" dirty="0"/>
              <a:t> sin storlek och utseende ha en </a:t>
            </a:r>
            <a:r>
              <a:rPr lang="sv-SE" sz="1600" dirty="0" err="1"/>
              <a:t>malignitetspotential</a:t>
            </a:r>
            <a:r>
              <a:rPr lang="sv-SE" sz="1600" dirty="0"/>
              <a:t> och hon uppföljdes på kvinnokliniken för detta. </a:t>
            </a:r>
            <a:r>
              <a:rPr lang="sv-SE" sz="1600" b="1" i="1" dirty="0"/>
              <a:t>Slut på fall!</a:t>
            </a:r>
            <a:endParaRPr lang="sv-SE" sz="1600" i="1" dirty="0"/>
          </a:p>
        </p:txBody>
      </p:sp>
    </p:spTree>
    <p:extLst>
      <p:ext uri="{BB962C8B-B14F-4D97-AF65-F5344CB8AC3E}">
        <p14:creationId xmlns:p14="http://schemas.microsoft.com/office/powerpoint/2010/main" val="293499815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Explosionsscenario. (41p) (Ord VT22)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400" dirty="0"/>
              <a:t>Du är primärjour i kirurgi på länsdelssjukhuset i A-stad när du </a:t>
            </a:r>
            <a:r>
              <a:rPr lang="sv-SE" sz="1400" dirty="0" err="1"/>
              <a:t>kl</a:t>
            </a:r>
            <a:r>
              <a:rPr lang="sv-SE" sz="1400" dirty="0"/>
              <a:t> 19.00 av ledningssjuksköterskan på Akutmottagningen får information om att en explosion ägt rum 5 minuter tidigare c:a 1,5 km från sjukhuset. Det ska röra sig om ett flerfamiljshus i centrum där explosionen inträffat i bottenvåningen. Uppgifterna är knapphändiga; det ska finnas åtminstone 8-9 skadade men skadegraden är oklar. Tjänsteman i beredskap (</a:t>
            </a:r>
            <a:r>
              <a:rPr lang="sv-SE" sz="1400" dirty="0" err="1"/>
              <a:t>TiB</a:t>
            </a:r>
            <a:r>
              <a:rPr lang="sv-SE" sz="1400" dirty="0"/>
              <a:t>) har bekräftat särskild händelse och ett beslut om förhöjd beredskap regionalt är fattat.</a:t>
            </a:r>
          </a:p>
          <a:p>
            <a:pPr marL="0" indent="0">
              <a:buNone/>
            </a:pPr>
            <a:r>
              <a:rPr lang="sv-SE" sz="1400" b="1" dirty="0"/>
              <a:t>Fråga 3:1 (2,5p). </a:t>
            </a:r>
            <a:r>
              <a:rPr lang="sv-SE" sz="1400" dirty="0"/>
              <a:t>Vilket beredskapsläge är det motiverat att försätta sjukhuset i och varför just det läget och inget annat?</a:t>
            </a:r>
          </a:p>
        </p:txBody>
      </p:sp>
    </p:spTree>
    <p:extLst>
      <p:ext uri="{BB962C8B-B14F-4D97-AF65-F5344CB8AC3E}">
        <p14:creationId xmlns:p14="http://schemas.microsoft.com/office/powerpoint/2010/main" val="169925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Anders, 67 </a:t>
            </a:r>
            <a:r>
              <a:rPr lang="sv-SE" sz="2400" dirty="0" err="1">
                <a:effectLst/>
                <a:latin typeface="Signika"/>
              </a:rPr>
              <a:t>år</a:t>
            </a:r>
            <a:r>
              <a:rPr lang="sv-SE" sz="2400" dirty="0">
                <a:effectLst/>
                <a:latin typeface="Signika"/>
              </a:rPr>
              <a:t>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a:t>
            </a:r>
          </a:p>
          <a:p>
            <a:pPr marL="0" indent="0">
              <a:buNone/>
            </a:pPr>
            <a:r>
              <a:rPr lang="sv-SE" sz="1200" dirty="0">
                <a:solidFill>
                  <a:schemeClr val="bg2">
                    <a:lumMod val="90000"/>
                  </a:schemeClr>
                </a:solidFill>
              </a:rPr>
              <a:t>Det har nu gått 6 månader sedan du träffade Anders och du får ett remissvar från minnesmottagningen med sammanställning av gjord utredning och behandling. Demensmarkörer i </a:t>
            </a:r>
            <a:r>
              <a:rPr lang="sv-SE" sz="1200" dirty="0" err="1">
                <a:solidFill>
                  <a:schemeClr val="bg2">
                    <a:lumMod val="90000"/>
                  </a:schemeClr>
                </a:solidFill>
              </a:rPr>
              <a:t>likvor</a:t>
            </a:r>
            <a:r>
              <a:rPr lang="sv-SE" sz="1200" dirty="0">
                <a:solidFill>
                  <a:schemeClr val="bg2">
                    <a:lumMod val="90000"/>
                  </a:schemeClr>
                </a:solidFill>
              </a:rPr>
              <a:t> visade ett entydigt mönster talande för Alzheimers sjukdom och Anders är insatt på läkemedelsbehandling mot sjukdomen. </a:t>
            </a:r>
            <a:r>
              <a:rPr lang="sv-SE" sz="1200" i="1" dirty="0">
                <a:solidFill>
                  <a:schemeClr val="bg2">
                    <a:lumMod val="90000"/>
                  </a:schemeClr>
                </a:solidFill>
              </a:rPr>
              <a:t>Behandlingsalternativen vid Alzheimers sjukdom är </a:t>
            </a:r>
            <a:r>
              <a:rPr lang="sv-SE" sz="1200" i="1" dirty="0" err="1">
                <a:solidFill>
                  <a:schemeClr val="bg2">
                    <a:lumMod val="90000"/>
                  </a:schemeClr>
                </a:solidFill>
              </a:rPr>
              <a:t>acetylkolinesterashämmare</a:t>
            </a:r>
            <a:r>
              <a:rPr lang="sv-SE" sz="1200" i="1" dirty="0">
                <a:solidFill>
                  <a:schemeClr val="bg2">
                    <a:lumMod val="90000"/>
                  </a:schemeClr>
                </a:solidFill>
              </a:rPr>
              <a:t> (3 olika) och </a:t>
            </a:r>
            <a:r>
              <a:rPr lang="sv-SE" sz="1200" i="1" dirty="0" err="1">
                <a:solidFill>
                  <a:schemeClr val="bg2">
                    <a:lumMod val="90000"/>
                  </a:schemeClr>
                </a:solidFill>
              </a:rPr>
              <a:t>memantin</a:t>
            </a:r>
            <a:r>
              <a:rPr lang="sv-SE" sz="1200" i="1" dirty="0">
                <a:solidFill>
                  <a:schemeClr val="bg2">
                    <a:lumMod val="90000"/>
                  </a:schemeClr>
                </a:solidFill>
              </a:rPr>
              <a:t>. I tidig sjukdomsfas (som här) är </a:t>
            </a:r>
            <a:r>
              <a:rPr lang="sv-SE" sz="1200" i="1" dirty="0" err="1">
                <a:solidFill>
                  <a:schemeClr val="bg2">
                    <a:lumMod val="90000"/>
                  </a:schemeClr>
                </a:solidFill>
              </a:rPr>
              <a:t>acetylkolinesterashämmare</a:t>
            </a:r>
            <a:r>
              <a:rPr lang="sv-SE" sz="1200" i="1" dirty="0">
                <a:solidFill>
                  <a:schemeClr val="bg2">
                    <a:lumMod val="90000"/>
                  </a:schemeClr>
                </a:solidFill>
              </a:rPr>
              <a:t> förstahandsbehandling om inga kontraindikationer föreligger. Anders har fått behandling med </a:t>
            </a:r>
            <a:r>
              <a:rPr lang="sv-SE" sz="1200" i="1" dirty="0" err="1">
                <a:solidFill>
                  <a:schemeClr val="bg2">
                    <a:lumMod val="90000"/>
                  </a:schemeClr>
                </a:solidFill>
              </a:rPr>
              <a:t>acetylkolinesterashämmaren</a:t>
            </a:r>
            <a:r>
              <a:rPr lang="sv-SE" sz="1200" i="1" dirty="0">
                <a:solidFill>
                  <a:schemeClr val="bg2">
                    <a:lumMod val="90000"/>
                  </a:schemeClr>
                </a:solidFill>
              </a:rPr>
              <a:t> </a:t>
            </a:r>
            <a:r>
              <a:rPr lang="sv-SE" sz="1200" i="1" dirty="0" err="1">
                <a:solidFill>
                  <a:schemeClr val="bg2">
                    <a:lumMod val="90000"/>
                  </a:schemeClr>
                </a:solidFill>
              </a:rPr>
              <a:t>donepezil</a:t>
            </a:r>
            <a:r>
              <a:rPr lang="sv-SE" sz="1200" i="1" dirty="0">
                <a:solidFill>
                  <a:schemeClr val="bg2">
                    <a:lumMod val="90000"/>
                  </a:schemeClr>
                </a:solidFill>
              </a:rPr>
              <a:t>, och efter att man följt upp insatt behandlingen vid minnesmottagningen vid ett tillfälle återremitterades han till primärvården för fortsatt uppföljning. Du träffar honom för ett återbesök på vårdcentralen 1,5 år efter er första kontakt och det framkommer under besöket att han har körkortet kvar och fortfarande kör bil. Dottern medföljer och uttrycker i enrum en oro för bilkörningen. Det framkommer att det funnits ett par incidenter med plåtskador på bilen vid parkering, och dottern säger spontant att hon inte skulle våga åka med honom som passagerare, men hon har inte kunnat prata med honom om bilkörningen då han blir väldigt arg så fort frågan kommer på tal.</a:t>
            </a:r>
          </a:p>
          <a:p>
            <a:pPr marL="0" indent="0">
              <a:buNone/>
            </a:pPr>
            <a:r>
              <a:rPr lang="sv-SE" sz="1200" i="1" dirty="0">
                <a:solidFill>
                  <a:schemeClr val="bg2">
                    <a:lumMod val="90000"/>
                  </a:schemeClr>
                </a:solidFill>
              </a:rPr>
              <a:t>Anders verkar vid besöket må psykiskt ganska väl utan tecken till depression, men det märks i en samtalssituation att närminnet är kort eftersom han upprepar samma frågor. Han är vänlig och godmodig och kanske lite bekymmerslös under första delen av besöket, men när du antyder att han kanske inte skall fortsätta köra bil blir han mycket upprörd.. Demenssjukdom utgör hinder för körkortsinnehav. Vid lindrig demens kan dock innehav av behörigheterna AM, A1, A2, A, B, BE eller traktorkort medges. Regelbunden uppföljning då nödvändig. Demens bör anses som lindrig om patienten har förmågan att föra ett självständigt liv med ett förhållandevis intakt omdöme. Kognitiva funktioner som är viktiga för riskfri bilkörning är Uppmärksamhet, </a:t>
            </a:r>
            <a:r>
              <a:rPr lang="sv-SE" sz="1200" i="1" dirty="0" err="1">
                <a:solidFill>
                  <a:schemeClr val="bg2">
                    <a:lumMod val="90000"/>
                  </a:schemeClr>
                </a:solidFill>
              </a:rPr>
              <a:t>visuospatiala</a:t>
            </a:r>
            <a:r>
              <a:rPr lang="sv-SE" sz="1200" i="1" dirty="0">
                <a:solidFill>
                  <a:schemeClr val="bg2">
                    <a:lumMod val="90000"/>
                  </a:schemeClr>
                </a:solidFill>
              </a:rPr>
              <a:t> funktioner, mental flexibilitet, exekutiva funktioner, psykomotoriskt tempo och omdöme.</a:t>
            </a:r>
          </a:p>
          <a:p>
            <a:pPr marL="0" indent="0">
              <a:buNone/>
            </a:pPr>
            <a:r>
              <a:rPr lang="sv-SE" sz="1200" i="1" dirty="0">
                <a:solidFill>
                  <a:schemeClr val="bg2">
                    <a:lumMod val="90000"/>
                  </a:schemeClr>
                </a:solidFill>
              </a:rPr>
              <a:t>Du avgör att Anders inte längre har en lindrig demens och att han därför inte längre får lov att köra bil. När du tar upp detta med Anders blir han mycket upprörd och säger att han minsann har kört bil i snart 50 år och han tänker inte sluta bara för att du säger det. Du informerar Anders och dottern om att du kommer att skriva ett intyg till Transportstyrelsen där du redogör för Anders sjukdomstillstånd och att detta kommer att leda till att Transportstyrelsen kommer att återkalla Anders körkort.</a:t>
            </a:r>
          </a:p>
          <a:p>
            <a:pPr marL="0" indent="0">
              <a:buNone/>
            </a:pPr>
            <a:r>
              <a:rPr lang="sv-SE" sz="1200" dirty="0">
                <a:solidFill>
                  <a:schemeClr val="bg2">
                    <a:lumMod val="90000"/>
                  </a:schemeClr>
                </a:solidFill>
              </a:rPr>
              <a:t>När Anders hör att du kommer att anmäla till Transportstyrelsen blir han högröd i ansiktet och frågar hur du har mage att ifrågasätta hans körförmåga.</a:t>
            </a:r>
          </a:p>
          <a:p>
            <a:pPr marL="0" indent="0">
              <a:buNone/>
            </a:pPr>
            <a:r>
              <a:rPr lang="sv-SE" sz="1200" b="1" dirty="0">
                <a:solidFill>
                  <a:schemeClr val="bg2">
                    <a:lumMod val="90000"/>
                  </a:schemeClr>
                </a:solidFill>
              </a:rPr>
              <a:t>Fråga 2:9 (3p). </a:t>
            </a:r>
            <a:r>
              <a:rPr lang="sv-SE" sz="1200" dirty="0">
                <a:solidFill>
                  <a:schemeClr val="bg2">
                    <a:lumMod val="90000"/>
                  </a:schemeClr>
                </a:solidFill>
              </a:rPr>
              <a:t>Hur kan du som läkare tackla Anders upprördhet över att körförmågan ifrågasätts?</a:t>
            </a:r>
          </a:p>
          <a:p>
            <a:pPr marL="0" indent="0">
              <a:buNone/>
            </a:pPr>
            <a:r>
              <a:rPr lang="sv-SE" sz="1200" b="1" i="1" dirty="0">
                <a:solidFill>
                  <a:schemeClr val="bg2">
                    <a:lumMod val="90000"/>
                  </a:schemeClr>
                </a:solidFill>
              </a:rPr>
              <a:t>Återkoppling 2:9. </a:t>
            </a:r>
            <a:r>
              <a:rPr lang="sv-SE" sz="1200" i="1" dirty="0">
                <a:solidFill>
                  <a:schemeClr val="bg2">
                    <a:lumMod val="90000"/>
                  </a:schemeClr>
                </a:solidFill>
              </a:rPr>
              <a:t>Du använder dig av validering och vågar vara rak, genuin och ärlig. ”Min medicinska bedömning är att din tid som bilförare är förbi”. Det är en sorgeprocess och det är inte konstigt att du tycker att jag är både oförskämd och </a:t>
            </a:r>
            <a:r>
              <a:rPr lang="sv-SE" sz="1200" i="1" dirty="0" err="1">
                <a:solidFill>
                  <a:schemeClr val="bg2">
                    <a:lumMod val="90000"/>
                  </a:schemeClr>
                </a:solidFill>
              </a:rPr>
              <a:t>oempatisk</a:t>
            </a:r>
            <a:r>
              <a:rPr lang="sv-SE" sz="1200" i="1" dirty="0">
                <a:solidFill>
                  <a:schemeClr val="bg2">
                    <a:lumMod val="90000"/>
                  </a:schemeClr>
                </a:solidFill>
              </a:rPr>
              <a:t>. Jag har inte träffat någon som velat bli av med sitt körkort utan det är min uppgift att ta ansvar för att bedöma om man uppfyller de medicinska krav som finns för körkortsinnehav. (Lärandemål C8)</a:t>
            </a:r>
          </a:p>
          <a:p>
            <a:pPr marL="0" indent="0">
              <a:buNone/>
            </a:pPr>
            <a:r>
              <a:rPr lang="sv-SE" sz="1600" dirty="0">
                <a:solidFill>
                  <a:srgbClr val="00B0F0"/>
                </a:solidFill>
              </a:rPr>
              <a:t>Du skickar in läkarintyg till Transportstyrelsen och Anders körkort blir återkallat. Dottern hör av sig till vårdcentralen och berättar att de har lyckats få Anders att gå med på att sälja bilen. De var oroliga för att han annars skulle ge sig ut och köra även om han inte längre hade något körkort. När du träffar Anders på nästa besök återkommer han till att han är så ledsen att han inte längre får köra bil och att han fortfarande inte kan förstå varför han inte får köra när han kört prickfritt i 50 år. Du avstår från att ge dig in i någon diskussion och frågar istället om han har fått färdtjänst. </a:t>
            </a:r>
            <a:r>
              <a:rPr lang="sv-SE" sz="1600" b="1" i="1" dirty="0">
                <a:solidFill>
                  <a:srgbClr val="00B0F0"/>
                </a:solidFill>
              </a:rPr>
              <a:t>Slut på fall!</a:t>
            </a:r>
            <a:endParaRPr lang="sv-SE" sz="1600" i="1" dirty="0">
              <a:solidFill>
                <a:srgbClr val="00B0F0"/>
              </a:solidFill>
            </a:endParaRPr>
          </a:p>
        </p:txBody>
      </p:sp>
    </p:spTree>
    <p:extLst>
      <p:ext uri="{BB962C8B-B14F-4D97-AF65-F5344CB8AC3E}">
        <p14:creationId xmlns:p14="http://schemas.microsoft.com/office/powerpoint/2010/main" val="400596166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Explosionsscenario. (41p) (Ord VT22)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400" dirty="0"/>
              <a:t>Du är primärjour i kirurgi på länsdelssjukhuset i A-stad när du </a:t>
            </a:r>
            <a:r>
              <a:rPr lang="sv-SE" sz="1400" dirty="0" err="1"/>
              <a:t>kl</a:t>
            </a:r>
            <a:r>
              <a:rPr lang="sv-SE" sz="1400" dirty="0"/>
              <a:t> 19.00 av ledningssjuksköterskan på Akutmottagningen får information om att en explosion ägt rum 5 minuter tidigare c:a 1,5 km från sjukhuset. Det ska röra sig om ett flerfamiljshus i centrum där explosionen inträffat i bottenvåningen. Uppgifterna är knapphändiga; det ska finnas åtminstone 8-9 skadade men skadegraden är oklar. Tjänsteman i beredskap (</a:t>
            </a:r>
            <a:r>
              <a:rPr lang="sv-SE" sz="1400" dirty="0" err="1"/>
              <a:t>TiB</a:t>
            </a:r>
            <a:r>
              <a:rPr lang="sv-SE" sz="1400" dirty="0"/>
              <a:t>) har bekräftat särskild händelse och ett beslut om förhöjd beredskap regionalt är fattat.</a:t>
            </a:r>
          </a:p>
          <a:p>
            <a:pPr marL="0" indent="0">
              <a:buNone/>
            </a:pPr>
            <a:r>
              <a:rPr lang="sv-SE" sz="1400" b="1" dirty="0"/>
              <a:t>Fråga 3:1 (2,5p). </a:t>
            </a:r>
            <a:r>
              <a:rPr lang="sv-SE" sz="1400" dirty="0"/>
              <a:t>Vilket beredskapsläge är det motiverat att försätta sjukhuset i och varför just det läget och inget annat?</a:t>
            </a:r>
          </a:p>
          <a:p>
            <a:pPr marL="0" indent="0">
              <a:buNone/>
            </a:pPr>
            <a:r>
              <a:rPr lang="sv-SE" sz="1400" b="1" i="1" dirty="0">
                <a:solidFill>
                  <a:srgbClr val="0070C0"/>
                </a:solidFill>
              </a:rPr>
              <a:t>Återkoppling 3:1. </a:t>
            </a:r>
            <a:r>
              <a:rPr lang="sv-SE" sz="1400" i="1" dirty="0">
                <a:solidFill>
                  <a:srgbClr val="0070C0"/>
                </a:solidFill>
              </a:rPr>
              <a:t>Det beredskapsläge som var beslutat gälla för sjukhuset, direkt på uppgifter från platsen för explosionen, var förstärkningsläge. Utifrån uppgifterna om det större (&gt; 4) antalet skadade liksom att det råder jourtid med enbart jourbesättning finns uppenbar risk för att ytterligare resurser behövs på sjukhuset varför det lägsta beredskapsläget (stabsläge) utan resurstillskott inte räcker. Det högsta beredskaps-läget (katastrofläge) är inte motiverat förrän en klarare bild av antalet skadade och deras </a:t>
            </a:r>
            <a:r>
              <a:rPr lang="sv-SE" sz="1400" i="1" dirty="0" err="1">
                <a:solidFill>
                  <a:srgbClr val="0070C0"/>
                </a:solidFill>
              </a:rPr>
              <a:t>skadegrad</a:t>
            </a:r>
            <a:r>
              <a:rPr lang="sv-SE" sz="1400" i="1" dirty="0">
                <a:solidFill>
                  <a:srgbClr val="0070C0"/>
                </a:solidFill>
              </a:rPr>
              <a:t> finns eftersom katastrofläge är mycket resurskrävande och i princip tar sjukhusets alla resurser i anspråk. (Lärandemål A9, A11, A12)</a:t>
            </a:r>
          </a:p>
        </p:txBody>
      </p:sp>
    </p:spTree>
    <p:extLst>
      <p:ext uri="{BB962C8B-B14F-4D97-AF65-F5344CB8AC3E}">
        <p14:creationId xmlns:p14="http://schemas.microsoft.com/office/powerpoint/2010/main" val="132331983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Explosionsscenario. (41p) (Ord VT22)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Du är primärjour i kirurgi på länsdelssjukhuset i A-stad när du </a:t>
            </a:r>
            <a:r>
              <a:rPr lang="sv-SE" sz="1200" i="1" dirty="0" err="1">
                <a:solidFill>
                  <a:schemeClr val="bg2">
                    <a:lumMod val="90000"/>
                  </a:schemeClr>
                </a:solidFill>
              </a:rPr>
              <a:t>kl</a:t>
            </a:r>
            <a:r>
              <a:rPr lang="sv-SE" sz="1200" i="1" dirty="0">
                <a:solidFill>
                  <a:schemeClr val="bg2">
                    <a:lumMod val="90000"/>
                  </a:schemeClr>
                </a:solidFill>
              </a:rPr>
              <a:t> 19.00 av ledningssjuksköterskan på Akutmottagningen får information om att en explosion ägt rum 5 minuter tidigare c:a 1,5 km från sjukhuset. Det ska röra sig om ett flerfamiljshus i centrum där explosionen inträffat i bottenvåningen. Uppgifterna är knapphändiga; det ska finnas åtminstone 8-9 skadade men skadegraden är oklar. Tjänsteman i beredskap (</a:t>
            </a:r>
            <a:r>
              <a:rPr lang="sv-SE" sz="1200" i="1" dirty="0" err="1">
                <a:solidFill>
                  <a:schemeClr val="bg2">
                    <a:lumMod val="90000"/>
                  </a:schemeClr>
                </a:solidFill>
              </a:rPr>
              <a:t>TiB</a:t>
            </a:r>
            <a:r>
              <a:rPr lang="sv-SE" sz="1200" i="1" dirty="0">
                <a:solidFill>
                  <a:schemeClr val="bg2">
                    <a:lumMod val="90000"/>
                  </a:schemeClr>
                </a:solidFill>
              </a:rPr>
              <a:t>) har bekräftat särskild händelse och ett beslut om förhöjd beredskap regionalt är fattat. Det beredskapsläge som var beslutat gälla för sjukhuset, direkt på uppgifter från platsen för explosionen, var förstärkningsläge. Utifrån uppgifterna om det större (&gt; 4) antalet skadade liksom att det råder jourtid med enbart jourbesättning finns uppenbar risk för att ytterligare resurser behövs på sjukhuset varför det lägsta beredskapsläget (stabsläge) utan resurstillskott inte räcker. Det högsta beredskaps-läget (katastrofläge) är inte motiverat förrän en klarare bild av antalet skadade och deras </a:t>
            </a:r>
            <a:r>
              <a:rPr lang="sv-SE" sz="1200" i="1" dirty="0" err="1">
                <a:solidFill>
                  <a:schemeClr val="bg2">
                    <a:lumMod val="90000"/>
                  </a:schemeClr>
                </a:solidFill>
              </a:rPr>
              <a:t>skadegrad</a:t>
            </a:r>
            <a:r>
              <a:rPr lang="sv-SE" sz="1200" i="1" dirty="0">
                <a:solidFill>
                  <a:schemeClr val="bg2">
                    <a:lumMod val="90000"/>
                  </a:schemeClr>
                </a:solidFill>
              </a:rPr>
              <a:t> finns eftersom katastrofläge är mycket resurskrävande och i princip tar sjukhusets alla resurser i anspråk. </a:t>
            </a:r>
          </a:p>
          <a:p>
            <a:pPr marL="0" indent="0">
              <a:buNone/>
            </a:pPr>
            <a:r>
              <a:rPr lang="sv-SE" sz="1400" b="1" dirty="0"/>
              <a:t>Fråga 3:2 (2p). </a:t>
            </a:r>
            <a:r>
              <a:rPr lang="sv-SE" sz="1400" dirty="0"/>
              <a:t>Vad karakteriserar mer i detalj upprättandet av förstärkningsläget på sjukhuset i ett sådant här scenario?</a:t>
            </a:r>
          </a:p>
        </p:txBody>
      </p:sp>
    </p:spTree>
    <p:extLst>
      <p:ext uri="{BB962C8B-B14F-4D97-AF65-F5344CB8AC3E}">
        <p14:creationId xmlns:p14="http://schemas.microsoft.com/office/powerpoint/2010/main" val="40166390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Explosionsscenario. (41p) (Ord VT22)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vert="horz" lIns="91440" tIns="45720" rIns="91440" bIns="45720" rtlCol="0" anchor="t">
            <a:normAutofit/>
          </a:bodyPr>
          <a:lstStyle/>
          <a:p>
            <a:pPr marL="0" indent="0">
              <a:buNone/>
            </a:pPr>
            <a:r>
              <a:rPr lang="sv-SE" sz="1200" i="1" dirty="0">
                <a:solidFill>
                  <a:schemeClr val="bg2">
                    <a:lumMod val="90000"/>
                  </a:schemeClr>
                </a:solidFill>
              </a:rPr>
              <a:t>Du är primärjour i kirurgi på länsdelssjukhuset i A-stad när du </a:t>
            </a:r>
            <a:r>
              <a:rPr lang="sv-SE" sz="1200" i="1" dirty="0" err="1">
                <a:solidFill>
                  <a:schemeClr val="bg2">
                    <a:lumMod val="90000"/>
                  </a:schemeClr>
                </a:solidFill>
              </a:rPr>
              <a:t>kl</a:t>
            </a:r>
            <a:r>
              <a:rPr lang="sv-SE" sz="1200" i="1" dirty="0">
                <a:solidFill>
                  <a:schemeClr val="bg2">
                    <a:lumMod val="90000"/>
                  </a:schemeClr>
                </a:solidFill>
              </a:rPr>
              <a:t> 19.00 av ledningssjuksköterskan på Akutmottagningen får information om att en explosion ägt rum 5 minuter tidigare c:a 1,5 km från sjukhuset. Det ska röra sig om ett flerfamiljshus i centrum där explosionen inträffat i bottenvåningen. Uppgifterna är knapphändiga; det ska finnas åtminstone 8-9 skadade men skadegraden är oklar. Tjänsteman i beredskap (</a:t>
            </a:r>
            <a:r>
              <a:rPr lang="sv-SE" sz="1200" i="1" dirty="0" err="1">
                <a:solidFill>
                  <a:schemeClr val="bg2">
                    <a:lumMod val="90000"/>
                  </a:schemeClr>
                </a:solidFill>
              </a:rPr>
              <a:t>TiB</a:t>
            </a:r>
            <a:r>
              <a:rPr lang="sv-SE" sz="1200" i="1" dirty="0">
                <a:solidFill>
                  <a:schemeClr val="bg2">
                    <a:lumMod val="90000"/>
                  </a:schemeClr>
                </a:solidFill>
              </a:rPr>
              <a:t>) har bekräftat särskild händelse och ett beslut om förhöjd beredskap regionalt är fattat. Det beredskapsläge som var beslutat gälla för sjukhuset, direkt på uppgifter från platsen för explosionen, var förstärkningsläge. Utifrån uppgifterna om det större (&gt; 4) antalet skadade liksom att det råder jourtid med enbart jourbesättning finns uppenbar risk för att ytterligare resurser behövs på sjukhuset varför det lägsta beredskapsläget (stabsläge) utan resurstillskott inte räcker. Det högsta beredskaps-läget (katastrofläge) är inte motiverat förrän en klarare bild av antalet skadade och deras </a:t>
            </a:r>
            <a:r>
              <a:rPr lang="sv-SE" sz="1200" i="1" dirty="0" err="1">
                <a:solidFill>
                  <a:schemeClr val="bg2">
                    <a:lumMod val="90000"/>
                  </a:schemeClr>
                </a:solidFill>
              </a:rPr>
              <a:t>skadegrad</a:t>
            </a:r>
            <a:r>
              <a:rPr lang="sv-SE" sz="1200" i="1" dirty="0">
                <a:solidFill>
                  <a:schemeClr val="bg2">
                    <a:lumMod val="90000"/>
                  </a:schemeClr>
                </a:solidFill>
              </a:rPr>
              <a:t> finns eftersom katastrofläge är mycket resurskrävande och i princip tar sjukhusets alla resurser i anspråk. </a:t>
            </a:r>
          </a:p>
          <a:p>
            <a:pPr marL="0" indent="0">
              <a:buNone/>
            </a:pPr>
            <a:r>
              <a:rPr lang="sv-SE" sz="1400" b="1" dirty="0"/>
              <a:t>Fråga 3:2 (2p). </a:t>
            </a:r>
            <a:r>
              <a:rPr lang="sv-SE" sz="1400" dirty="0"/>
              <a:t>Vad karakteriserar mer i detalj upprättandet av förstärkningsläget på sjukhuset i ett sådant här scenario?</a:t>
            </a:r>
          </a:p>
          <a:p>
            <a:pPr marL="0" indent="0">
              <a:buNone/>
            </a:pPr>
            <a:r>
              <a:rPr lang="sv-SE" sz="1400" b="1" i="1" dirty="0">
                <a:solidFill>
                  <a:srgbClr val="0070C0"/>
                </a:solidFill>
              </a:rPr>
              <a:t>Återkoppling 3:2. </a:t>
            </a:r>
            <a:r>
              <a:rPr lang="sv-SE" sz="1400" i="1" dirty="0">
                <a:solidFill>
                  <a:srgbClr val="0070C0"/>
                </a:solidFill>
              </a:rPr>
              <a:t>En lokal sjukvårdsledning inrättas som leder verksamheten vid den särskilda händelsen, beslutar om extra åtgärder i form av ytterligare inkallade kirurger/ortopeder, anestesiologer och operationslag för att bemanna operationssalar, skapar sig en uppfattning om tillgänglighet av/möjligheten att frigöra platser på intensivvården resp. vårdavdelningar samt samverkar med andra aktörer och sjukhus vid behov. (Lärandemål A9, A11, A12)</a:t>
            </a:r>
          </a:p>
        </p:txBody>
      </p:sp>
    </p:spTree>
    <p:extLst>
      <p:ext uri="{BB962C8B-B14F-4D97-AF65-F5344CB8AC3E}">
        <p14:creationId xmlns:p14="http://schemas.microsoft.com/office/powerpoint/2010/main" val="252887547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Explosionsscenario. (41p) (Ord VT22)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Du är primärjour i kirurgi på länsdelssjukhuset i A-stad när du </a:t>
            </a:r>
            <a:r>
              <a:rPr lang="sv-SE" sz="1200" i="1" dirty="0" err="1">
                <a:solidFill>
                  <a:schemeClr val="bg2">
                    <a:lumMod val="90000"/>
                  </a:schemeClr>
                </a:solidFill>
              </a:rPr>
              <a:t>kl</a:t>
            </a:r>
            <a:r>
              <a:rPr lang="sv-SE" sz="1200" i="1" dirty="0">
                <a:solidFill>
                  <a:schemeClr val="bg2">
                    <a:lumMod val="90000"/>
                  </a:schemeClr>
                </a:solidFill>
              </a:rPr>
              <a:t> 19.00 av ledningssjuksköterskan på Akutmottagningen får information om att en explosion ägt rum 5 minuter tidigare c:a 1,5 km från sjukhuset. Det ska röra sig om ett flerfamiljshus i centrum där explosionen inträffat i bottenvåningen. Uppgifterna är knapphändiga; det ska finnas åtminstone 8-9 skadade men skadegraden är oklar. Tjänsteman i beredskap (</a:t>
            </a:r>
            <a:r>
              <a:rPr lang="sv-SE" sz="1200" i="1" dirty="0" err="1">
                <a:solidFill>
                  <a:schemeClr val="bg2">
                    <a:lumMod val="90000"/>
                  </a:schemeClr>
                </a:solidFill>
              </a:rPr>
              <a:t>TiB</a:t>
            </a:r>
            <a:r>
              <a:rPr lang="sv-SE" sz="1200" i="1" dirty="0">
                <a:solidFill>
                  <a:schemeClr val="bg2">
                    <a:lumMod val="90000"/>
                  </a:schemeClr>
                </a:solidFill>
              </a:rPr>
              <a:t>) har bekräftat särskild händelse och ett beslut om förhöjd beredskap regionalt är fattat. Det beredskapsläge som var beslutat gälla för sjukhuset, direkt på uppgifter från platsen för explosionen, var förstärkningsläge. Utifrån uppgifterna om det större (&gt; 4) antalet skadade liksom att det råder jourtid med enbart jourbesättning finns uppenbar risk för att ytterligare resurser behövs på sjukhuset varför det lägsta beredskapsläget (stabsläge) utan resurstillskott inte räcker. Det högsta beredskaps-läget (katastrofläge) är inte motiverat förrän en klarare bild av antalet skadade och deras </a:t>
            </a:r>
            <a:r>
              <a:rPr lang="sv-SE" sz="1200" i="1" dirty="0" err="1">
                <a:solidFill>
                  <a:schemeClr val="bg2">
                    <a:lumMod val="90000"/>
                  </a:schemeClr>
                </a:solidFill>
              </a:rPr>
              <a:t>skadegrad</a:t>
            </a:r>
            <a:r>
              <a:rPr lang="sv-SE" sz="1200" i="1" dirty="0">
                <a:solidFill>
                  <a:schemeClr val="bg2">
                    <a:lumMod val="90000"/>
                  </a:schemeClr>
                </a:solidFill>
              </a:rPr>
              <a:t> finns eftersom katastrofläge är mycket resurskrävande och i princip tar sjukhusets alla resurser i anspråk. En lokal sjukvårdsledning inrättas som leder verksamheten vid den särskilda händelsen, beslutar om extra </a:t>
            </a:r>
            <a:r>
              <a:rPr lang="sv-SE" sz="1200" i="1" dirty="0" err="1">
                <a:solidFill>
                  <a:schemeClr val="bg2">
                    <a:lumMod val="90000"/>
                  </a:schemeClr>
                </a:solidFill>
              </a:rPr>
              <a:t>åtgärderi</a:t>
            </a:r>
            <a:r>
              <a:rPr lang="sv-SE" sz="1200" i="1" dirty="0">
                <a:solidFill>
                  <a:schemeClr val="bg2">
                    <a:lumMod val="90000"/>
                  </a:schemeClr>
                </a:solidFill>
              </a:rPr>
              <a:t> form av ytterligare inkallade kirurger/ortopeder, anestesiologer och operationslag för att bemanna operationssalar, skapar sig en uppfattning om tillgänglighet av/möjligheten att frigöra platser på intensivvården resp. vårdavdelningar samt samverkar med andra aktörer och sjukhus vid behov.</a:t>
            </a:r>
          </a:p>
          <a:p>
            <a:pPr marL="0" indent="0">
              <a:buNone/>
            </a:pPr>
            <a:r>
              <a:rPr lang="sv-SE" sz="1400" dirty="0"/>
              <a:t>KI. 19.15 bestämmer lokal sjukvårdsledning att sjukhuset ska gå upp i katastrofläge eftersom </a:t>
            </a:r>
            <a:r>
              <a:rPr lang="sv-SE" sz="1400" dirty="0" err="1"/>
              <a:t>TiB</a:t>
            </a:r>
            <a:r>
              <a:rPr lang="sv-SE" sz="1400" dirty="0"/>
              <a:t> fått rapport via prehospital sjukvårdsledning att det brinner på platsen och upp mot 40 skadade kan finnas. Det visar sig ha pågått ett möte i en samlingslokal i flerfamiljshusets bottenvåning med ett 40-tal deltagare. I övrigt finns en tvättstuga och en kvällsöppen närbutik där. Prehospital sjukvårdsledning meddelar att åtminstone 8-9 röda, ett 15-tal gula och minst lika många gröna patienter finns. En så kallad fördelningsnyckel skapas mellan sjukhuset i A-stad, länssjukhuset i B-stad 50 min. vägtransport bort och universitetssjukhuset i C-stad c:a 130 min. bort. Medicinskt inriktningsbeslut om normala prioriteringsgrunder fattas. Fördelningsnyckeln innebär att 5 röda patienter, 3 gula och alla gröna patienter fördelas till A-stad.</a:t>
            </a:r>
          </a:p>
          <a:p>
            <a:pPr marL="0" indent="0">
              <a:buNone/>
            </a:pPr>
            <a:r>
              <a:rPr lang="sv-SE" sz="1400" b="1" dirty="0"/>
              <a:t>Fråga 3:3a (1,5p). </a:t>
            </a:r>
            <a:r>
              <a:rPr lang="sv-SE" sz="1400" dirty="0"/>
              <a:t>Förklara varför det är möjligt och även kan vara fördelaktigt att fördela alla gröna patienter till A-stad?</a:t>
            </a:r>
            <a:br>
              <a:rPr lang="sv-SE" sz="1400" dirty="0"/>
            </a:br>
            <a:r>
              <a:rPr lang="sv-SE" sz="1400" b="1" dirty="0"/>
              <a:t>Fråga 3:3b (1p). </a:t>
            </a:r>
            <a:r>
              <a:rPr lang="sv-SE" sz="1400" dirty="0"/>
              <a:t>Hur ska akutflödet i sin helhet på Akutmottagningen i A-stad organiseras under kvällen och natten utifrån inflödet av åtminstone 5 röda och 3 gula patienter liksom alla gröna patienterna?</a:t>
            </a:r>
          </a:p>
        </p:txBody>
      </p:sp>
    </p:spTree>
    <p:extLst>
      <p:ext uri="{BB962C8B-B14F-4D97-AF65-F5344CB8AC3E}">
        <p14:creationId xmlns:p14="http://schemas.microsoft.com/office/powerpoint/2010/main" val="204279893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Explosionsscenario. (41p) (Ord VT22)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Du är primärjour i kirurgi på länsdelssjukhuset i A-stad när du </a:t>
            </a:r>
            <a:r>
              <a:rPr lang="sv-SE" sz="1200" i="1" dirty="0" err="1">
                <a:solidFill>
                  <a:schemeClr val="bg2">
                    <a:lumMod val="90000"/>
                  </a:schemeClr>
                </a:solidFill>
              </a:rPr>
              <a:t>kl</a:t>
            </a:r>
            <a:r>
              <a:rPr lang="sv-SE" sz="1200" i="1" dirty="0">
                <a:solidFill>
                  <a:schemeClr val="bg2">
                    <a:lumMod val="90000"/>
                  </a:schemeClr>
                </a:solidFill>
              </a:rPr>
              <a:t> 19.00 av ledningssjuksköterskan på Akutmottagningen får information om att en explosion ägt rum 5 minuter tidigare c:a 1,5 km från sjukhuset. Det ska röra sig om ett flerfamiljshus i centrum där explosionen inträffat i bottenvåningen. Uppgifterna är knapphändiga; det ska finnas åtminstone 8-9 skadade men skadegraden är oklar. Tjänsteman i beredskap (</a:t>
            </a:r>
            <a:r>
              <a:rPr lang="sv-SE" sz="1200" i="1" dirty="0" err="1">
                <a:solidFill>
                  <a:schemeClr val="bg2">
                    <a:lumMod val="90000"/>
                  </a:schemeClr>
                </a:solidFill>
              </a:rPr>
              <a:t>TiB</a:t>
            </a:r>
            <a:r>
              <a:rPr lang="sv-SE" sz="1200" i="1" dirty="0">
                <a:solidFill>
                  <a:schemeClr val="bg2">
                    <a:lumMod val="90000"/>
                  </a:schemeClr>
                </a:solidFill>
              </a:rPr>
              <a:t>) har bekräftat särskild händelse och ett beslut om förhöjd beredskap regionalt är fattat. Det beredskapsläge som var beslutat gälla för sjukhuset, direkt på uppgifter från platsen för explosionen, var förstärkningsläge. Utifrån uppgifterna om det större (&gt; 4) antalet skadade liksom att det råder jourtid med enbart jourbesättning finns uppenbar risk för att ytterligare resurser behövs på sjukhuset varför det lägsta beredskapsläget (stabsläge) utan resurstillskott inte räcker. Det högsta beredskaps-läget (katastrofläge) är inte motiverat förrän en klarare bild av antalet skadade och deras </a:t>
            </a:r>
            <a:r>
              <a:rPr lang="sv-SE" sz="1200" i="1" dirty="0" err="1">
                <a:solidFill>
                  <a:schemeClr val="bg2">
                    <a:lumMod val="90000"/>
                  </a:schemeClr>
                </a:solidFill>
              </a:rPr>
              <a:t>skadegrad</a:t>
            </a:r>
            <a:r>
              <a:rPr lang="sv-SE" sz="1200" i="1" dirty="0">
                <a:solidFill>
                  <a:schemeClr val="bg2">
                    <a:lumMod val="90000"/>
                  </a:schemeClr>
                </a:solidFill>
              </a:rPr>
              <a:t> finns eftersom katastrofläge är mycket resurskrävande och i princip tar sjukhusets alla resurser i anspråk. En lokal sjukvårdsledning inrättas som leder verksamheten vid den särskilda händelsen, beslutar om extra </a:t>
            </a:r>
            <a:r>
              <a:rPr lang="sv-SE" sz="1200" i="1" dirty="0" err="1">
                <a:solidFill>
                  <a:schemeClr val="bg2">
                    <a:lumMod val="90000"/>
                  </a:schemeClr>
                </a:solidFill>
              </a:rPr>
              <a:t>åtgärderi</a:t>
            </a:r>
            <a:r>
              <a:rPr lang="sv-SE" sz="1200" i="1" dirty="0">
                <a:solidFill>
                  <a:schemeClr val="bg2">
                    <a:lumMod val="90000"/>
                  </a:schemeClr>
                </a:solidFill>
              </a:rPr>
              <a:t> form av ytterligare inkallade kirurger/ortopeder, anestesiologer och operationslag för att bemanna operationssalar, skapar sig en uppfattning om tillgänglighet av/möjligheten att frigöra platser på intensivvården resp. vårdavdelningar samt samverkar med andra aktörer och sjukhus vid behov.</a:t>
            </a:r>
          </a:p>
          <a:p>
            <a:pPr marL="0" indent="0">
              <a:buNone/>
            </a:pPr>
            <a:r>
              <a:rPr lang="sv-SE" sz="1400" dirty="0"/>
              <a:t>KI. 19.15 bestämmer lokal sjukvårdsledning att sjukhuset ska gå upp i katastrofläge eftersom </a:t>
            </a:r>
            <a:r>
              <a:rPr lang="sv-SE" sz="1400" dirty="0" err="1"/>
              <a:t>TiB</a:t>
            </a:r>
            <a:r>
              <a:rPr lang="sv-SE" sz="1400" dirty="0"/>
              <a:t> fått rapport via prehospital sjukvårdsledning att det brinner på platsen och upp mot 40 skadade kan finnas. Det visar sig ha pågått ett möte i en samlingslokal i flerfamiljshusets bottenvåning med ett 40-tal deltagare. I övrigt finns en tvättstuga och en kvällsöppen närbutik där. Prehospital sjukvårdsledning meddelar att åtminstone 8-9 röda, ett 15-tal gula och minst lika många gröna patienter finns. En så kallad fördelningsnyckel skapas mellan sjukhuset i A-stad, länssjukhuset i B-stad 50 min. vägtransport bort och universitetssjukhuset i C-stad c:a 130 min. bort. Medicinskt inriktningsbeslut om normala prioriteringsgrunder fattas. Fördelningsnyckeln innebär att 5 röda patienter, 3 gula och alla gröna patienter fördelas till A-stad.</a:t>
            </a:r>
          </a:p>
          <a:p>
            <a:pPr marL="0" indent="0">
              <a:buNone/>
            </a:pPr>
            <a:r>
              <a:rPr lang="sv-SE" sz="1400" b="1" dirty="0"/>
              <a:t>Fråga 3:3a (1,5p). </a:t>
            </a:r>
            <a:r>
              <a:rPr lang="sv-SE" sz="1400" dirty="0"/>
              <a:t>Förklara varför det är möjligt och även kan vara fördelaktigt att fördela alla gröna patienter till A-stad?</a:t>
            </a:r>
            <a:br>
              <a:rPr lang="sv-SE" sz="1400" dirty="0"/>
            </a:br>
            <a:r>
              <a:rPr lang="sv-SE" sz="1400" b="1" dirty="0"/>
              <a:t>Fråga 3:3b (1p). </a:t>
            </a:r>
            <a:r>
              <a:rPr lang="sv-SE" sz="1400" dirty="0"/>
              <a:t>Hur ska akutflödet i sin helhet på Akutmottagningen i A-stad organiseras under kvällen och natten utifrån inflödet av åtminstone 5 röda och 3 gula patienter liksom alla gröna patienterna?</a:t>
            </a:r>
          </a:p>
          <a:p>
            <a:pPr marL="0" indent="0">
              <a:buNone/>
            </a:pPr>
            <a:r>
              <a:rPr lang="sv-SE" sz="1400" b="1" i="1" dirty="0">
                <a:solidFill>
                  <a:srgbClr val="0070C0"/>
                </a:solidFill>
              </a:rPr>
              <a:t>Återkoppling 3:3. </a:t>
            </a:r>
            <a:r>
              <a:rPr lang="sv-SE" sz="1400" i="1" dirty="0">
                <a:solidFill>
                  <a:srgbClr val="0070C0"/>
                </a:solidFill>
              </a:rPr>
              <a:t>Gröna patienter innebär lindrigt skadade som kan/ska vänta på behandling tills röda och gula med livshotande resp. svåra skador är omhändertagna och behöver därför inte skickas från A-stad vilket också skulle innebär nackdelen att sjuktransportsystemet belastas än mer. På Akutmottagningen behöver utrymme delas av för det ordinarie flödet. Resurser behöver fortsatt upprätthållas för svårt sjuka patienter med </a:t>
            </a:r>
            <a:r>
              <a:rPr lang="sv-SE" sz="1400" i="1" dirty="0" err="1">
                <a:solidFill>
                  <a:srgbClr val="0070C0"/>
                </a:solidFill>
              </a:rPr>
              <a:t>t.ex</a:t>
            </a:r>
            <a:r>
              <a:rPr lang="sv-SE" sz="1400" i="1" dirty="0">
                <a:solidFill>
                  <a:srgbClr val="0070C0"/>
                </a:solidFill>
              </a:rPr>
              <a:t> hjärtinfarkt. Banala fall kan skickas hem efter bedömning av sjuksköterska. Allmänläkare/internmedicinare kan kallas in för omhändertagande av enklare kirurgiska eller ortopediska fall alternativt öppnas en närliggande vårdcentral upp.(Lärandemål A10, A11, A12, A13)</a:t>
            </a:r>
          </a:p>
        </p:txBody>
      </p:sp>
    </p:spTree>
    <p:extLst>
      <p:ext uri="{BB962C8B-B14F-4D97-AF65-F5344CB8AC3E}">
        <p14:creationId xmlns:p14="http://schemas.microsoft.com/office/powerpoint/2010/main" val="319826000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Explosionsscenario. (41p) (Ord VT22)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vert="horz" lIns="91440" tIns="45720" rIns="91440" bIns="45720" rtlCol="0" anchor="t">
            <a:normAutofit/>
          </a:bodyPr>
          <a:lstStyle/>
          <a:p>
            <a:pPr marL="0" indent="0">
              <a:buNone/>
            </a:pPr>
            <a:r>
              <a:rPr lang="sv-SE" sz="1200" i="1" dirty="0">
                <a:solidFill>
                  <a:schemeClr val="bg2">
                    <a:lumMod val="90000"/>
                  </a:schemeClr>
                </a:solidFill>
              </a:rPr>
              <a:t>(…)</a:t>
            </a:r>
          </a:p>
          <a:p>
            <a:pPr marL="0" indent="0">
              <a:buNone/>
            </a:pPr>
            <a:r>
              <a:rPr lang="sv-SE" sz="1400" dirty="0"/>
              <a:t>Samtidigt som beredskapsläget uppgraderas till katastrofläge 19.15 börjar några patienter redan anlända till akutmottagningen i privatbilar. Bakjouren är ännu inte på plats och ingen annan heller av de extrainkallade. Narkosjouren finns på IVA för att flytta patienter. I ambulanshallen står du plötsligt inför 5 snabbt </a:t>
            </a:r>
            <a:r>
              <a:rPr lang="sv-SE" sz="1400" dirty="0" err="1"/>
              <a:t>intransporterade</a:t>
            </a:r>
            <a:r>
              <a:rPr lang="sv-SE" sz="1400" dirty="0"/>
              <a:t> patienter där ledningssköterskan frågar dig vilken som först ska tas in på det enda akutrummet. Någon pålitlig </a:t>
            </a:r>
            <a:r>
              <a:rPr lang="sv-SE" sz="1400" dirty="0" err="1"/>
              <a:t>saturation</a:t>
            </a:r>
            <a:r>
              <a:rPr lang="sv-SE" sz="1400" dirty="0"/>
              <a:t> är svår att få eftersom dom är täckta av mängder av damm. Alla svarar direkt på tilltal. Eftersom ingen triagering skett på skadeplatsen tvingas du göra ett snabbt så kallat sållningstriage.</a:t>
            </a:r>
          </a:p>
          <a:p>
            <a:pPr marL="0" indent="0">
              <a:buNone/>
            </a:pPr>
            <a:r>
              <a:rPr lang="sv-SE" sz="1400" dirty="0"/>
              <a:t>1. Yngre vaken man med traumatisk amputation på underarmsnivå som blöder sivande från stumpen och i övrigt har multipla sårskador. Något snabb andningsfrekvens, </a:t>
            </a:r>
            <a:r>
              <a:rPr lang="sv-SE" sz="1400" dirty="0" err="1"/>
              <a:t>radialispulsen</a:t>
            </a:r>
            <a:r>
              <a:rPr lang="sv-SE" sz="1400" dirty="0"/>
              <a:t> är välfylld men lite snabb. Buken mjuk.</a:t>
            </a:r>
          </a:p>
          <a:p>
            <a:pPr marL="0" indent="0">
              <a:buNone/>
            </a:pPr>
            <a:r>
              <a:rPr lang="sv-SE" sz="1400" dirty="0"/>
              <a:t>2. 10-årig vaken flicka (tillsammans med oskadd far) med delvis brända kläder, fläckvis blek hud samt multipla sårskador. Kvider men andas stillsamt, </a:t>
            </a:r>
            <a:r>
              <a:rPr lang="sv-SE" sz="1400" dirty="0" err="1"/>
              <a:t>radialispulsen</a:t>
            </a:r>
            <a:r>
              <a:rPr lang="sv-SE" sz="1400" dirty="0"/>
              <a:t> är välfylld och buken mjuk.</a:t>
            </a:r>
          </a:p>
          <a:p>
            <a:pPr marL="0" indent="0">
              <a:buNone/>
            </a:pPr>
            <a:r>
              <a:rPr lang="sv-SE" sz="1400" dirty="0"/>
              <a:t>3. Äldre mycket motoriskt orolig men vaken man med snabb, ytlig andning. Sårskador i ansikte och på överkroppen. </a:t>
            </a:r>
            <a:r>
              <a:rPr lang="sv-SE" sz="1400" dirty="0" err="1"/>
              <a:t>Radialispulsen</a:t>
            </a:r>
            <a:r>
              <a:rPr lang="sv-SE" sz="1400" dirty="0"/>
              <a:t> är snabb och lite svag och buken mjuk.</a:t>
            </a:r>
          </a:p>
          <a:p>
            <a:pPr marL="0" indent="0">
              <a:buNone/>
            </a:pPr>
            <a:r>
              <a:rPr lang="sv-SE" sz="1400" dirty="0"/>
              <a:t>4. Äldre vaken kvinna med delvis avlöst måttligt blödande skalp där skallbenet är blottlagt. Andas lugnt, </a:t>
            </a:r>
            <a:r>
              <a:rPr lang="sv-SE" sz="1400" dirty="0" err="1"/>
              <a:t>radialispulsen</a:t>
            </a:r>
            <a:r>
              <a:rPr lang="sv-SE" sz="1400" dirty="0"/>
              <a:t> är välfylld och buken mjuk.</a:t>
            </a:r>
          </a:p>
          <a:p>
            <a:pPr marL="0" indent="0">
              <a:buNone/>
            </a:pPr>
            <a:r>
              <a:rPr lang="sv-SE" sz="1400" dirty="0"/>
              <a:t>5. Yngre kvinna med sårskador i ansiktet täckta av damm. Uppger sig inte kunna se. Andas hastigt, </a:t>
            </a:r>
            <a:r>
              <a:rPr lang="sv-SE" sz="1400" dirty="0" err="1"/>
              <a:t>radialispulsen</a:t>
            </a:r>
            <a:r>
              <a:rPr lang="sv-SE" sz="1400" dirty="0"/>
              <a:t> är välfylld och buken mjuk.</a:t>
            </a:r>
          </a:p>
          <a:p>
            <a:pPr marL="0" indent="0">
              <a:buNone/>
            </a:pPr>
            <a:r>
              <a:rPr lang="sv-SE" sz="1400" b="1" dirty="0"/>
              <a:t>Fråga 3:4 (2p). </a:t>
            </a:r>
            <a:r>
              <a:rPr lang="sv-SE" sz="1400" dirty="0"/>
              <a:t>Vilken patient bör tas först till akutrummet och varför?</a:t>
            </a:r>
          </a:p>
        </p:txBody>
      </p:sp>
    </p:spTree>
    <p:extLst>
      <p:ext uri="{BB962C8B-B14F-4D97-AF65-F5344CB8AC3E}">
        <p14:creationId xmlns:p14="http://schemas.microsoft.com/office/powerpoint/2010/main" val="343799308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Explosionsscenario. (41p) (Ord VT22)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a:t>
            </a:r>
          </a:p>
          <a:p>
            <a:pPr marL="0" indent="0">
              <a:buNone/>
            </a:pPr>
            <a:r>
              <a:rPr lang="sv-SE" sz="1400" dirty="0"/>
              <a:t>Samtidigt som beredskapsläget uppgraderas till katastrofläge 19.15 börjar några patienter redan anlända till akutmottagningen i privatbilar. Bakjouren är ännu inte på plats och ingen annan heller av de extrainkallade. Narkosjouren finns på IVA för att flytta patienter. I ambulanshallen står du plötsligt inför 5 snabbt </a:t>
            </a:r>
            <a:r>
              <a:rPr lang="sv-SE" sz="1400" dirty="0" err="1"/>
              <a:t>intransporterade</a:t>
            </a:r>
            <a:r>
              <a:rPr lang="sv-SE" sz="1400" dirty="0"/>
              <a:t> patienter där ledningssköterskan frågar dig vilken som först ska tas in på det enda akutrummet. Någon pålitlig </a:t>
            </a:r>
            <a:r>
              <a:rPr lang="sv-SE" sz="1400" dirty="0" err="1"/>
              <a:t>saturation</a:t>
            </a:r>
            <a:r>
              <a:rPr lang="sv-SE" sz="1400" dirty="0"/>
              <a:t> är svår att få eftersom dom är täckta av mängder av damm. Alla svarar direkt på tilltal. Eftersom ingen triagering skett på skadeplatsen tvingas du göra ett snabbt så kallat sållningstriage.</a:t>
            </a:r>
          </a:p>
          <a:p>
            <a:pPr marL="0" indent="0">
              <a:buNone/>
            </a:pPr>
            <a:r>
              <a:rPr lang="sv-SE" sz="1400" dirty="0"/>
              <a:t>1. Yngre vaken man med traumatisk amputation på underarmsnivå som blöder sivande från stumpen och i övrigt har multipla sårskador. Något snabb andningsfrekvens, </a:t>
            </a:r>
            <a:r>
              <a:rPr lang="sv-SE" sz="1400" dirty="0" err="1"/>
              <a:t>radialispulsen</a:t>
            </a:r>
            <a:r>
              <a:rPr lang="sv-SE" sz="1400" dirty="0"/>
              <a:t> är välfylld men lite snabb. Buken mjuk.</a:t>
            </a:r>
          </a:p>
          <a:p>
            <a:pPr marL="0" indent="0">
              <a:buNone/>
            </a:pPr>
            <a:r>
              <a:rPr lang="sv-SE" sz="1400" dirty="0"/>
              <a:t>2. 10-årig vaken flicka (</a:t>
            </a:r>
            <a:r>
              <a:rPr lang="sv-SE" sz="1400" dirty="0" err="1"/>
              <a:t>tilsammans</a:t>
            </a:r>
            <a:r>
              <a:rPr lang="sv-SE" sz="1400" dirty="0"/>
              <a:t> med oskadd far) med delvis brända kläder, fläckvis blek hud samt multipla sårskador. Kvider men andas stillsamt, </a:t>
            </a:r>
            <a:r>
              <a:rPr lang="sv-SE" sz="1400" dirty="0" err="1"/>
              <a:t>radialispulsen</a:t>
            </a:r>
            <a:r>
              <a:rPr lang="sv-SE" sz="1400" dirty="0"/>
              <a:t> är välfylld och buken mjuk.</a:t>
            </a:r>
          </a:p>
          <a:p>
            <a:pPr marL="0" indent="0">
              <a:buNone/>
            </a:pPr>
            <a:r>
              <a:rPr lang="sv-SE" sz="1400" dirty="0"/>
              <a:t>3. Äldre mycket motoriskt orolig men vaken man med snabb, ytlig andning. Sårskador i ansikte och på överkroppen. </a:t>
            </a:r>
            <a:r>
              <a:rPr lang="sv-SE" sz="1400" dirty="0" err="1"/>
              <a:t>Radialispulsen</a:t>
            </a:r>
            <a:r>
              <a:rPr lang="sv-SE" sz="1400" dirty="0"/>
              <a:t> är snabb och lite svag och buken mjuk.</a:t>
            </a:r>
          </a:p>
          <a:p>
            <a:pPr marL="0" indent="0">
              <a:buNone/>
            </a:pPr>
            <a:r>
              <a:rPr lang="sv-SE" sz="1400" dirty="0"/>
              <a:t>4. Äldre vaken kvinna med delvis avlöst måttligt blödande skalp där skallbenet är blottlagt. Andas lugnt, </a:t>
            </a:r>
            <a:r>
              <a:rPr lang="sv-SE" sz="1400" dirty="0" err="1"/>
              <a:t>radialispulsen</a:t>
            </a:r>
            <a:r>
              <a:rPr lang="sv-SE" sz="1400" dirty="0"/>
              <a:t> är välfylld och buken mjuk.</a:t>
            </a:r>
          </a:p>
          <a:p>
            <a:pPr marL="0" indent="0">
              <a:buNone/>
            </a:pPr>
            <a:r>
              <a:rPr lang="sv-SE" sz="1400" dirty="0"/>
              <a:t>5. Yngre kvinna med sårskador i ansiktet täckta av damm. Uppger sig inte kunna se. Andas hastigt, </a:t>
            </a:r>
            <a:r>
              <a:rPr lang="sv-SE" sz="1400" dirty="0" err="1"/>
              <a:t>radialispulsen</a:t>
            </a:r>
            <a:r>
              <a:rPr lang="sv-SE" sz="1400" dirty="0"/>
              <a:t> är välfylld och buken mjuk.</a:t>
            </a:r>
          </a:p>
          <a:p>
            <a:pPr marL="0" indent="0">
              <a:buNone/>
            </a:pPr>
            <a:r>
              <a:rPr lang="sv-SE" sz="1400" b="1" dirty="0"/>
              <a:t>Fråga 3:4 (2p). </a:t>
            </a:r>
            <a:r>
              <a:rPr lang="sv-SE" sz="1400" dirty="0"/>
              <a:t>Vilken patient bör tas först till akutrummet och varför?</a:t>
            </a:r>
          </a:p>
          <a:p>
            <a:pPr marL="0" indent="0">
              <a:buNone/>
            </a:pPr>
            <a:r>
              <a:rPr lang="sv-SE" sz="1400" b="1" i="1" dirty="0">
                <a:solidFill>
                  <a:srgbClr val="0070C0"/>
                </a:solidFill>
              </a:rPr>
              <a:t>Återkoppling 3:4. </a:t>
            </a:r>
            <a:r>
              <a:rPr lang="sv-SE" sz="1400" i="1" dirty="0">
                <a:solidFill>
                  <a:srgbClr val="0070C0"/>
                </a:solidFill>
              </a:rPr>
              <a:t>Den äldre mannen med ett uttalat akut andningsproblem (B-problem) bör tas till akutrummet först. (Lärandemål A11, B2)</a:t>
            </a:r>
          </a:p>
        </p:txBody>
      </p:sp>
    </p:spTree>
    <p:extLst>
      <p:ext uri="{BB962C8B-B14F-4D97-AF65-F5344CB8AC3E}">
        <p14:creationId xmlns:p14="http://schemas.microsoft.com/office/powerpoint/2010/main" val="199487246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Explosionsscenario. (41p) (Ord VT22)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a:t>
            </a:r>
          </a:p>
          <a:p>
            <a:pPr marL="0" indent="0">
              <a:buNone/>
            </a:pPr>
            <a:r>
              <a:rPr lang="sv-SE" sz="1400" dirty="0"/>
              <a:t>Efterhand kommer ytterligare 4 primärt </a:t>
            </a:r>
            <a:r>
              <a:rPr lang="sv-SE" sz="1400" dirty="0" err="1"/>
              <a:t>triagerade</a:t>
            </a:r>
            <a:r>
              <a:rPr lang="sv-SE" sz="1400" dirty="0"/>
              <a:t> röda patienter liksom 4 gula till sjukhuset eftersom fördelningsnyckeln inte riktigt fungerade till följd av privattransporterna. Därtill kommer alla gröna patienter. Resurser har mobiliserats i form av inkallade kirurger och ortopeder liksom flera andra specialiteter. Långa köer uppstår ändå till datortomografen och operationssalarna.</a:t>
            </a:r>
          </a:p>
          <a:p>
            <a:pPr marL="0" indent="0">
              <a:buNone/>
            </a:pPr>
            <a:r>
              <a:rPr lang="sv-SE" sz="1400" b="1" dirty="0"/>
              <a:t>Fråga 3:5 (2p). </a:t>
            </a:r>
            <a:r>
              <a:rPr lang="sv-SE" sz="1400" dirty="0"/>
              <a:t>Utifrån händelsescenariot — ange minst två av tre principiella kännemärken för katastrofmedicinen i omhändertagandet av patienterna som kan behöva tillämpas eller har tillämpats och ge ett praktiskt exempel på vart och ett.</a:t>
            </a:r>
          </a:p>
        </p:txBody>
      </p:sp>
    </p:spTree>
    <p:extLst>
      <p:ext uri="{BB962C8B-B14F-4D97-AF65-F5344CB8AC3E}">
        <p14:creationId xmlns:p14="http://schemas.microsoft.com/office/powerpoint/2010/main" val="362316553"/>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Explosionsscenario. (41p) (Ord VT22)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a:t>
            </a:r>
          </a:p>
          <a:p>
            <a:pPr marL="0" indent="0">
              <a:buNone/>
            </a:pPr>
            <a:r>
              <a:rPr lang="sv-SE" sz="1400" dirty="0"/>
              <a:t>Efterhand kommer ytterligare 4 primärt </a:t>
            </a:r>
            <a:r>
              <a:rPr lang="sv-SE" sz="1400" dirty="0" err="1"/>
              <a:t>triagerade</a:t>
            </a:r>
            <a:r>
              <a:rPr lang="sv-SE" sz="1400" dirty="0"/>
              <a:t> röda patienter liksom 4 gula till sjukhuset eftersom fördelningsnyckeln inte riktigt fungerade till följd av privattransporterna. Därtill kommer alla gröna patienter. Resurser har mobiliserats i form av inkallade kirurger och ortopeder liksom flera andra specialiteter. Långa köer uppstår ändå till datortomografen och operationssalarna.</a:t>
            </a:r>
          </a:p>
          <a:p>
            <a:pPr marL="0" indent="0">
              <a:buNone/>
            </a:pPr>
            <a:r>
              <a:rPr lang="sv-SE" sz="1400" b="1" dirty="0"/>
              <a:t>Fråga 3:5 (2p). </a:t>
            </a:r>
            <a:r>
              <a:rPr lang="sv-SE" sz="1400" dirty="0"/>
              <a:t>Utifrån händelsescenariot — ange minst två av tre principiella kännemärken för katastrofmedicinen i omhändertagandet av patienterna som kan behöva tillämpas eller har tillämpats och ge ett praktiskt exempel på vart och ett.</a:t>
            </a:r>
          </a:p>
          <a:p>
            <a:pPr marL="0" indent="0">
              <a:buNone/>
            </a:pPr>
            <a:r>
              <a:rPr lang="sv-SE" sz="1400" b="1" i="1" dirty="0">
                <a:solidFill>
                  <a:srgbClr val="0070C0"/>
                </a:solidFill>
              </a:rPr>
              <a:t>Återkoppling 3:5. </a:t>
            </a:r>
            <a:r>
              <a:rPr lang="sv-SE" sz="1400" i="1" u="sng" dirty="0">
                <a:solidFill>
                  <a:srgbClr val="0070C0"/>
                </a:solidFill>
              </a:rPr>
              <a:t>Vårdbehovet överstiger tillgängliga resurser </a:t>
            </a:r>
            <a:r>
              <a:rPr lang="sv-SE" sz="1400" i="1" dirty="0">
                <a:solidFill>
                  <a:srgbClr val="0070C0"/>
                </a:solidFill>
              </a:rPr>
              <a:t>vilket innebär att ytterligare resurser måste inkallas, vården organiseras om, patienter förflyttas och vissa enklare tillstånd får vänta på behandling. </a:t>
            </a:r>
            <a:r>
              <a:rPr lang="sv-SE" sz="1400" i="1" u="sng" dirty="0">
                <a:solidFill>
                  <a:srgbClr val="0070C0"/>
                </a:solidFill>
              </a:rPr>
              <a:t>Förenklade metoder för diagnostik och behandling </a:t>
            </a:r>
            <a:r>
              <a:rPr lang="sv-SE" sz="1400" i="1" dirty="0">
                <a:solidFill>
                  <a:srgbClr val="0070C0"/>
                </a:solidFill>
              </a:rPr>
              <a:t>kan behöva tillämpas i scenariot som t.ex. diagnostik med ultraljud av buken istället för CT på fråga om blödning eller slät-</a:t>
            </a:r>
            <a:r>
              <a:rPr lang="sv-SE" sz="1400" i="1" dirty="0" err="1">
                <a:solidFill>
                  <a:srgbClr val="0070C0"/>
                </a:solidFill>
              </a:rPr>
              <a:t>rtg</a:t>
            </a:r>
            <a:r>
              <a:rPr lang="sv-SE" sz="1400" i="1" dirty="0">
                <a:solidFill>
                  <a:srgbClr val="0070C0"/>
                </a:solidFill>
              </a:rPr>
              <a:t> lungor istället för CT thorax på fråga om </a:t>
            </a:r>
            <a:r>
              <a:rPr lang="sv-SE" sz="1400" i="1" dirty="0" err="1">
                <a:solidFill>
                  <a:srgbClr val="0070C0"/>
                </a:solidFill>
              </a:rPr>
              <a:t>thoraxskaaa</a:t>
            </a:r>
            <a:r>
              <a:rPr lang="sv-SE" sz="1400" i="1" dirty="0">
                <a:solidFill>
                  <a:srgbClr val="0070C0"/>
                </a:solidFill>
              </a:rPr>
              <a:t>. Istället för intern </a:t>
            </a:r>
            <a:r>
              <a:rPr lang="sv-SE" sz="1400" i="1" dirty="0" err="1">
                <a:solidFill>
                  <a:srgbClr val="0070C0"/>
                </a:solidFill>
              </a:rPr>
              <a:t>fixation</a:t>
            </a:r>
            <a:r>
              <a:rPr lang="sv-SE" sz="1400" i="1" dirty="0">
                <a:solidFill>
                  <a:srgbClr val="0070C0"/>
                </a:solidFill>
              </a:rPr>
              <a:t> av frakturer kan extern </a:t>
            </a:r>
            <a:r>
              <a:rPr lang="sv-SE" sz="1400" i="1" dirty="0" err="1">
                <a:solidFill>
                  <a:srgbClr val="0070C0"/>
                </a:solidFill>
              </a:rPr>
              <a:t>fixation</a:t>
            </a:r>
            <a:r>
              <a:rPr lang="sv-SE" sz="1400" i="1" dirty="0">
                <a:solidFill>
                  <a:srgbClr val="0070C0"/>
                </a:solidFill>
              </a:rPr>
              <a:t> med Hoffmaninstrumentarium användas eller gipsskena tillfälligtvis. </a:t>
            </a:r>
            <a:r>
              <a:rPr lang="sv-SE" sz="1400" i="1" u="sng" dirty="0">
                <a:solidFill>
                  <a:srgbClr val="0070C0"/>
                </a:solidFill>
              </a:rPr>
              <a:t>Arbete utanför ordinarie kompetentensområde </a:t>
            </a:r>
            <a:r>
              <a:rPr lang="sv-SE" sz="1400" i="1" dirty="0">
                <a:solidFill>
                  <a:srgbClr val="0070C0"/>
                </a:solidFill>
              </a:rPr>
              <a:t>förekommer i scenariot till exempel att gynekologer, allmänläkare eller medicinare sköter enklare kirurgiska och ortopediska fall. Ortopeder, gynekologer eller öronläkare kan behöva assistera vid kirurgiska ingrepp i buken. Sjuksköterska bedömer och sänder hem patienter i större utsträckning än normalt. (Lärandemål A11, A12, A13, C3)</a:t>
            </a:r>
          </a:p>
        </p:txBody>
      </p:sp>
    </p:spTree>
    <p:extLst>
      <p:ext uri="{BB962C8B-B14F-4D97-AF65-F5344CB8AC3E}">
        <p14:creationId xmlns:p14="http://schemas.microsoft.com/office/powerpoint/2010/main" val="126203753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Explosionsscenario. (41p) (Ord VT22)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vert="horz" lIns="91440" tIns="45720" rIns="91440" bIns="45720" rtlCol="0" anchor="t">
            <a:normAutofit/>
          </a:bodyPr>
          <a:lstStyle/>
          <a:p>
            <a:pPr marL="0" indent="0">
              <a:buNone/>
            </a:pPr>
            <a:r>
              <a:rPr lang="sv-SE" sz="1200" i="1" dirty="0">
                <a:solidFill>
                  <a:schemeClr val="bg2">
                    <a:lumMod val="90000"/>
                  </a:schemeClr>
                </a:solidFill>
              </a:rPr>
              <a:t>(…)</a:t>
            </a:r>
          </a:p>
          <a:p>
            <a:pPr marL="0" indent="0">
              <a:buNone/>
            </a:pPr>
            <a:r>
              <a:rPr lang="sv-SE" sz="1400" dirty="0"/>
              <a:t>Den äldre mannen med ett uttalat akut andningsproblem har nu flyttats till akutrummet, då han blev högst prioriterad. Nu behöver han bli omhändertagen. Han har fått ett armband med löpnummer för händelsens patienter. Patienten överflyttas till sjukhusets brits, </a:t>
            </a:r>
            <a:r>
              <a:rPr lang="sv-SE" sz="1400" dirty="0" err="1"/>
              <a:t>spineboard</a:t>
            </a:r>
            <a:r>
              <a:rPr lang="sv-SE" sz="1400" dirty="0"/>
              <a:t> tas bort, narkosläkare håller manuell stabilisering av halsrygg. Han andas snabbt och ansträngt och ett ABCDE påbörjas omedelbart.</a:t>
            </a:r>
          </a:p>
          <a:p>
            <a:pPr marL="0" indent="0">
              <a:buNone/>
            </a:pPr>
            <a:r>
              <a:rPr lang="sv-SE" sz="1400" dirty="0"/>
              <a:t>A: fri, inga missljud vid andning, ingen svullnad i ansikte, mun och svalg eller på halsen, men ett par sårskador i ansiktet.</a:t>
            </a:r>
          </a:p>
          <a:p>
            <a:pPr marL="0" indent="0">
              <a:buNone/>
            </a:pPr>
            <a:r>
              <a:rPr lang="sv-SE" sz="1400" dirty="0"/>
              <a:t>B: Syremättnad 85% utan syrgas efter rengjorda fingrar, andningsfrekvens 30/min. Andningsljud auskulteras vänster lunga men ej höger. Kraftig palpationsömhet över hela höger thoraxhalva, inga öppna skador noteras, men en viss instabilitet finns. På 15 I syrgas per minut - syremättnad 92%.</a:t>
            </a:r>
            <a:endParaRPr lang="sv-SE" sz="1400" dirty="0">
              <a:ea typeface="Calibri"/>
              <a:cs typeface="Calibri"/>
            </a:endParaRPr>
          </a:p>
          <a:p>
            <a:pPr marL="0" indent="0">
              <a:buNone/>
            </a:pPr>
            <a:r>
              <a:rPr lang="sv-SE" sz="1400" dirty="0"/>
              <a:t>C: Pulsfrekvens 130/min, blodtryck 110/80 </a:t>
            </a:r>
            <a:r>
              <a:rPr lang="sv-SE" sz="1400" dirty="0" err="1"/>
              <a:t>mmHg</a:t>
            </a:r>
            <a:r>
              <a:rPr lang="sv-SE" sz="1400" dirty="0"/>
              <a:t>, inga synliga stora yttre blödningar. Buk mjuk. Bäckenet stabilt och oömt. Långa </a:t>
            </a:r>
            <a:r>
              <a:rPr lang="sv-SE" sz="1400" dirty="0" err="1"/>
              <a:t>rörben</a:t>
            </a:r>
            <a:r>
              <a:rPr lang="sv-SE" sz="1400" dirty="0"/>
              <a:t> undersöks </a:t>
            </a:r>
            <a:r>
              <a:rPr lang="sv-SE" sz="1400" dirty="0" err="1"/>
              <a:t>ua</a:t>
            </a:r>
            <a:r>
              <a:rPr lang="sv-SE" sz="1400" dirty="0"/>
              <a:t>. </a:t>
            </a:r>
            <a:r>
              <a:rPr lang="sv-SE" sz="1400" dirty="0" err="1"/>
              <a:t>Pvk</a:t>
            </a:r>
            <a:r>
              <a:rPr lang="sv-SE" sz="1400" dirty="0"/>
              <a:t> sätts i höger armveck. Treavlednings-EKG visar regelbunden rytm med p-vågor framför varje komplex, smala komplex, frekvens 130/min.</a:t>
            </a:r>
          </a:p>
          <a:p>
            <a:pPr marL="0" indent="0">
              <a:buNone/>
            </a:pPr>
            <a:r>
              <a:rPr lang="sv-SE" sz="1400" dirty="0"/>
              <a:t>D: RLS 1, pupiller liksidiga och reagerar </a:t>
            </a:r>
            <a:r>
              <a:rPr lang="sv-SE" sz="1400" dirty="0" err="1"/>
              <a:t>ua</a:t>
            </a:r>
            <a:r>
              <a:rPr lang="sv-SE" sz="1400" dirty="0"/>
              <a:t> för ljus. Inga motoriska eller sensoriska bortfall. Glukos 6.0 </a:t>
            </a:r>
            <a:r>
              <a:rPr lang="sv-SE" sz="1400" dirty="0" err="1"/>
              <a:t>mmol</a:t>
            </a:r>
            <a:r>
              <a:rPr lang="sv-SE" sz="1400" dirty="0"/>
              <a:t>/L.</a:t>
            </a:r>
          </a:p>
          <a:p>
            <a:pPr marL="0" indent="0">
              <a:buNone/>
            </a:pPr>
            <a:r>
              <a:rPr lang="sv-SE" sz="1400" dirty="0"/>
              <a:t>E: temp 37,0”C, skrapsår i ansiktet, och på bröstkorgens framsida, samt på extremiteter, men inga uppenbara felställningar eller frakturer.</a:t>
            </a:r>
            <a:endParaRPr lang="sv-SE" sz="1400" dirty="0">
              <a:cs typeface="Calibri"/>
            </a:endParaRPr>
          </a:p>
          <a:p>
            <a:pPr marL="0" indent="0">
              <a:buNone/>
            </a:pPr>
            <a:r>
              <a:rPr lang="sv-SE" sz="1400" dirty="0"/>
              <a:t>Patienten blir precis efter E plötsligt kraftigt </a:t>
            </a:r>
            <a:r>
              <a:rPr lang="sv-SE" sz="1400" dirty="0" err="1"/>
              <a:t>andningspåverkad</a:t>
            </a:r>
            <a:r>
              <a:rPr lang="sv-SE" sz="1400" dirty="0"/>
              <a:t>, och försöker sätta sig upp. Syremättnaden går inte att mäta, pulsen stiger till 150/min och systoliskt blodtryck 60 </a:t>
            </a:r>
            <a:r>
              <a:rPr lang="sv-SE" sz="1400" dirty="0" err="1"/>
              <a:t>mmHg</a:t>
            </a:r>
            <a:r>
              <a:rPr lang="sv-SE" sz="1400" dirty="0"/>
              <a:t>.</a:t>
            </a:r>
          </a:p>
          <a:p>
            <a:pPr marL="0" indent="0">
              <a:buNone/>
            </a:pPr>
            <a:r>
              <a:rPr lang="sv-SE" sz="1400" b="1" dirty="0"/>
              <a:t>Fråga 3:6a (4p). </a:t>
            </a:r>
            <a:r>
              <a:rPr lang="sv-SE" sz="1400" dirty="0"/>
              <a:t>Vilken är den mest sannolika orsaken till patientens tillstånd? Beskriv de </a:t>
            </a:r>
            <a:r>
              <a:rPr lang="sv-SE" sz="1400" dirty="0" err="1"/>
              <a:t>patofysiologiska</a:t>
            </a:r>
            <a:r>
              <a:rPr lang="sv-SE" sz="1400" dirty="0"/>
              <a:t> mekanismerna utifrån chockperspektiv och klassificera chocken.</a:t>
            </a:r>
          </a:p>
          <a:p>
            <a:pPr marL="0" indent="0">
              <a:buNone/>
            </a:pPr>
            <a:r>
              <a:rPr lang="sv-SE" sz="1400" b="1" dirty="0"/>
              <a:t>Fråga 3:6b (3p). </a:t>
            </a:r>
            <a:r>
              <a:rPr lang="sv-SE" sz="1400" dirty="0"/>
              <a:t>Vilken är den </a:t>
            </a:r>
            <a:r>
              <a:rPr lang="sv-SE" sz="1400" dirty="0" err="1"/>
              <a:t>urakuta</a:t>
            </a:r>
            <a:r>
              <a:rPr lang="sv-SE" sz="1400" dirty="0"/>
              <a:t> behandlingen av tillståndet? Hur går det till och vilken typ av utrustning behövs? Vad måste göras efter att den </a:t>
            </a:r>
            <a:r>
              <a:rPr lang="sv-SE" sz="1400" dirty="0" err="1"/>
              <a:t>urakuta</a:t>
            </a:r>
            <a:r>
              <a:rPr lang="sv-SE" sz="1400" dirty="0"/>
              <a:t> behandlingen är utförd?</a:t>
            </a:r>
          </a:p>
        </p:txBody>
      </p:sp>
    </p:spTree>
    <p:extLst>
      <p:ext uri="{BB962C8B-B14F-4D97-AF65-F5344CB8AC3E}">
        <p14:creationId xmlns:p14="http://schemas.microsoft.com/office/powerpoint/2010/main" val="1125973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Gun-Britt, 88 år. (30p) (Ord VT22)</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400" dirty="0"/>
              <a:t>Gun-Britt, 88 år kommer in med ambulans till akutmottagningen där du tjänstgör som underläkare. Hemtjänstpersonal har hittat henne liggande på golvet på morgonen. Gun-Britt kan inte berätta vad som hänt, men enligt ambulansrapporten har hon kissat på golvet. På den sida hon legat finns rodnade områden på höft, skuldra och fot, varför man kan misstänka att hon legat på samma sätt åtminstone några timmar. Vid inkomst rapporteras temp 37,2°C, puls 96/min, blodtryck 100/60mmHg, syremättnad på luft 96%. Gun-Britt pratar osammanhängande och förvirrat. Enligt den information som hemtjänsten ska ha gett till ambulanspersonalen är förvirringen helt nytillkommen. Ingen anhörig medföljer till akutmottagningen.</a:t>
            </a:r>
          </a:p>
          <a:p>
            <a:pPr marL="0" indent="0">
              <a:buNone/>
            </a:pPr>
            <a:r>
              <a:rPr lang="sv-SE" sz="1400" b="1" dirty="0"/>
              <a:t>Fråga 2:1a (5p). </a:t>
            </a:r>
            <a:r>
              <a:rPr lang="sv-SE" sz="1400" dirty="0"/>
              <a:t>För att strukturera upp din handläggning behöver du i detta skede tänka brett. Du listar därför några olika symtom och differentialdiagnoser som är viktiga att utreda i Gun-Britts fall. Ange fem viktiga spår i handläggningen av Gun-Britt. Motivera vart och ett.</a:t>
            </a:r>
          </a:p>
          <a:p>
            <a:pPr marL="0" indent="0">
              <a:buNone/>
            </a:pPr>
            <a:r>
              <a:rPr lang="sv-SE" sz="1400" b="1" dirty="0"/>
              <a:t>Fråga 2:1b (4p). </a:t>
            </a:r>
            <a:r>
              <a:rPr lang="sv-SE" sz="1400" dirty="0"/>
              <a:t>Beskriv din fortsatta arbetsgång i omhändertagandet av Gun-Britt på akutmottagningen. Vilka åtgärder vidtar du och hur resonerar du kring den fortsatta prioriteringen i handläggningen.</a:t>
            </a:r>
          </a:p>
        </p:txBody>
      </p:sp>
    </p:spTree>
    <p:extLst>
      <p:ext uri="{BB962C8B-B14F-4D97-AF65-F5344CB8AC3E}">
        <p14:creationId xmlns:p14="http://schemas.microsoft.com/office/powerpoint/2010/main" val="1565495587"/>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Explosionsscenario. (41p) (Ord VT22)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a:t>
            </a:r>
          </a:p>
          <a:p>
            <a:pPr marL="0" indent="0">
              <a:buNone/>
            </a:pPr>
            <a:r>
              <a:rPr lang="sv-SE" sz="1400" dirty="0"/>
              <a:t>Den äldre mannen med ett uttalat akut andningsproblem har nu flyttats till akutrummet, då han blev högst prioriterad. Nu behöver han bli omhändertagen. Han har fått ett armband med löpnummer för händelsens patienter. Patienten överflyttas till sjukhusets brits, </a:t>
            </a:r>
            <a:r>
              <a:rPr lang="sv-SE" sz="1400" dirty="0" err="1"/>
              <a:t>spineboard</a:t>
            </a:r>
            <a:r>
              <a:rPr lang="sv-SE" sz="1400" dirty="0"/>
              <a:t> tas bort, narkosläkare håller manuell stabilisering av halsrygg. Han andas snabbt och ansträngt och ett ABCDE påbörjas omedelbart.</a:t>
            </a:r>
          </a:p>
          <a:p>
            <a:pPr marL="0" indent="0">
              <a:buNone/>
            </a:pPr>
            <a:r>
              <a:rPr lang="sv-SE" sz="1400" dirty="0"/>
              <a:t>A: fri, inga missljud vid andning, ingen svullnad i ansikte, mun och svalg eller på halsen, men ett par sårskador i ansiktet.</a:t>
            </a:r>
          </a:p>
          <a:p>
            <a:pPr marL="0" indent="0">
              <a:buNone/>
            </a:pPr>
            <a:r>
              <a:rPr lang="sv-SE" sz="1400" dirty="0"/>
              <a:t>B: Syremättnad 8590 utan syrgas, efter rengjorda fingrar andningsfrekvens 30/min. Andningsljud auskulteras vänster lunga men ej höger. Kraftig palpationsömhet över hela höger thoraxhalva, inga öppna skador noteras, men en viss instabilitet finns. På 15 I syrgas per minut - syremättnad 92960.</a:t>
            </a:r>
          </a:p>
          <a:p>
            <a:pPr marL="0" indent="0">
              <a:buNone/>
            </a:pPr>
            <a:r>
              <a:rPr lang="sv-SE" sz="1400" dirty="0"/>
              <a:t>C: pulsfrekvens 130/min, blodtryck 110/80 </a:t>
            </a:r>
            <a:r>
              <a:rPr lang="sv-SE" sz="1400" dirty="0" err="1"/>
              <a:t>mmHg</a:t>
            </a:r>
            <a:r>
              <a:rPr lang="sv-SE" sz="1400" dirty="0"/>
              <a:t>, inga synliga stora yttre blödningar. Buk mjuk. Bäckenet stabilt och oömt. Långa </a:t>
            </a:r>
            <a:r>
              <a:rPr lang="sv-SE" sz="1400" dirty="0" err="1"/>
              <a:t>rörben</a:t>
            </a:r>
            <a:r>
              <a:rPr lang="sv-SE" sz="1400" dirty="0"/>
              <a:t> undersöks </a:t>
            </a:r>
            <a:r>
              <a:rPr lang="sv-SE" sz="1400" dirty="0" err="1"/>
              <a:t>ua</a:t>
            </a:r>
            <a:r>
              <a:rPr lang="sv-SE" sz="1400" dirty="0"/>
              <a:t>. </a:t>
            </a:r>
            <a:r>
              <a:rPr lang="sv-SE" sz="1400" dirty="0" err="1"/>
              <a:t>Pvk</a:t>
            </a:r>
            <a:r>
              <a:rPr lang="sv-SE" sz="1400" dirty="0"/>
              <a:t> sätts i höger armveck. Treavlednings-EKG visar regelbunden rytm med p-vågor framför varje komplex, smala komplex, frekvens 130/min.</a:t>
            </a:r>
          </a:p>
          <a:p>
            <a:pPr marL="0" indent="0">
              <a:buNone/>
            </a:pPr>
            <a:r>
              <a:rPr lang="sv-SE" sz="1400" dirty="0"/>
              <a:t>D: RLS 1, pupiller liksidiga och reagerar </a:t>
            </a:r>
            <a:r>
              <a:rPr lang="sv-SE" sz="1400" dirty="0" err="1"/>
              <a:t>ua</a:t>
            </a:r>
            <a:r>
              <a:rPr lang="sv-SE" sz="1400" dirty="0"/>
              <a:t> för ljus. Inga motoriska eller sensoriska bortfall. Glukos 6.0 </a:t>
            </a:r>
            <a:r>
              <a:rPr lang="sv-SE" sz="1400" dirty="0" err="1"/>
              <a:t>mmol</a:t>
            </a:r>
            <a:r>
              <a:rPr lang="sv-SE" sz="1400" dirty="0"/>
              <a:t>/L.</a:t>
            </a:r>
          </a:p>
          <a:p>
            <a:pPr marL="0" indent="0">
              <a:buNone/>
            </a:pPr>
            <a:r>
              <a:rPr lang="sv-SE" sz="1400" dirty="0"/>
              <a:t>E: temp 37,0”C, skrapsår i ansiktet, och på bröstkorgens framsida, samt på extremiteter, men inga uppenbara felställningar eller frakturer.</a:t>
            </a:r>
          </a:p>
          <a:p>
            <a:pPr marL="0" indent="0">
              <a:buNone/>
            </a:pPr>
            <a:r>
              <a:rPr lang="sv-SE" sz="1400" dirty="0"/>
              <a:t>Patienten blir precis efter E plötsligt kraftigt </a:t>
            </a:r>
            <a:r>
              <a:rPr lang="sv-SE" sz="1400" dirty="0" err="1"/>
              <a:t>andningspåverkad</a:t>
            </a:r>
            <a:r>
              <a:rPr lang="sv-SE" sz="1400" dirty="0"/>
              <a:t>, och försöker sätta sig upp. Syremättnaden går inte att mäta, pulsen stiger till 150/min och systoliskt blodtryck 60 </a:t>
            </a:r>
            <a:r>
              <a:rPr lang="sv-SE" sz="1400" dirty="0" err="1"/>
              <a:t>mmHg</a:t>
            </a:r>
            <a:r>
              <a:rPr lang="sv-SE" sz="1400" dirty="0"/>
              <a:t>.</a:t>
            </a:r>
          </a:p>
          <a:p>
            <a:pPr marL="0" indent="0">
              <a:buNone/>
            </a:pPr>
            <a:r>
              <a:rPr lang="sv-SE" sz="1400" b="1" dirty="0"/>
              <a:t>Fråga 3:6a (4p). </a:t>
            </a:r>
            <a:r>
              <a:rPr lang="sv-SE" sz="1400" dirty="0"/>
              <a:t>Vilken är den mest sannolika orsaken till patientens tillstånd? Beskriv de </a:t>
            </a:r>
            <a:r>
              <a:rPr lang="sv-SE" sz="1400" dirty="0" err="1"/>
              <a:t>patofysiologiska</a:t>
            </a:r>
            <a:r>
              <a:rPr lang="sv-SE" sz="1400" dirty="0"/>
              <a:t> mekanismerna utifrån chockperspektiv och klassificera chocken.</a:t>
            </a:r>
          </a:p>
          <a:p>
            <a:pPr marL="0" indent="0">
              <a:buNone/>
            </a:pPr>
            <a:r>
              <a:rPr lang="sv-SE" sz="1400" b="1" dirty="0"/>
              <a:t>Fråga 3:6b (3p). </a:t>
            </a:r>
            <a:r>
              <a:rPr lang="sv-SE" sz="1400" dirty="0"/>
              <a:t>Vilken är den </a:t>
            </a:r>
            <a:r>
              <a:rPr lang="sv-SE" sz="1400" dirty="0" err="1"/>
              <a:t>urakuta</a:t>
            </a:r>
            <a:r>
              <a:rPr lang="sv-SE" sz="1400" dirty="0"/>
              <a:t> behandlingen av tillståndet? Hur går det till och vilken typ av utrustning behövs? Vad måste göras efter att den </a:t>
            </a:r>
            <a:r>
              <a:rPr lang="sv-SE" sz="1400" dirty="0" err="1"/>
              <a:t>urakuta</a:t>
            </a:r>
            <a:r>
              <a:rPr lang="sv-SE" sz="1400" dirty="0"/>
              <a:t> behandlingen är utförd?</a:t>
            </a:r>
          </a:p>
          <a:p>
            <a:pPr marL="0" indent="0">
              <a:buNone/>
            </a:pPr>
            <a:r>
              <a:rPr lang="sv-SE" sz="1400" b="1" i="1" dirty="0">
                <a:solidFill>
                  <a:srgbClr val="0070C0"/>
                </a:solidFill>
              </a:rPr>
              <a:t>Återkoppling 3:6. </a:t>
            </a:r>
            <a:r>
              <a:rPr lang="sv-SE" sz="1400" i="1" dirty="0">
                <a:solidFill>
                  <a:srgbClr val="0070C0"/>
                </a:solidFill>
              </a:rPr>
              <a:t>Det mest sannolika är en ventilpneumothorax. Ventilfunktionen gör att luft kan inträda i </a:t>
            </a:r>
            <a:r>
              <a:rPr lang="sv-SE" sz="1400" i="1" dirty="0" err="1">
                <a:solidFill>
                  <a:srgbClr val="0070C0"/>
                </a:solidFill>
              </a:rPr>
              <a:t>pleurarummet</a:t>
            </a:r>
            <a:r>
              <a:rPr lang="sv-SE" sz="1400" i="1" dirty="0">
                <a:solidFill>
                  <a:srgbClr val="0070C0"/>
                </a:solidFill>
              </a:rPr>
              <a:t> med varje andetag men inte komma ut. Då ökar det </a:t>
            </a:r>
            <a:r>
              <a:rPr lang="sv-SE" sz="1400" i="1" dirty="0" err="1">
                <a:solidFill>
                  <a:srgbClr val="0070C0"/>
                </a:solidFill>
              </a:rPr>
              <a:t>intrathorakala</a:t>
            </a:r>
            <a:r>
              <a:rPr lang="sv-SE" sz="1400" i="1" dirty="0">
                <a:solidFill>
                  <a:srgbClr val="0070C0"/>
                </a:solidFill>
              </a:rPr>
              <a:t> trycket när det luftfyllda </a:t>
            </a:r>
            <a:r>
              <a:rPr lang="sv-SE" sz="1400" i="1" dirty="0" err="1">
                <a:solidFill>
                  <a:srgbClr val="0070C0"/>
                </a:solidFill>
              </a:rPr>
              <a:t>pleurarummet</a:t>
            </a:r>
            <a:r>
              <a:rPr lang="sv-SE" sz="1400" i="1" dirty="0">
                <a:solidFill>
                  <a:srgbClr val="0070C0"/>
                </a:solidFill>
              </a:rPr>
              <a:t> expanderar i thorax. Till slut kan inget venöst återflöde ske till hjärtat. Detta faller inom definition för obstruktiv chock. Den </a:t>
            </a:r>
            <a:r>
              <a:rPr lang="sv-SE" sz="1400" i="1" dirty="0" err="1">
                <a:solidFill>
                  <a:srgbClr val="0070C0"/>
                </a:solidFill>
              </a:rPr>
              <a:t>urakuta</a:t>
            </a:r>
            <a:r>
              <a:rPr lang="sv-SE" sz="1400" i="1" dirty="0">
                <a:solidFill>
                  <a:srgbClr val="0070C0"/>
                </a:solidFill>
              </a:rPr>
              <a:t> åtgärden är nåldekompression som kan ske med hjälp av till exempel en riktigt lång </a:t>
            </a:r>
            <a:r>
              <a:rPr lang="sv-SE" sz="1400" i="1" dirty="0" err="1">
                <a:solidFill>
                  <a:srgbClr val="0070C0"/>
                </a:solidFill>
              </a:rPr>
              <a:t>pvk</a:t>
            </a:r>
            <a:r>
              <a:rPr lang="sv-SE" sz="1400" i="1" dirty="0">
                <a:solidFill>
                  <a:srgbClr val="0070C0"/>
                </a:solidFill>
              </a:rPr>
              <a:t> . Den anläggs i främre </a:t>
            </a:r>
            <a:r>
              <a:rPr lang="sv-SE" sz="1400" i="1" dirty="0" err="1">
                <a:solidFill>
                  <a:srgbClr val="0070C0"/>
                </a:solidFill>
              </a:rPr>
              <a:t>axillarlinje</a:t>
            </a:r>
            <a:r>
              <a:rPr lang="sv-SE" sz="1400" i="1" dirty="0">
                <a:solidFill>
                  <a:srgbClr val="0070C0"/>
                </a:solidFill>
              </a:rPr>
              <a:t> </a:t>
            </a:r>
            <a:r>
              <a:rPr lang="sv-SE" sz="1400" i="1" dirty="0" err="1">
                <a:solidFill>
                  <a:srgbClr val="0070C0"/>
                </a:solidFill>
              </a:rPr>
              <a:t>intercostalrum</a:t>
            </a:r>
            <a:r>
              <a:rPr lang="sv-SE" sz="1400" i="1" dirty="0">
                <a:solidFill>
                  <a:srgbClr val="0070C0"/>
                </a:solidFill>
              </a:rPr>
              <a:t> 4. Därefter behöver thoraxdränage anläggas. (Lärandemål A1, B2).</a:t>
            </a:r>
          </a:p>
        </p:txBody>
      </p:sp>
    </p:spTree>
    <p:extLst>
      <p:ext uri="{BB962C8B-B14F-4D97-AF65-F5344CB8AC3E}">
        <p14:creationId xmlns:p14="http://schemas.microsoft.com/office/powerpoint/2010/main" val="253550117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Explosionsscenario. (41p) (Ord VT22)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vert="horz" lIns="91440" tIns="45720" rIns="91440" bIns="45720" rtlCol="0" anchor="t">
            <a:normAutofit/>
          </a:bodyPr>
          <a:lstStyle/>
          <a:p>
            <a:pPr marL="0" indent="0">
              <a:buNone/>
            </a:pPr>
            <a:r>
              <a:rPr lang="sv-SE" sz="1200" i="1" dirty="0">
                <a:solidFill>
                  <a:schemeClr val="bg2">
                    <a:lumMod val="90000"/>
                  </a:schemeClr>
                </a:solidFill>
              </a:rPr>
              <a:t>(…)</a:t>
            </a:r>
          </a:p>
          <a:p>
            <a:pPr marL="0" indent="0">
              <a:buNone/>
            </a:pPr>
            <a:r>
              <a:rPr lang="sv-SE" sz="1400" dirty="0"/>
              <a:t>Vid nåldekompressionen pyste luft ut genom nålen, och patientens cirkulation förbättrades snabbt, samt även andnöden. Dock kvarstående lätt </a:t>
            </a:r>
            <a:r>
              <a:rPr lang="sv-SE" sz="1400" dirty="0" err="1"/>
              <a:t>desaturation</a:t>
            </a:r>
            <a:r>
              <a:rPr lang="sv-SE" sz="1400" dirty="0"/>
              <a:t> på syrgas, men efter att ett thoraxdränage anlagts mår patienten avsevärt bättre. Klinisk misstanke om multipla revbensfrakturer höger sida, och </a:t>
            </a:r>
            <a:r>
              <a:rPr lang="sv-SE" sz="1400" dirty="0" err="1"/>
              <a:t>reevaluering</a:t>
            </a:r>
            <a:r>
              <a:rPr lang="sv-SE" sz="1400" dirty="0"/>
              <a:t> avseende ABCDE ser ut som följer:</a:t>
            </a:r>
          </a:p>
          <a:p>
            <a:pPr marL="0" indent="0">
              <a:buNone/>
            </a:pPr>
            <a:r>
              <a:rPr lang="sv-SE" sz="1400" dirty="0"/>
              <a:t>A: </a:t>
            </a:r>
            <a:r>
              <a:rPr lang="sv-SE" sz="1400" dirty="0" err="1"/>
              <a:t>ua</a:t>
            </a:r>
            <a:r>
              <a:rPr lang="sv-SE" sz="1400" dirty="0"/>
              <a:t>. Vid närmare undersökning av ansiktet inga frakturmisstankar.</a:t>
            </a:r>
          </a:p>
          <a:p>
            <a:pPr marL="0" indent="0">
              <a:buNone/>
            </a:pPr>
            <a:r>
              <a:rPr lang="sv-SE" sz="1400" dirty="0"/>
              <a:t>B: AF 19/min, syremättnad 95% med syrgas, det börjar finnas andningsljud på högersidan av thorax också. Symmetriska andningsrörelser.</a:t>
            </a:r>
            <a:endParaRPr lang="sv-SE" sz="1400" dirty="0">
              <a:cs typeface="Calibri"/>
            </a:endParaRPr>
          </a:p>
          <a:p>
            <a:pPr marL="0" indent="0">
              <a:buNone/>
            </a:pPr>
            <a:r>
              <a:rPr lang="sv-SE" sz="1400" dirty="0"/>
              <a:t>C: pulsfrekvens 95/min, blodtryck 120/75 </a:t>
            </a:r>
            <a:r>
              <a:rPr lang="sv-SE" sz="1400" dirty="0" err="1"/>
              <a:t>mmHg</a:t>
            </a:r>
            <a:r>
              <a:rPr lang="sv-SE" sz="1400" dirty="0"/>
              <a:t>, buken mjuk men ömmande under höger </a:t>
            </a:r>
            <a:r>
              <a:rPr lang="sv-SE" sz="1400" dirty="0" err="1"/>
              <a:t>arcus</a:t>
            </a:r>
            <a:r>
              <a:rPr lang="sv-SE" sz="1400" dirty="0"/>
              <a:t>.</a:t>
            </a:r>
          </a:p>
          <a:p>
            <a:pPr marL="0" indent="0">
              <a:buNone/>
            </a:pPr>
            <a:r>
              <a:rPr lang="sv-SE" sz="1400" dirty="0"/>
              <a:t>D: RLS 1, fortfarande intakt neurologi.</a:t>
            </a:r>
          </a:p>
          <a:p>
            <a:pPr marL="0" indent="0">
              <a:buNone/>
            </a:pPr>
            <a:r>
              <a:rPr lang="sv-SE" sz="1400" dirty="0"/>
              <a:t>E: temp 36.1”C, sårskador på kroppen såsom innan.</a:t>
            </a:r>
          </a:p>
          <a:p>
            <a:pPr marL="0" indent="0">
              <a:buNone/>
            </a:pPr>
            <a:r>
              <a:rPr lang="sv-SE" sz="1400" b="1" dirty="0"/>
              <a:t>Fråga 3:7a (3.5p). </a:t>
            </a:r>
            <a:r>
              <a:rPr lang="sv-SE" sz="1400" dirty="0"/>
              <a:t>Patienten mår nu avsevärt bättre. Vilken information eftersöker du nu?</a:t>
            </a:r>
            <a:br>
              <a:rPr lang="sv-SE" sz="1400" dirty="0"/>
            </a:br>
            <a:r>
              <a:rPr lang="sv-SE" sz="1400" b="1" dirty="0"/>
              <a:t>Fråga 3:7b (3,5p). </a:t>
            </a:r>
            <a:r>
              <a:rPr lang="sv-SE" sz="1400" dirty="0"/>
              <a:t>Vilka problem identifieras i patientens nuvarande tillstånd (bortsett från att han fortfarande är lite </a:t>
            </a:r>
            <a:r>
              <a:rPr lang="sv-SE" sz="1400" dirty="0" err="1"/>
              <a:t>desaturerad</a:t>
            </a:r>
            <a:r>
              <a:rPr lang="sv-SE" sz="1400" dirty="0"/>
              <a:t> och </a:t>
            </a:r>
            <a:r>
              <a:rPr lang="sv-SE" sz="1400" dirty="0" err="1"/>
              <a:t>tachypnoisk</a:t>
            </a:r>
            <a:r>
              <a:rPr lang="sv-SE" sz="1400" dirty="0"/>
              <a:t> eftersom lungan fortfarande expanderar) och varför är de relevanta att fördjupa sig i?</a:t>
            </a:r>
          </a:p>
        </p:txBody>
      </p:sp>
    </p:spTree>
    <p:extLst>
      <p:ext uri="{BB962C8B-B14F-4D97-AF65-F5344CB8AC3E}">
        <p14:creationId xmlns:p14="http://schemas.microsoft.com/office/powerpoint/2010/main" val="2374340936"/>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Explosionsscenario. (41p) (Ord VT22)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a:t>
            </a:r>
          </a:p>
          <a:p>
            <a:pPr marL="0" indent="0">
              <a:buNone/>
            </a:pPr>
            <a:r>
              <a:rPr lang="sv-SE" sz="1400" dirty="0"/>
              <a:t>Vid nåldekompressionen pyste luft ut genom nålen, och patientens cirkulation förbättrades snabbt, samt även andnöden. Dock kvarstående lätt </a:t>
            </a:r>
            <a:r>
              <a:rPr lang="sv-SE" sz="1400" dirty="0" err="1"/>
              <a:t>desaturation</a:t>
            </a:r>
            <a:r>
              <a:rPr lang="sv-SE" sz="1400" dirty="0"/>
              <a:t> på syrgas, men efter att ett thoraxdränage anlagts mår patienten avsevärt bättre. Klinisk misstanke om multipla revbensfrakturer höger sida, och </a:t>
            </a:r>
            <a:r>
              <a:rPr lang="sv-SE" sz="1400" dirty="0" err="1"/>
              <a:t>reevaluering</a:t>
            </a:r>
            <a:r>
              <a:rPr lang="sv-SE" sz="1400" dirty="0"/>
              <a:t> avseende ABCDE ser ut som följer:</a:t>
            </a:r>
          </a:p>
          <a:p>
            <a:pPr marL="0" indent="0">
              <a:buNone/>
            </a:pPr>
            <a:r>
              <a:rPr lang="sv-SE" sz="1400" dirty="0"/>
              <a:t>A: </a:t>
            </a:r>
            <a:r>
              <a:rPr lang="sv-SE" sz="1400" dirty="0" err="1"/>
              <a:t>ua</a:t>
            </a:r>
            <a:r>
              <a:rPr lang="sv-SE" sz="1400" dirty="0"/>
              <a:t>. Vid närmare undersökning av ansiktet inga frakturmisstankar.</a:t>
            </a:r>
          </a:p>
          <a:p>
            <a:pPr marL="0" indent="0">
              <a:buNone/>
            </a:pPr>
            <a:r>
              <a:rPr lang="sv-SE" sz="1400" dirty="0"/>
              <a:t>B: AF 19/min, syremättnad 9590 med syrgas, det börjar finnas andningsljud på högersidan av thorax också. Symmetriska andningsrörelser.</a:t>
            </a:r>
          </a:p>
          <a:p>
            <a:pPr marL="0" indent="0">
              <a:buNone/>
            </a:pPr>
            <a:r>
              <a:rPr lang="sv-SE" sz="1400" dirty="0"/>
              <a:t>C: pulsfrekvens 95/min, blodtryck 120/75 </a:t>
            </a:r>
            <a:r>
              <a:rPr lang="sv-SE" sz="1400" dirty="0" err="1"/>
              <a:t>mmHg</a:t>
            </a:r>
            <a:r>
              <a:rPr lang="sv-SE" sz="1400" dirty="0"/>
              <a:t>, buken mjuk men ömmande under höger </a:t>
            </a:r>
            <a:r>
              <a:rPr lang="sv-SE" sz="1400" dirty="0" err="1"/>
              <a:t>arcus</a:t>
            </a:r>
            <a:r>
              <a:rPr lang="sv-SE" sz="1400" dirty="0"/>
              <a:t>.</a:t>
            </a:r>
          </a:p>
          <a:p>
            <a:pPr marL="0" indent="0">
              <a:buNone/>
            </a:pPr>
            <a:r>
              <a:rPr lang="sv-SE" sz="1400" dirty="0"/>
              <a:t>D: RLS 1, fortfarande intakt neurologi.</a:t>
            </a:r>
          </a:p>
          <a:p>
            <a:pPr marL="0" indent="0">
              <a:buNone/>
            </a:pPr>
            <a:r>
              <a:rPr lang="sv-SE" sz="1400" dirty="0"/>
              <a:t>E: temp 36.1”C, sårskador på kroppen såsom innan.</a:t>
            </a:r>
          </a:p>
          <a:p>
            <a:pPr marL="0" indent="0">
              <a:buNone/>
            </a:pPr>
            <a:r>
              <a:rPr lang="sv-SE" sz="1400" b="1" dirty="0"/>
              <a:t>Fråga 3:7a (3.5p). </a:t>
            </a:r>
            <a:r>
              <a:rPr lang="sv-SE" sz="1400" dirty="0"/>
              <a:t>Patienten mår nu avsevärt bättre. Vilken information eftersöker du nu?</a:t>
            </a:r>
            <a:br>
              <a:rPr lang="sv-SE" sz="1400" dirty="0"/>
            </a:br>
            <a:r>
              <a:rPr lang="sv-SE" sz="1400" b="1" dirty="0"/>
              <a:t>Fråga 3:7b (3,5p). </a:t>
            </a:r>
            <a:r>
              <a:rPr lang="sv-SE" sz="1400" dirty="0"/>
              <a:t>Vilka problem identifieras i patientens nuvarande tillstånd (bortsett från att han fortfarande är lite </a:t>
            </a:r>
            <a:r>
              <a:rPr lang="sv-SE" sz="1400" dirty="0" err="1"/>
              <a:t>desaturerad</a:t>
            </a:r>
            <a:r>
              <a:rPr lang="sv-SE" sz="1400" dirty="0"/>
              <a:t> och </a:t>
            </a:r>
            <a:r>
              <a:rPr lang="sv-SE" sz="1400" dirty="0" err="1"/>
              <a:t>tachypnoisk</a:t>
            </a:r>
            <a:r>
              <a:rPr lang="sv-SE" sz="1400" dirty="0"/>
              <a:t> eftersom lungan fortfarande expanderar) och varför är de relevanta att fördjupa sig i?</a:t>
            </a:r>
          </a:p>
          <a:p>
            <a:pPr marL="0" indent="0">
              <a:buNone/>
            </a:pPr>
            <a:r>
              <a:rPr lang="sv-SE" sz="1400" b="1" i="1" dirty="0">
                <a:solidFill>
                  <a:srgbClr val="0070C0"/>
                </a:solidFill>
              </a:rPr>
              <a:t>Återkoppling 3:7. </a:t>
            </a:r>
            <a:r>
              <a:rPr lang="sv-SE" sz="1400" i="1" dirty="0">
                <a:solidFill>
                  <a:srgbClr val="0070C0"/>
                </a:solidFill>
              </a:rPr>
              <a:t>Identitet. Upplever han några symtom, smärta? Allergier. Läkemedelsbehandling. Tidigare och nuvarande sjukdomar? Hur blev han exponerad i händelsen/ mekanism: vad har han utsatts för? Minns han vad som hände? Det finns en palpationsömhet under höger </a:t>
            </a:r>
            <a:r>
              <a:rPr lang="sv-SE" sz="1400" i="1" dirty="0" err="1">
                <a:solidFill>
                  <a:srgbClr val="0070C0"/>
                </a:solidFill>
              </a:rPr>
              <a:t>arcus</a:t>
            </a:r>
            <a:r>
              <a:rPr lang="sv-SE" sz="1400" i="1" dirty="0">
                <a:solidFill>
                  <a:srgbClr val="0070C0"/>
                </a:solidFill>
              </a:rPr>
              <a:t> vilket skulle kunna indikera leverskada i anslutning till den högersidiga thoraxskadan. Patienten är inte </a:t>
            </a:r>
            <a:r>
              <a:rPr lang="sv-SE" sz="1400" i="1" dirty="0" err="1">
                <a:solidFill>
                  <a:srgbClr val="0070C0"/>
                </a:solidFill>
              </a:rPr>
              <a:t>takykard</a:t>
            </a:r>
            <a:r>
              <a:rPr lang="sv-SE" sz="1400" i="1" dirty="0">
                <a:solidFill>
                  <a:srgbClr val="0070C0"/>
                </a:solidFill>
              </a:rPr>
              <a:t> men man kan fundera på hans </a:t>
            </a:r>
            <a:r>
              <a:rPr lang="sv-SE" sz="1400" i="1" dirty="0" err="1">
                <a:solidFill>
                  <a:srgbClr val="0070C0"/>
                </a:solidFill>
              </a:rPr>
              <a:t>cirkulatoriska</a:t>
            </a:r>
            <a:r>
              <a:rPr lang="sv-SE" sz="1400" i="1" dirty="0">
                <a:solidFill>
                  <a:srgbClr val="0070C0"/>
                </a:solidFill>
              </a:rPr>
              <a:t> tillstånd, och hur det kommer utvecklas — vid en blödning i buken kommer han behöva intervention. Dessutom noteras att hans temperatur fallit 0.8 grader. </a:t>
            </a:r>
            <a:r>
              <a:rPr lang="sv-SE" sz="1400" i="1" dirty="0" err="1">
                <a:solidFill>
                  <a:srgbClr val="0070C0"/>
                </a:solidFill>
              </a:rPr>
              <a:t>Normotermi</a:t>
            </a:r>
            <a:r>
              <a:rPr lang="sv-SE" sz="1400" i="1" dirty="0">
                <a:solidFill>
                  <a:srgbClr val="0070C0"/>
                </a:solidFill>
              </a:rPr>
              <a:t> är viktigt att upprätthålla för traumapatienter eftersom hypotermi försämrar koagulationen. På akutrummet måste man tillse att ha varmt och täcka kroppen med filtar. (Lärandemål B1, B2).</a:t>
            </a:r>
          </a:p>
        </p:txBody>
      </p:sp>
    </p:spTree>
    <p:extLst>
      <p:ext uri="{BB962C8B-B14F-4D97-AF65-F5344CB8AC3E}">
        <p14:creationId xmlns:p14="http://schemas.microsoft.com/office/powerpoint/2010/main" val="391646171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Explosionsscenario. (41p) (Ord VT22)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a:t>
            </a:r>
            <a:endParaRPr lang="sv-SE" sz="1200" i="1" dirty="0"/>
          </a:p>
          <a:p>
            <a:pPr marL="0" indent="0">
              <a:buNone/>
            </a:pPr>
            <a:r>
              <a:rPr lang="sv-SE" sz="1400" dirty="0"/>
              <a:t>Patienten berättar att han heter Richard, är 64 år och kan uppge fullständigt personnummer. Han är tidigare helt frisk, har inga allergier eller läkemedel. Han uppger att han vid explosionen kastades bakåt mot en vägg, gled ner på golvet och att det rasade ner plankor och bråte över hans bröstkorg. Han var inte avsvimmad och han har inte upplevt några domningar eller stickningar i några extremiteter. Det gör rejält ont på höger sida av bröstkorgen och ner mot buken. Richard anger VAS 8 och han förnekar smärtor någon annanstans. Sårskadorna svider lite. Det görs ett FAST (</a:t>
            </a:r>
            <a:r>
              <a:rPr lang="sv-SE" sz="1400" dirty="0" err="1"/>
              <a:t>focused</a:t>
            </a:r>
            <a:r>
              <a:rPr lang="sv-SE" sz="1400" dirty="0"/>
              <a:t> </a:t>
            </a:r>
            <a:r>
              <a:rPr lang="sv-SE" sz="1400" dirty="0" err="1"/>
              <a:t>assessment</a:t>
            </a:r>
            <a:r>
              <a:rPr lang="sv-SE" sz="1400" dirty="0"/>
              <a:t> </a:t>
            </a:r>
            <a:r>
              <a:rPr lang="sv-SE" sz="1400" dirty="0" err="1"/>
              <a:t>of</a:t>
            </a:r>
            <a:r>
              <a:rPr lang="sv-SE" sz="1400" dirty="0"/>
              <a:t> ultrasound in trauma) som visar fri vätska mellan lever och höger njure, ingen fri vätska vid mjälten eller runt vänster njure. Ingen uppenbar vätska i </a:t>
            </a:r>
            <a:r>
              <a:rPr lang="sv-SE" sz="1400" dirty="0" err="1"/>
              <a:t>pleura</a:t>
            </a:r>
            <a:r>
              <a:rPr lang="sv-SE" sz="1400" dirty="0"/>
              <a:t> bilateralt. Hjärtat visualiseras utan </a:t>
            </a:r>
            <a:r>
              <a:rPr lang="sv-SE" sz="1400" dirty="0" err="1"/>
              <a:t>perikardvätska</a:t>
            </a:r>
            <a:r>
              <a:rPr lang="sv-SE" sz="1400" dirty="0"/>
              <a:t>. Aorta </a:t>
            </a:r>
            <a:r>
              <a:rPr lang="sv-SE" sz="1400" dirty="0" err="1"/>
              <a:t>normalvid</a:t>
            </a:r>
            <a:r>
              <a:rPr lang="sv-SE" sz="1400" dirty="0"/>
              <a:t>.</a:t>
            </a:r>
          </a:p>
          <a:p>
            <a:pPr marL="0" indent="0">
              <a:buNone/>
            </a:pPr>
            <a:r>
              <a:rPr lang="sv-SE" sz="1400" b="1" dirty="0"/>
              <a:t>Fråga 3:8a (5p). </a:t>
            </a:r>
            <a:r>
              <a:rPr lang="sv-SE" sz="1400" dirty="0"/>
              <a:t>Skriv en juridiskt och medicinskt korrekt ordination på smärtlindring.</a:t>
            </a:r>
          </a:p>
          <a:p>
            <a:pPr marL="0" indent="0">
              <a:buNone/>
            </a:pPr>
            <a:r>
              <a:rPr lang="sv-SE" sz="1400" b="1" dirty="0"/>
              <a:t>Fråga 3:8b (3p). </a:t>
            </a:r>
            <a:r>
              <a:rPr lang="sv-SE" sz="1400" dirty="0"/>
              <a:t>Hur ska man förhålla sig till att initiera vätskeinfusion med </a:t>
            </a:r>
            <a:r>
              <a:rPr lang="sv-SE" sz="1400" dirty="0" err="1"/>
              <a:t>kristalloider</a:t>
            </a:r>
            <a:r>
              <a:rPr lang="sv-SE" sz="1400" dirty="0"/>
              <a:t> i nuläget för denne patient?</a:t>
            </a:r>
          </a:p>
        </p:txBody>
      </p:sp>
    </p:spTree>
    <p:extLst>
      <p:ext uri="{BB962C8B-B14F-4D97-AF65-F5344CB8AC3E}">
        <p14:creationId xmlns:p14="http://schemas.microsoft.com/office/powerpoint/2010/main" val="20392175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Explosionsscenario. (41p) (Ord VT22)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a:t>
            </a:r>
            <a:endParaRPr lang="sv-SE" sz="1200" i="1" dirty="0"/>
          </a:p>
          <a:p>
            <a:pPr marL="0" indent="0">
              <a:buNone/>
            </a:pPr>
            <a:r>
              <a:rPr lang="sv-SE" sz="1400" dirty="0"/>
              <a:t>Patienten berättar att han heter Richard, är 64 år och kan uppge fullständigt personnummer. Han är tidigare helt frisk, har inga allergier eller läkemedel. Han uppger att han vid explosionen kastades bakåt mot en vägg, gled ner på golvet och att det rasade ner plankor och bråte över hans bröstkorg. Han var inte avsvimmad och han har inte upplevt några domningar eller stickningar i några extremiteter. Det gör rejält ont på höger sida av bröstkorgen och ner mot buken. Richard anger VAS 8 och han förnekar smärtor någon annanstans. Sårskadorna svider lite. Det görs ett FAST (</a:t>
            </a:r>
            <a:r>
              <a:rPr lang="sv-SE" sz="1400" dirty="0" err="1"/>
              <a:t>focused</a:t>
            </a:r>
            <a:r>
              <a:rPr lang="sv-SE" sz="1400" dirty="0"/>
              <a:t> </a:t>
            </a:r>
            <a:r>
              <a:rPr lang="sv-SE" sz="1400" dirty="0" err="1"/>
              <a:t>assessment</a:t>
            </a:r>
            <a:r>
              <a:rPr lang="sv-SE" sz="1400" dirty="0"/>
              <a:t> </a:t>
            </a:r>
            <a:r>
              <a:rPr lang="sv-SE" sz="1400" dirty="0" err="1"/>
              <a:t>of</a:t>
            </a:r>
            <a:r>
              <a:rPr lang="sv-SE" sz="1400" dirty="0"/>
              <a:t> ultrasound in trauma) som visar fri vätska mellan lever och höger njure, ingen fri vätska vid mjälten eller runt vänster njure. Ingen uppenbar vätska i </a:t>
            </a:r>
            <a:r>
              <a:rPr lang="sv-SE" sz="1400" dirty="0" err="1"/>
              <a:t>pleura</a:t>
            </a:r>
            <a:r>
              <a:rPr lang="sv-SE" sz="1400" dirty="0"/>
              <a:t> bilateralt. Hjärtat visualiseras utan </a:t>
            </a:r>
            <a:r>
              <a:rPr lang="sv-SE" sz="1400" dirty="0" err="1"/>
              <a:t>perikardvätska</a:t>
            </a:r>
            <a:r>
              <a:rPr lang="sv-SE" sz="1400" dirty="0"/>
              <a:t>. Aorta </a:t>
            </a:r>
            <a:r>
              <a:rPr lang="sv-SE" sz="1400" dirty="0" err="1"/>
              <a:t>normalvid</a:t>
            </a:r>
            <a:r>
              <a:rPr lang="sv-SE" sz="1400" dirty="0"/>
              <a:t>.</a:t>
            </a:r>
          </a:p>
          <a:p>
            <a:pPr marL="0" indent="0">
              <a:buNone/>
            </a:pPr>
            <a:r>
              <a:rPr lang="sv-SE" sz="1400" b="1" dirty="0"/>
              <a:t>Fråga 3:8a (5p). </a:t>
            </a:r>
            <a:r>
              <a:rPr lang="sv-SE" sz="1400" dirty="0"/>
              <a:t>Skriv en juridiskt och medicinskt korrekt ordination på smärtlindring.</a:t>
            </a:r>
          </a:p>
          <a:p>
            <a:pPr marL="0" indent="0">
              <a:buNone/>
            </a:pPr>
            <a:r>
              <a:rPr lang="sv-SE" sz="1400" b="1" dirty="0"/>
              <a:t>Fråga 3:8b (3p). </a:t>
            </a:r>
            <a:r>
              <a:rPr lang="sv-SE" sz="1400" dirty="0"/>
              <a:t>Hur ska man förhålla sig till att initiera vätskeinfusion med </a:t>
            </a:r>
            <a:r>
              <a:rPr lang="sv-SE" sz="1400" dirty="0" err="1"/>
              <a:t>kristalloider</a:t>
            </a:r>
            <a:r>
              <a:rPr lang="sv-SE" sz="1400" dirty="0"/>
              <a:t> i nuläget för denne patient?</a:t>
            </a:r>
          </a:p>
          <a:p>
            <a:pPr marL="0" indent="0">
              <a:buNone/>
            </a:pPr>
            <a:r>
              <a:rPr lang="sv-SE" sz="1400" b="1" i="1" dirty="0">
                <a:solidFill>
                  <a:srgbClr val="0070C0"/>
                </a:solidFill>
              </a:rPr>
              <a:t>Återkoppling 3:8. </a:t>
            </a:r>
            <a:r>
              <a:rPr lang="sv-SE" sz="1400" i="1" dirty="0" err="1">
                <a:solidFill>
                  <a:srgbClr val="0070C0"/>
                </a:solidFill>
              </a:rPr>
              <a:t>Inj</a:t>
            </a:r>
            <a:r>
              <a:rPr lang="sv-SE" sz="1400" i="1" dirty="0">
                <a:solidFill>
                  <a:srgbClr val="0070C0"/>
                </a:solidFill>
              </a:rPr>
              <a:t>. Morfin 1 mg/ml 2,5-5 ml iv. Patienten har tecken till blödning </a:t>
            </a:r>
            <a:r>
              <a:rPr lang="sv-SE" sz="1400" i="1" dirty="0" err="1">
                <a:solidFill>
                  <a:srgbClr val="0070C0"/>
                </a:solidFill>
              </a:rPr>
              <a:t>intraabdominellt</a:t>
            </a:r>
            <a:r>
              <a:rPr lang="sv-SE" sz="1400" i="1" dirty="0">
                <a:solidFill>
                  <a:srgbClr val="0070C0"/>
                </a:solidFill>
              </a:rPr>
              <a:t>, skulle kunna härröra från leverskada. Han är i nuläget </a:t>
            </a:r>
            <a:r>
              <a:rPr lang="sv-SE" sz="1400" i="1" dirty="0" err="1">
                <a:solidFill>
                  <a:srgbClr val="0070C0"/>
                </a:solidFill>
              </a:rPr>
              <a:t>cirkulatoriskt</a:t>
            </a:r>
            <a:r>
              <a:rPr lang="sv-SE" sz="1400" i="1" dirty="0">
                <a:solidFill>
                  <a:srgbClr val="0070C0"/>
                </a:solidFill>
              </a:rPr>
              <a:t> stabil, men riskerar bli </a:t>
            </a:r>
            <a:r>
              <a:rPr lang="sv-SE" sz="1400" i="1" dirty="0" err="1">
                <a:solidFill>
                  <a:srgbClr val="0070C0"/>
                </a:solidFill>
              </a:rPr>
              <a:t>cirkulatoriskt</a:t>
            </a:r>
            <a:r>
              <a:rPr lang="sv-SE" sz="1400" i="1" dirty="0">
                <a:solidFill>
                  <a:srgbClr val="0070C0"/>
                </a:solidFill>
              </a:rPr>
              <a:t> instabil. Vid blödning är det centralt att transfundera, med blod, och inte ge </a:t>
            </a:r>
            <a:r>
              <a:rPr lang="sv-SE" sz="1400" i="1" dirty="0" err="1">
                <a:solidFill>
                  <a:srgbClr val="0070C0"/>
                </a:solidFill>
              </a:rPr>
              <a:t>kristalloider</a:t>
            </a:r>
            <a:r>
              <a:rPr lang="sv-SE" sz="1400" i="1" dirty="0">
                <a:solidFill>
                  <a:srgbClr val="0070C0"/>
                </a:solidFill>
              </a:rPr>
              <a:t>. Blod finns dock sällan tillgängligt på akutrummet. Att påbörja snabb </a:t>
            </a:r>
            <a:r>
              <a:rPr lang="sv-SE" sz="1400" i="1" dirty="0" err="1">
                <a:solidFill>
                  <a:srgbClr val="0070C0"/>
                </a:solidFill>
              </a:rPr>
              <a:t>kristalloidinfusion</a:t>
            </a:r>
            <a:r>
              <a:rPr lang="sv-SE" sz="1400" i="1" dirty="0">
                <a:solidFill>
                  <a:srgbClr val="0070C0"/>
                </a:solidFill>
              </a:rPr>
              <a:t> riskerar höja blodtrycket och öka blödning. Däremot är det i avsaknad av blod viktigt att ha möjlighet till att ge volymsubstitution. Man bör således påbörja infusion med </a:t>
            </a:r>
            <a:r>
              <a:rPr lang="sv-SE" sz="1400" i="1" dirty="0" err="1">
                <a:solidFill>
                  <a:srgbClr val="0070C0"/>
                </a:solidFill>
              </a:rPr>
              <a:t>RingerAcetat</a:t>
            </a:r>
            <a:r>
              <a:rPr lang="sv-SE" sz="1400" i="1" dirty="0">
                <a:solidFill>
                  <a:srgbClr val="0070C0"/>
                </a:solidFill>
              </a:rPr>
              <a:t> i långsam takt, för att vid försämring kunna öka takten till dess definitiv åtgärd är aktuell. (Lärandemål B2).</a:t>
            </a:r>
          </a:p>
        </p:txBody>
      </p:sp>
    </p:spTree>
    <p:extLst>
      <p:ext uri="{BB962C8B-B14F-4D97-AF65-F5344CB8AC3E}">
        <p14:creationId xmlns:p14="http://schemas.microsoft.com/office/powerpoint/2010/main" val="2545376109"/>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Explosionsscenario. (41p) (Ord VT22)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vert="horz" lIns="91440" tIns="45720" rIns="91440" bIns="45720" rtlCol="0" anchor="t">
            <a:normAutofit/>
          </a:bodyPr>
          <a:lstStyle/>
          <a:p>
            <a:pPr marL="0" indent="0">
              <a:buNone/>
            </a:pPr>
            <a:r>
              <a:rPr lang="sv-SE" sz="1200" i="1" dirty="0">
                <a:solidFill>
                  <a:schemeClr val="bg2">
                    <a:lumMod val="90000"/>
                  </a:schemeClr>
                </a:solidFill>
              </a:rPr>
              <a:t>(…)</a:t>
            </a:r>
            <a:endParaRPr lang="sv-SE" sz="1200" i="1" dirty="0"/>
          </a:p>
          <a:p>
            <a:pPr marL="0" indent="0">
              <a:buNone/>
            </a:pPr>
            <a:r>
              <a:rPr lang="sv-SE" sz="1200" i="1" dirty="0" err="1">
                <a:solidFill>
                  <a:schemeClr val="bg2">
                    <a:lumMod val="90000"/>
                  </a:schemeClr>
                </a:solidFill>
              </a:rPr>
              <a:t>Inj</a:t>
            </a:r>
            <a:r>
              <a:rPr lang="sv-SE" sz="1200" i="1" dirty="0">
                <a:solidFill>
                  <a:schemeClr val="bg2">
                    <a:lumMod val="90000"/>
                  </a:schemeClr>
                </a:solidFill>
              </a:rPr>
              <a:t>. Morfin 1 mg/ml 2,5-5 ml iv. Patienten har tecken till blödning </a:t>
            </a:r>
            <a:r>
              <a:rPr lang="sv-SE" sz="1200" i="1" dirty="0" err="1">
                <a:solidFill>
                  <a:schemeClr val="bg2">
                    <a:lumMod val="90000"/>
                  </a:schemeClr>
                </a:solidFill>
              </a:rPr>
              <a:t>intraabdominellt</a:t>
            </a:r>
            <a:r>
              <a:rPr lang="sv-SE" sz="1200" i="1" dirty="0">
                <a:solidFill>
                  <a:schemeClr val="bg2">
                    <a:lumMod val="90000"/>
                  </a:schemeClr>
                </a:solidFill>
              </a:rPr>
              <a:t>, skulle kunna härröra från leverskada. Han är i nuläget </a:t>
            </a:r>
            <a:r>
              <a:rPr lang="sv-SE" sz="1200" i="1" dirty="0" err="1">
                <a:solidFill>
                  <a:schemeClr val="bg2">
                    <a:lumMod val="90000"/>
                  </a:schemeClr>
                </a:solidFill>
              </a:rPr>
              <a:t>cirkulatoriskt</a:t>
            </a:r>
            <a:r>
              <a:rPr lang="sv-SE" sz="1200" i="1" dirty="0">
                <a:solidFill>
                  <a:schemeClr val="bg2">
                    <a:lumMod val="90000"/>
                  </a:schemeClr>
                </a:solidFill>
              </a:rPr>
              <a:t> stabil, men riskerar bli </a:t>
            </a:r>
            <a:r>
              <a:rPr lang="sv-SE" sz="1200" i="1" dirty="0" err="1">
                <a:solidFill>
                  <a:schemeClr val="bg2">
                    <a:lumMod val="90000"/>
                  </a:schemeClr>
                </a:solidFill>
              </a:rPr>
              <a:t>cirkulatoriskt</a:t>
            </a:r>
            <a:r>
              <a:rPr lang="sv-SE" sz="1200" i="1" dirty="0">
                <a:solidFill>
                  <a:schemeClr val="bg2">
                    <a:lumMod val="90000"/>
                  </a:schemeClr>
                </a:solidFill>
              </a:rPr>
              <a:t> instabil. Vid blödning är det centralt att transfundera, med blod, och inte ge </a:t>
            </a:r>
            <a:r>
              <a:rPr lang="sv-SE" sz="1200" i="1" dirty="0" err="1">
                <a:solidFill>
                  <a:schemeClr val="bg2">
                    <a:lumMod val="90000"/>
                  </a:schemeClr>
                </a:solidFill>
              </a:rPr>
              <a:t>kristalloider</a:t>
            </a:r>
            <a:r>
              <a:rPr lang="sv-SE" sz="1200" i="1" dirty="0">
                <a:solidFill>
                  <a:schemeClr val="bg2">
                    <a:lumMod val="90000"/>
                  </a:schemeClr>
                </a:solidFill>
              </a:rPr>
              <a:t>. Blod finns dock sällan tillgängligt på akutrummet. Att påbörja snabb </a:t>
            </a:r>
            <a:r>
              <a:rPr lang="sv-SE" sz="1200" i="1" dirty="0" err="1">
                <a:solidFill>
                  <a:schemeClr val="bg2">
                    <a:lumMod val="90000"/>
                  </a:schemeClr>
                </a:solidFill>
              </a:rPr>
              <a:t>kristalloidinfusion</a:t>
            </a:r>
            <a:r>
              <a:rPr lang="sv-SE" sz="1200" i="1" dirty="0">
                <a:solidFill>
                  <a:schemeClr val="bg2">
                    <a:lumMod val="90000"/>
                  </a:schemeClr>
                </a:solidFill>
              </a:rPr>
              <a:t> riskerar höja blodtrycket och öka blödning. Däremot är det i avsaknad av blod viktigt att ha möjlighet till att ge volymsubstitution. Man bör således påbörja infusion med </a:t>
            </a:r>
            <a:r>
              <a:rPr lang="sv-SE" sz="1200" i="1" dirty="0" err="1">
                <a:solidFill>
                  <a:schemeClr val="bg2">
                    <a:lumMod val="90000"/>
                  </a:schemeClr>
                </a:solidFill>
              </a:rPr>
              <a:t>RingerAcetat</a:t>
            </a:r>
            <a:r>
              <a:rPr lang="sv-SE" sz="1200" i="1" dirty="0">
                <a:solidFill>
                  <a:schemeClr val="bg2">
                    <a:lumMod val="90000"/>
                  </a:schemeClr>
                </a:solidFill>
              </a:rPr>
              <a:t> i långsam takt, för att vid försämring kunna öka takten till dess definitiv åtgärd är aktuell. </a:t>
            </a:r>
          </a:p>
          <a:p>
            <a:pPr marL="0" indent="0">
              <a:buNone/>
            </a:pPr>
            <a:r>
              <a:rPr lang="sv-SE" sz="1400" dirty="0"/>
              <a:t>Infusion </a:t>
            </a:r>
            <a:r>
              <a:rPr lang="sv-SE" sz="1400" dirty="0" err="1"/>
              <a:t>RingerAcetat</a:t>
            </a:r>
            <a:r>
              <a:rPr lang="sv-SE" sz="1400" dirty="0"/>
              <a:t> i långsam takt (250 ml/</a:t>
            </a:r>
            <a:r>
              <a:rPr lang="sv-SE" sz="1400" dirty="0" err="1"/>
              <a:t>tim</a:t>
            </a:r>
            <a:r>
              <a:rPr lang="sv-SE" sz="1400" dirty="0"/>
              <a:t>) påbörjas och sårskadorna tvättas snabbt av. Smärtlindring ges; morfin och </a:t>
            </a:r>
            <a:r>
              <a:rPr lang="sv-SE" sz="1400" dirty="0" err="1"/>
              <a:t>paracetamol</a:t>
            </a:r>
            <a:r>
              <a:rPr lang="sv-SE" sz="1400" dirty="0"/>
              <a:t> intravenöst. En </a:t>
            </a:r>
            <a:r>
              <a:rPr lang="sv-SE" sz="1400" dirty="0" err="1"/>
              <a:t>artärblodgas</a:t>
            </a:r>
            <a:r>
              <a:rPr lang="sv-SE" sz="1400" dirty="0"/>
              <a:t> tas, se nedan. Det finns flera ytliga sårskador som behöver sutureras men det bedöms kunna vänta.</a:t>
            </a:r>
          </a:p>
          <a:p>
            <a:pPr marL="0" indent="0">
              <a:buNone/>
            </a:pPr>
            <a:endParaRPr lang="sv-SE" sz="1400" dirty="0"/>
          </a:p>
          <a:p>
            <a:pPr marL="0" indent="0">
              <a:buNone/>
            </a:pPr>
            <a:r>
              <a:rPr lang="sv-SE" sz="1400" b="1" dirty="0"/>
              <a:t>Fråga 3:9a (4p). </a:t>
            </a:r>
            <a:r>
              <a:rPr lang="sv-SE" sz="1400" dirty="0"/>
              <a:t>Tolka blodgasen.</a:t>
            </a:r>
            <a:br>
              <a:rPr lang="sv-SE" sz="1400" dirty="0"/>
            </a:br>
            <a:r>
              <a:rPr lang="sv-SE" sz="1400" b="1" dirty="0"/>
              <a:t>Fråga 3:9b (4p). </a:t>
            </a:r>
            <a:r>
              <a:rPr lang="sv-SE" sz="1400" dirty="0"/>
              <a:t>Vilken diagnostik behöver patienten genomgå nu? Motivera modalitet och undersökningar.</a:t>
            </a:r>
          </a:p>
          <a:p>
            <a:pPr marL="0" indent="0">
              <a:buNone/>
            </a:pPr>
            <a:endParaRPr lang="sv-SE" sz="1400" dirty="0"/>
          </a:p>
        </p:txBody>
      </p:sp>
      <p:pic>
        <p:nvPicPr>
          <p:cNvPr id="4" name="Bildobjekt 3">
            <a:extLst>
              <a:ext uri="{FF2B5EF4-FFF2-40B4-BE49-F238E27FC236}">
                <a16:creationId xmlns:a16="http://schemas.microsoft.com/office/drawing/2014/main" id="{2AD937CD-8333-DC0C-F473-FC1455C6738F}"/>
              </a:ext>
            </a:extLst>
          </p:cNvPr>
          <p:cNvPicPr>
            <a:picLocks noChangeAspect="1"/>
          </p:cNvPicPr>
          <p:nvPr/>
        </p:nvPicPr>
        <p:blipFill>
          <a:blip r:embed="rId2"/>
          <a:stretch>
            <a:fillRect/>
          </a:stretch>
        </p:blipFill>
        <p:spPr>
          <a:xfrm>
            <a:off x="9229680" y="2598816"/>
            <a:ext cx="1892300" cy="2882900"/>
          </a:xfrm>
          <a:prstGeom prst="rect">
            <a:avLst/>
          </a:prstGeom>
        </p:spPr>
      </p:pic>
    </p:spTree>
    <p:extLst>
      <p:ext uri="{BB962C8B-B14F-4D97-AF65-F5344CB8AC3E}">
        <p14:creationId xmlns:p14="http://schemas.microsoft.com/office/powerpoint/2010/main" val="515644288"/>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Explosionsscenario. (41p) (Ord VT22)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a:t>
            </a:r>
            <a:endParaRPr lang="sv-SE" sz="1200" i="1" dirty="0"/>
          </a:p>
          <a:p>
            <a:pPr marL="0" indent="0">
              <a:buNone/>
            </a:pPr>
            <a:r>
              <a:rPr lang="sv-SE" sz="1200" i="1" dirty="0" err="1">
                <a:solidFill>
                  <a:schemeClr val="bg2">
                    <a:lumMod val="90000"/>
                  </a:schemeClr>
                </a:solidFill>
              </a:rPr>
              <a:t>Inj</a:t>
            </a:r>
            <a:r>
              <a:rPr lang="sv-SE" sz="1200" i="1" dirty="0">
                <a:solidFill>
                  <a:schemeClr val="bg2">
                    <a:lumMod val="90000"/>
                  </a:schemeClr>
                </a:solidFill>
              </a:rPr>
              <a:t>. Morfin 1 mg/ml 2,5-5 ml iv. Patienten har tecken till blödning </a:t>
            </a:r>
            <a:r>
              <a:rPr lang="sv-SE" sz="1200" i="1" dirty="0" err="1">
                <a:solidFill>
                  <a:schemeClr val="bg2">
                    <a:lumMod val="90000"/>
                  </a:schemeClr>
                </a:solidFill>
              </a:rPr>
              <a:t>intraabdominellt</a:t>
            </a:r>
            <a:r>
              <a:rPr lang="sv-SE" sz="1200" i="1" dirty="0">
                <a:solidFill>
                  <a:schemeClr val="bg2">
                    <a:lumMod val="90000"/>
                  </a:schemeClr>
                </a:solidFill>
              </a:rPr>
              <a:t>, skulle kunna härröra från leverskada. Han är i nuläget </a:t>
            </a:r>
            <a:r>
              <a:rPr lang="sv-SE" sz="1200" i="1" dirty="0" err="1">
                <a:solidFill>
                  <a:schemeClr val="bg2">
                    <a:lumMod val="90000"/>
                  </a:schemeClr>
                </a:solidFill>
              </a:rPr>
              <a:t>cirkulatoriskt</a:t>
            </a:r>
            <a:r>
              <a:rPr lang="sv-SE" sz="1200" i="1" dirty="0">
                <a:solidFill>
                  <a:schemeClr val="bg2">
                    <a:lumMod val="90000"/>
                  </a:schemeClr>
                </a:solidFill>
              </a:rPr>
              <a:t> stabil, men riskerar bli </a:t>
            </a:r>
            <a:r>
              <a:rPr lang="sv-SE" sz="1200" i="1" dirty="0" err="1">
                <a:solidFill>
                  <a:schemeClr val="bg2">
                    <a:lumMod val="90000"/>
                  </a:schemeClr>
                </a:solidFill>
              </a:rPr>
              <a:t>cirkulatoriskt</a:t>
            </a:r>
            <a:r>
              <a:rPr lang="sv-SE" sz="1200" i="1" dirty="0">
                <a:solidFill>
                  <a:schemeClr val="bg2">
                    <a:lumMod val="90000"/>
                  </a:schemeClr>
                </a:solidFill>
              </a:rPr>
              <a:t> instabil. Vid blödning är det centralt att transfundera, med blod, och inte ge </a:t>
            </a:r>
            <a:r>
              <a:rPr lang="sv-SE" sz="1200" i="1" dirty="0" err="1">
                <a:solidFill>
                  <a:schemeClr val="bg2">
                    <a:lumMod val="90000"/>
                  </a:schemeClr>
                </a:solidFill>
              </a:rPr>
              <a:t>kristalloider</a:t>
            </a:r>
            <a:r>
              <a:rPr lang="sv-SE" sz="1200" i="1" dirty="0">
                <a:solidFill>
                  <a:schemeClr val="bg2">
                    <a:lumMod val="90000"/>
                  </a:schemeClr>
                </a:solidFill>
              </a:rPr>
              <a:t>. Blod finns dock sällan tillgängligt på akutrummet. Att påbörja snabb </a:t>
            </a:r>
            <a:r>
              <a:rPr lang="sv-SE" sz="1200" i="1" dirty="0" err="1">
                <a:solidFill>
                  <a:schemeClr val="bg2">
                    <a:lumMod val="90000"/>
                  </a:schemeClr>
                </a:solidFill>
              </a:rPr>
              <a:t>kristalloidinfusion</a:t>
            </a:r>
            <a:r>
              <a:rPr lang="sv-SE" sz="1200" i="1" dirty="0">
                <a:solidFill>
                  <a:schemeClr val="bg2">
                    <a:lumMod val="90000"/>
                  </a:schemeClr>
                </a:solidFill>
              </a:rPr>
              <a:t> riskerar höja blodtrycket och öka blödning. Däremot är det i avsaknad av blod viktigt att ha möjlighet till att ge volymsubstitution. Man bör således påbörja infusion med </a:t>
            </a:r>
            <a:r>
              <a:rPr lang="sv-SE" sz="1200" i="1" dirty="0" err="1">
                <a:solidFill>
                  <a:schemeClr val="bg2">
                    <a:lumMod val="90000"/>
                  </a:schemeClr>
                </a:solidFill>
              </a:rPr>
              <a:t>RingerAcetat</a:t>
            </a:r>
            <a:r>
              <a:rPr lang="sv-SE" sz="1200" i="1" dirty="0">
                <a:solidFill>
                  <a:schemeClr val="bg2">
                    <a:lumMod val="90000"/>
                  </a:schemeClr>
                </a:solidFill>
              </a:rPr>
              <a:t> i långsam takt, för att vid försämring kunna öka takten till dess definitiv åtgärd är aktuell. </a:t>
            </a:r>
          </a:p>
          <a:p>
            <a:pPr marL="0" indent="0">
              <a:buNone/>
            </a:pPr>
            <a:r>
              <a:rPr lang="sv-SE" sz="1400" dirty="0"/>
              <a:t>Infusion </a:t>
            </a:r>
            <a:r>
              <a:rPr lang="sv-SE" sz="1400" dirty="0" err="1"/>
              <a:t>RingerAcetat</a:t>
            </a:r>
            <a:r>
              <a:rPr lang="sv-SE" sz="1400" dirty="0"/>
              <a:t>&amp; i långsam takt (250 ml/</a:t>
            </a:r>
            <a:r>
              <a:rPr lang="sv-SE" sz="1400" dirty="0" err="1"/>
              <a:t>tim</a:t>
            </a:r>
            <a:r>
              <a:rPr lang="sv-SE" sz="1400" dirty="0"/>
              <a:t>) påbörjas och sårskadorna tvättas snabbt av. Smärtlindring ges; morfin och </a:t>
            </a:r>
            <a:r>
              <a:rPr lang="sv-SE" sz="1400" dirty="0" err="1"/>
              <a:t>paracetamol</a:t>
            </a:r>
            <a:r>
              <a:rPr lang="sv-SE" sz="1400" dirty="0"/>
              <a:t> intravenöst. En </a:t>
            </a:r>
            <a:r>
              <a:rPr lang="sv-SE" sz="1400" dirty="0" err="1"/>
              <a:t>artärblodgas</a:t>
            </a:r>
            <a:r>
              <a:rPr lang="sv-SE" sz="1400" dirty="0"/>
              <a:t> tas, se nedan. Det finns flera ytliga sårskador som behöver sutureras men det bedöms kunna vänta.</a:t>
            </a:r>
          </a:p>
          <a:p>
            <a:pPr marL="0" indent="0">
              <a:buNone/>
            </a:pPr>
            <a:endParaRPr lang="sv-SE" sz="1400" dirty="0"/>
          </a:p>
          <a:p>
            <a:pPr marL="0" indent="0">
              <a:buNone/>
            </a:pPr>
            <a:r>
              <a:rPr lang="sv-SE" sz="1400" b="1" dirty="0"/>
              <a:t>Fråga 3:9a (4p). </a:t>
            </a:r>
            <a:r>
              <a:rPr lang="sv-SE" sz="1400" dirty="0"/>
              <a:t>Tolka blodgasen.</a:t>
            </a:r>
            <a:br>
              <a:rPr lang="sv-SE" sz="1400" dirty="0"/>
            </a:br>
            <a:r>
              <a:rPr lang="sv-SE" sz="1400" b="1" dirty="0"/>
              <a:t>Fråga 3:9b (4p). </a:t>
            </a:r>
            <a:r>
              <a:rPr lang="sv-SE" sz="1400" dirty="0"/>
              <a:t>Vilken diagnostik behöver patienten genomgå nu? Motivera modalitet och undersökningar.</a:t>
            </a:r>
          </a:p>
          <a:p>
            <a:pPr marL="0" indent="0">
              <a:buNone/>
            </a:pPr>
            <a:r>
              <a:rPr lang="sv-SE" sz="1400" b="1" i="1" dirty="0">
                <a:solidFill>
                  <a:srgbClr val="0070C0"/>
                </a:solidFill>
              </a:rPr>
              <a:t>Återkoppling 3:9. </a:t>
            </a:r>
            <a:r>
              <a:rPr lang="sv-SE" sz="1400" i="1" dirty="0">
                <a:solidFill>
                  <a:srgbClr val="0070C0"/>
                </a:solidFill>
              </a:rPr>
              <a:t>Högt PO2 är relaterat till syrgasbehandling. Laktat är diskret stegrat — sannolikt </a:t>
            </a:r>
            <a:r>
              <a:rPr lang="sv-SE" sz="1400" i="1" dirty="0" err="1">
                <a:solidFill>
                  <a:srgbClr val="0070C0"/>
                </a:solidFill>
              </a:rPr>
              <a:t>pga</a:t>
            </a:r>
            <a:r>
              <a:rPr lang="sv-SE" sz="1400" i="1" dirty="0">
                <a:solidFill>
                  <a:srgbClr val="0070C0"/>
                </a:solidFill>
              </a:rPr>
              <a:t> blödningen. </a:t>
            </a:r>
            <a:br>
              <a:rPr lang="sv-SE" sz="1400" i="1" dirty="0">
                <a:solidFill>
                  <a:srgbClr val="0070C0"/>
                </a:solidFill>
              </a:rPr>
            </a:br>
            <a:r>
              <a:rPr lang="sv-SE" sz="1400" i="1" dirty="0">
                <a:solidFill>
                  <a:srgbClr val="0070C0"/>
                </a:solidFill>
              </a:rPr>
              <a:t>Övriga värden är normala. Patienten behöver genomgå en fullständig trauma-CT. Traumat är allvarligt. Eventuell </a:t>
            </a:r>
            <a:br>
              <a:rPr lang="sv-SE" sz="1400" i="1" dirty="0">
                <a:solidFill>
                  <a:srgbClr val="0070C0"/>
                </a:solidFill>
              </a:rPr>
            </a:br>
            <a:r>
              <a:rPr lang="sv-SE" sz="1400" i="1" dirty="0" err="1">
                <a:solidFill>
                  <a:srgbClr val="0070C0"/>
                </a:solidFill>
              </a:rPr>
              <a:t>intrakraniell</a:t>
            </a:r>
            <a:r>
              <a:rPr lang="sv-SE" sz="1400" i="1" dirty="0">
                <a:solidFill>
                  <a:srgbClr val="0070C0"/>
                </a:solidFill>
              </a:rPr>
              <a:t> blödning måste uteslutas, även om patient bedöms tillhöra RLS 1 nu. Halsryggskada kan inte uteslutas </a:t>
            </a:r>
            <a:br>
              <a:rPr lang="sv-SE" sz="1400" i="1" dirty="0">
                <a:solidFill>
                  <a:srgbClr val="0070C0"/>
                </a:solidFill>
              </a:rPr>
            </a:br>
            <a:r>
              <a:rPr lang="sv-SE" sz="1400" i="1" dirty="0">
                <a:solidFill>
                  <a:srgbClr val="0070C0"/>
                </a:solidFill>
              </a:rPr>
              <a:t>kliniskt. Det finns uppenbara skador i thorax som måste kartläggas, och stark misstanke om bukblödning som kräver </a:t>
            </a:r>
            <a:br>
              <a:rPr lang="sv-SE" sz="1400" i="1" dirty="0">
                <a:solidFill>
                  <a:srgbClr val="0070C0"/>
                </a:solidFill>
              </a:rPr>
            </a:br>
            <a:r>
              <a:rPr lang="sv-SE" sz="1400" i="1" dirty="0">
                <a:solidFill>
                  <a:srgbClr val="0070C0"/>
                </a:solidFill>
              </a:rPr>
              <a:t>handläggning. Undersökningen behöver utföras med </a:t>
            </a:r>
            <a:r>
              <a:rPr lang="sv-SE" sz="1400" i="1" dirty="0" err="1">
                <a:solidFill>
                  <a:srgbClr val="0070C0"/>
                </a:solidFill>
              </a:rPr>
              <a:t>Iv</a:t>
            </a:r>
            <a:r>
              <a:rPr lang="sv-SE" sz="1400" i="1" dirty="0">
                <a:solidFill>
                  <a:srgbClr val="0070C0"/>
                </a:solidFill>
              </a:rPr>
              <a:t> kontrastmedel för att kartlägga eventuella blödningar och </a:t>
            </a:r>
            <a:br>
              <a:rPr lang="sv-SE" sz="1400" i="1" dirty="0">
                <a:solidFill>
                  <a:srgbClr val="0070C0"/>
                </a:solidFill>
              </a:rPr>
            </a:br>
            <a:r>
              <a:rPr lang="sv-SE" sz="1400" i="1" dirty="0">
                <a:solidFill>
                  <a:srgbClr val="0070C0"/>
                </a:solidFill>
              </a:rPr>
              <a:t>dissektioner, och ingår i trauma-CT-protokoll. Däremot behövs inte CT ansiktsskelett då det inte misstanke om fraktur</a:t>
            </a:r>
            <a:br>
              <a:rPr lang="sv-SE" sz="1400" i="1" dirty="0">
                <a:solidFill>
                  <a:srgbClr val="0070C0"/>
                </a:solidFill>
              </a:rPr>
            </a:br>
            <a:r>
              <a:rPr lang="sv-SE" sz="1400" i="1" dirty="0">
                <a:solidFill>
                  <a:srgbClr val="0070C0"/>
                </a:solidFill>
              </a:rPr>
              <a:t>eller allvarlig mjukdelsskada. (Lärandemål A1, A2, B2).</a:t>
            </a:r>
          </a:p>
          <a:p>
            <a:pPr marL="0" indent="0">
              <a:buNone/>
            </a:pPr>
            <a:r>
              <a:rPr lang="sv-SE" sz="1400" dirty="0"/>
              <a:t>Blodgasen visar normala förhållanden men ett diskret förhöjt laktat som kan indikera blödning samt förhöjt PO2 </a:t>
            </a:r>
            <a:br>
              <a:rPr lang="sv-SE" sz="1400" dirty="0"/>
            </a:br>
            <a:r>
              <a:rPr lang="sv-SE" sz="1400" dirty="0"/>
              <a:t>beroende på syrgasbehandling. CT-multitrauma visar multipla revbensfrakturer samt pneumothorax under behandling </a:t>
            </a:r>
            <a:br>
              <a:rPr lang="sv-SE" sz="1400" dirty="0"/>
            </a:br>
            <a:r>
              <a:rPr lang="sv-SE" sz="1400" dirty="0"/>
              <a:t>på höger sida av bröstkorgen och </a:t>
            </a:r>
            <a:r>
              <a:rPr lang="sv-SE" sz="1400" dirty="0" err="1"/>
              <a:t>leverlacerationer</a:t>
            </a:r>
            <a:r>
              <a:rPr lang="sv-SE" sz="1400" dirty="0"/>
              <a:t> med blödning. Ingen </a:t>
            </a:r>
            <a:r>
              <a:rPr lang="sv-SE" sz="1400" dirty="0" err="1"/>
              <a:t>intrakraniell</a:t>
            </a:r>
            <a:r>
              <a:rPr lang="sv-SE" sz="1400" dirty="0"/>
              <a:t> skada föreligger, ej heller någon </a:t>
            </a:r>
            <a:br>
              <a:rPr lang="sv-SE" sz="1400" dirty="0"/>
            </a:br>
            <a:r>
              <a:rPr lang="sv-SE" sz="1400" dirty="0"/>
              <a:t>skada på halsrygg, resten av ryggkotpelaren, eller bäckenet. Patienten blev under CT-undersökningen </a:t>
            </a:r>
            <a:r>
              <a:rPr lang="sv-SE" sz="1400" dirty="0" err="1"/>
              <a:t>cirkulatoriskt</a:t>
            </a:r>
            <a:r>
              <a:rPr lang="sv-SE" sz="1400" dirty="0"/>
              <a:t> allt </a:t>
            </a:r>
            <a:br>
              <a:rPr lang="sv-SE" sz="1400" dirty="0"/>
            </a:br>
            <a:r>
              <a:rPr lang="sv-SE" sz="1400" dirty="0"/>
              <a:t>mer påverkad och togs till operation för åtgärd av leverskadan.</a:t>
            </a:r>
          </a:p>
          <a:p>
            <a:pPr marL="0" indent="0">
              <a:buNone/>
            </a:pPr>
            <a:r>
              <a:rPr lang="sv-SE" sz="1400" b="1" i="1" dirty="0"/>
              <a:t>Slut på fall!</a:t>
            </a:r>
          </a:p>
          <a:p>
            <a:pPr marL="0" indent="0">
              <a:buNone/>
            </a:pPr>
            <a:endParaRPr lang="sv-SE" sz="1400" dirty="0"/>
          </a:p>
        </p:txBody>
      </p:sp>
      <p:pic>
        <p:nvPicPr>
          <p:cNvPr id="4" name="Bildobjekt 3">
            <a:extLst>
              <a:ext uri="{FF2B5EF4-FFF2-40B4-BE49-F238E27FC236}">
                <a16:creationId xmlns:a16="http://schemas.microsoft.com/office/drawing/2014/main" id="{2AD937CD-8333-DC0C-F473-FC1455C6738F}"/>
              </a:ext>
            </a:extLst>
          </p:cNvPr>
          <p:cNvPicPr>
            <a:picLocks noChangeAspect="1"/>
          </p:cNvPicPr>
          <p:nvPr/>
        </p:nvPicPr>
        <p:blipFill>
          <a:blip r:embed="rId2"/>
          <a:stretch>
            <a:fillRect/>
          </a:stretch>
        </p:blipFill>
        <p:spPr>
          <a:xfrm>
            <a:off x="9229680" y="2598816"/>
            <a:ext cx="1892300" cy="2882900"/>
          </a:xfrm>
          <a:prstGeom prst="rect">
            <a:avLst/>
          </a:prstGeom>
        </p:spPr>
      </p:pic>
    </p:spTree>
    <p:extLst>
      <p:ext uri="{BB962C8B-B14F-4D97-AF65-F5344CB8AC3E}">
        <p14:creationId xmlns:p14="http://schemas.microsoft.com/office/powerpoint/2010/main" val="3839923489"/>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a:t>
            </a:r>
            <a:r>
              <a:rPr lang="sv-SE" sz="2400" dirty="0">
                <a:latin typeface="Signika"/>
              </a:rPr>
              <a:t>Jonna</a:t>
            </a:r>
            <a:r>
              <a:rPr lang="sv-SE" sz="2400" dirty="0">
                <a:effectLst/>
                <a:latin typeface="Signika"/>
              </a:rPr>
              <a:t>, 32 år. (</a:t>
            </a:r>
            <a:r>
              <a:rPr lang="sv-SE" sz="2400" dirty="0">
                <a:latin typeface="Signika"/>
              </a:rPr>
              <a:t>30</a:t>
            </a:r>
            <a:r>
              <a:rPr lang="sv-SE" sz="2400" dirty="0">
                <a:effectLst/>
                <a:latin typeface="Signika"/>
              </a:rPr>
              <a:t>p) (Ord HT22)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vert="horz" lIns="91440" tIns="45720" rIns="91440" bIns="45720" rtlCol="0" anchor="t">
            <a:normAutofit/>
          </a:bodyPr>
          <a:lstStyle/>
          <a:p>
            <a:pPr marL="0" indent="0">
              <a:buNone/>
            </a:pPr>
            <a:r>
              <a:rPr lang="sv-SE" sz="1400" dirty="0"/>
              <a:t>Till akutmottagningen larmas om att ett trauma är på väg in. Det rör sig om en olycka på en gård med en kvinna som legat i kläm under en </a:t>
            </a:r>
            <a:r>
              <a:rPr lang="sv-SE" sz="1400" dirty="0" err="1"/>
              <a:t>hösilagebal</a:t>
            </a:r>
            <a:r>
              <a:rPr lang="sv-SE" sz="1400" dirty="0"/>
              <a:t> (</a:t>
            </a:r>
            <a:r>
              <a:rPr lang="sv-SE" sz="1400" dirty="0" err="1"/>
              <a:t>hösilagabalar</a:t>
            </a:r>
            <a:r>
              <a:rPr lang="sv-SE" sz="1400" dirty="0"/>
              <a:t> kan ses sommartid på fält runt om i Sverige, ofta vita, runda, inplastade foderbalar med vikt runt 300 kg). Patienten heter Jonna, och ett personnummer anges. Larmet är satt till ett nivå 1 larm och den korta rapporten från ambulans under inkörning till akutmottagningen anger ”Håller fri luftväg, påverkad andning med misstänkt bröstkorgsskada, </a:t>
            </a:r>
            <a:r>
              <a:rPr lang="sv-SE" sz="1400" dirty="0" err="1"/>
              <a:t>takykard</a:t>
            </a:r>
            <a:r>
              <a:rPr lang="sv-SE" sz="1400" dirty="0"/>
              <a:t> men </a:t>
            </a:r>
            <a:r>
              <a:rPr lang="sv-SE" sz="1400" dirty="0" err="1"/>
              <a:t>normoton</a:t>
            </a:r>
            <a:r>
              <a:rPr lang="sv-SE" sz="1400" dirty="0"/>
              <a:t>, ingen synlig blödning, RLS 2-3 nedsatt funktion vänster ben oklart om neurologisk påverkan finns, har fått </a:t>
            </a:r>
            <a:r>
              <a:rPr lang="sv-SE" sz="1400" dirty="0" err="1"/>
              <a:t>ketamin</a:t>
            </a:r>
            <a:r>
              <a:rPr lang="sv-SE" sz="1400" dirty="0"/>
              <a:t> på plats. Spinalt rörelsebegränsad liggandes på </a:t>
            </a:r>
            <a:r>
              <a:rPr lang="sv-SE" sz="1400" dirty="0" err="1"/>
              <a:t>traumabår</a:t>
            </a:r>
            <a:r>
              <a:rPr lang="sv-SE" sz="1400" dirty="0"/>
              <a:t>. Ankomst om 15 min.”</a:t>
            </a:r>
          </a:p>
          <a:p>
            <a:pPr marL="0" indent="0">
              <a:buNone/>
            </a:pPr>
            <a:r>
              <a:rPr lang="sv-SE" sz="1400" b="1" dirty="0"/>
              <a:t>Fråga 3:1 (3p). </a:t>
            </a:r>
            <a:r>
              <a:rPr lang="sv-SE" sz="1400" dirty="0"/>
              <a:t>Larmorganisationer, t.ex. traumalarm eller hjärtstoppslarm, finns ofta i den akuta vården för specificerade tillstånd eller situationer. Vilka krav ställer det på de ingående instanserna i larmkedjan, och vilka patientsäkerhetsrisker finns?</a:t>
            </a:r>
          </a:p>
        </p:txBody>
      </p:sp>
    </p:spTree>
    <p:extLst>
      <p:ext uri="{BB962C8B-B14F-4D97-AF65-F5344CB8AC3E}">
        <p14:creationId xmlns:p14="http://schemas.microsoft.com/office/powerpoint/2010/main" val="80224450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a:t>
            </a:r>
            <a:r>
              <a:rPr lang="sv-SE" sz="2400" dirty="0">
                <a:latin typeface="Signika"/>
              </a:rPr>
              <a:t>Jonna</a:t>
            </a:r>
            <a:r>
              <a:rPr lang="sv-SE" sz="2400" dirty="0">
                <a:effectLst/>
                <a:latin typeface="Signika"/>
              </a:rPr>
              <a:t>, 32 år. (</a:t>
            </a:r>
            <a:r>
              <a:rPr lang="sv-SE" sz="2400" dirty="0">
                <a:latin typeface="Signika"/>
              </a:rPr>
              <a:t>30</a:t>
            </a:r>
            <a:r>
              <a:rPr lang="sv-SE" sz="2400" dirty="0">
                <a:effectLst/>
                <a:latin typeface="Signika"/>
              </a:rPr>
              <a:t>p) (Ord HT22)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400" dirty="0"/>
              <a:t>Till akutmottagningen larmas om att ett trauma är på väg in. Det rör sig om en olycka på en gård med en kvinna som legat i kläm under en </a:t>
            </a:r>
            <a:r>
              <a:rPr lang="sv-SE" sz="1400" dirty="0" err="1"/>
              <a:t>hösilagebal</a:t>
            </a:r>
            <a:r>
              <a:rPr lang="sv-SE" sz="1400" dirty="0"/>
              <a:t> (</a:t>
            </a:r>
            <a:r>
              <a:rPr lang="sv-SE" sz="1400" dirty="0" err="1"/>
              <a:t>hösilagabalar</a:t>
            </a:r>
            <a:r>
              <a:rPr lang="sv-SE" sz="1400" dirty="0"/>
              <a:t> kan ses sommartid på fält runt om i Sverige, ofta vita, runda, inplastade foderbalar med vikt runt 300 kg). Patienten heter Jonna, och ett personnummer anges. Larmet är satt till ett nivå 1 larm och den korta rapporten från ambulans under inkörning till akutmottagningen anger ”Håller fri luftväg, påverkad andning med misstänkt bröstkorgsskada, </a:t>
            </a:r>
            <a:r>
              <a:rPr lang="sv-SE" sz="1400" dirty="0" err="1"/>
              <a:t>takykard</a:t>
            </a:r>
            <a:r>
              <a:rPr lang="sv-SE" sz="1400" dirty="0"/>
              <a:t> men </a:t>
            </a:r>
            <a:r>
              <a:rPr lang="sv-SE" sz="1400" dirty="0" err="1"/>
              <a:t>normoton</a:t>
            </a:r>
            <a:r>
              <a:rPr lang="sv-SE" sz="1400" dirty="0"/>
              <a:t>, ingen synlig blödning, RLS 2-3 nedsattfunktion vänster ben oklart om neurologisk påverkan finns, har fått </a:t>
            </a:r>
            <a:r>
              <a:rPr lang="sv-SE" sz="1400" dirty="0" err="1"/>
              <a:t>ketamin</a:t>
            </a:r>
            <a:r>
              <a:rPr lang="sv-SE" sz="1400" dirty="0"/>
              <a:t> på plats. Spinalt rörelsebegränsadliggandes på </a:t>
            </a:r>
            <a:r>
              <a:rPr lang="sv-SE" sz="1400" dirty="0" err="1"/>
              <a:t>traumabår</a:t>
            </a:r>
            <a:r>
              <a:rPr lang="sv-SE" sz="1400" dirty="0"/>
              <a:t>. Ankomst om 15 min.”</a:t>
            </a:r>
          </a:p>
          <a:p>
            <a:pPr marL="0" indent="0">
              <a:buNone/>
            </a:pPr>
            <a:r>
              <a:rPr lang="sv-SE" sz="1400" b="1" dirty="0"/>
              <a:t>Fråga 3:1 (3p). </a:t>
            </a:r>
            <a:r>
              <a:rPr lang="sv-SE" sz="1400" dirty="0"/>
              <a:t>Larmorganisationer, t.ex. traumalarm eller hjärtstoppslarm, finns ofta i den akuta vården för specificerade tillstånd eller situationer. Vilka krav ställer det på de ingående instanserna i larmkedjan, och vilka patientsäkerhetsrisker finns?</a:t>
            </a:r>
          </a:p>
          <a:p>
            <a:pPr marL="0" indent="0">
              <a:buNone/>
            </a:pPr>
            <a:r>
              <a:rPr lang="sv-SE" sz="1400" b="1" i="1" dirty="0">
                <a:solidFill>
                  <a:srgbClr val="0070C0"/>
                </a:solidFill>
              </a:rPr>
              <a:t>Återkoppling 3:1</a:t>
            </a:r>
            <a:r>
              <a:rPr lang="sv-SE" sz="1400" i="1" dirty="0">
                <a:solidFill>
                  <a:srgbClr val="0070C0"/>
                </a:solidFill>
              </a:rPr>
              <a:t>. Ofta är flera kliniker eller enheter involverade i larmorganisation vilket ställer stora krav på de ingående aktörerna att utbilda sin personal för att kunna fungera i dessa larmsituationer. Ofta behövs träning och utbildning över klinikgränser. Arbetet sker oftast inte i riktiga team då den personal som jobbar ihop i den akuta situationen inte känner varandra, vilket ställer höga krav på kunskap om den egna rollen och på tydlig kommunikation mellan personal, samt en gemensam förståelse för vad som är syftet med arbetet i larmorganisationen. (Lärandemål C3)</a:t>
            </a:r>
          </a:p>
        </p:txBody>
      </p:sp>
    </p:spTree>
    <p:extLst>
      <p:ext uri="{BB962C8B-B14F-4D97-AF65-F5344CB8AC3E}">
        <p14:creationId xmlns:p14="http://schemas.microsoft.com/office/powerpoint/2010/main" val="1000468589"/>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a:t>
            </a:r>
            <a:r>
              <a:rPr lang="sv-SE" sz="2400" dirty="0">
                <a:latin typeface="Signika"/>
              </a:rPr>
              <a:t>Jonna</a:t>
            </a:r>
            <a:r>
              <a:rPr lang="sv-SE" sz="2400" dirty="0">
                <a:effectLst/>
                <a:latin typeface="Signika"/>
              </a:rPr>
              <a:t>, 32 år. (</a:t>
            </a:r>
            <a:r>
              <a:rPr lang="sv-SE" sz="2400" dirty="0">
                <a:latin typeface="Signika"/>
              </a:rPr>
              <a:t>30</a:t>
            </a:r>
            <a:r>
              <a:rPr lang="sv-SE" sz="2400" dirty="0">
                <a:effectLst/>
                <a:latin typeface="Signika"/>
              </a:rPr>
              <a:t>p) (Ord HT22)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vert="horz" lIns="91440" tIns="45720" rIns="91440" bIns="45720" rtlCol="0" anchor="t">
            <a:normAutofit/>
          </a:bodyPr>
          <a:lstStyle/>
          <a:p>
            <a:pPr marL="0" indent="0">
              <a:buNone/>
            </a:pPr>
            <a:r>
              <a:rPr lang="sv-SE" sz="1200" i="1" dirty="0">
                <a:solidFill>
                  <a:schemeClr val="bg2">
                    <a:lumMod val="90000"/>
                  </a:schemeClr>
                </a:solidFill>
              </a:rPr>
              <a:t>Till akutmottagningen larmas om att ett trauma är på väg in. Det rör sig om en olycka på en gård med en kvinna som legat i kläm under en </a:t>
            </a:r>
            <a:r>
              <a:rPr lang="sv-SE" sz="1200" i="1" dirty="0" err="1">
                <a:solidFill>
                  <a:schemeClr val="bg2">
                    <a:lumMod val="90000"/>
                  </a:schemeClr>
                </a:solidFill>
              </a:rPr>
              <a:t>hösilagebal</a:t>
            </a:r>
            <a:r>
              <a:rPr lang="sv-SE" sz="1200" i="1" dirty="0">
                <a:solidFill>
                  <a:schemeClr val="bg2">
                    <a:lumMod val="90000"/>
                  </a:schemeClr>
                </a:solidFill>
              </a:rPr>
              <a:t> (</a:t>
            </a:r>
            <a:r>
              <a:rPr lang="sv-SE" sz="1200" i="1" dirty="0" err="1">
                <a:solidFill>
                  <a:schemeClr val="bg2">
                    <a:lumMod val="90000"/>
                  </a:schemeClr>
                </a:solidFill>
              </a:rPr>
              <a:t>hösilagabalar</a:t>
            </a:r>
            <a:r>
              <a:rPr lang="sv-SE" sz="1200" i="1" dirty="0">
                <a:solidFill>
                  <a:schemeClr val="bg2">
                    <a:lumMod val="90000"/>
                  </a:schemeClr>
                </a:solidFill>
              </a:rPr>
              <a:t> kan ses sommartid på fält runt om i Sverige, ofta vita, runda, inplastade foderbalar med vikt runt 300 kg). Patienten heter Jonna, och ett personnummer anges. Larmet är satt till ett nivå 1 larm och den korta rapporten från ambulans under inkörning till akutmottagningen anger ”Håller fri luftväg, påverkad andning med misstänkt bröstkorgsskada, </a:t>
            </a:r>
            <a:r>
              <a:rPr lang="sv-SE" sz="1200" i="1" dirty="0" err="1">
                <a:solidFill>
                  <a:schemeClr val="bg2">
                    <a:lumMod val="90000"/>
                  </a:schemeClr>
                </a:solidFill>
              </a:rPr>
              <a:t>takykard</a:t>
            </a:r>
            <a:r>
              <a:rPr lang="sv-SE" sz="1200" i="1" dirty="0">
                <a:solidFill>
                  <a:schemeClr val="bg2">
                    <a:lumMod val="90000"/>
                  </a:schemeClr>
                </a:solidFill>
              </a:rPr>
              <a:t> men </a:t>
            </a:r>
            <a:r>
              <a:rPr lang="sv-SE" sz="1200" i="1" dirty="0" err="1">
                <a:solidFill>
                  <a:schemeClr val="bg2">
                    <a:lumMod val="90000"/>
                  </a:schemeClr>
                </a:solidFill>
              </a:rPr>
              <a:t>normoton</a:t>
            </a:r>
            <a:r>
              <a:rPr lang="sv-SE" sz="1200" i="1" dirty="0">
                <a:solidFill>
                  <a:schemeClr val="bg2">
                    <a:lumMod val="90000"/>
                  </a:schemeClr>
                </a:solidFill>
              </a:rPr>
              <a:t>, ingen synlig blödning, RLS 2-3 nedsattfunktion vänster ben oklart om neurologisk påverkan finns, har fått </a:t>
            </a:r>
            <a:r>
              <a:rPr lang="sv-SE" sz="1200" i="1" dirty="0" err="1">
                <a:solidFill>
                  <a:schemeClr val="bg2">
                    <a:lumMod val="90000"/>
                  </a:schemeClr>
                </a:solidFill>
              </a:rPr>
              <a:t>ketamin</a:t>
            </a:r>
            <a:r>
              <a:rPr lang="sv-SE" sz="1200" i="1" dirty="0">
                <a:solidFill>
                  <a:schemeClr val="bg2">
                    <a:lumMod val="90000"/>
                  </a:schemeClr>
                </a:solidFill>
              </a:rPr>
              <a:t> på plats. Spinalt rörelsebegränsadliggandes på </a:t>
            </a:r>
            <a:r>
              <a:rPr lang="sv-SE" sz="1200" i="1" dirty="0" err="1">
                <a:solidFill>
                  <a:schemeClr val="bg2">
                    <a:lumMod val="90000"/>
                  </a:schemeClr>
                </a:solidFill>
              </a:rPr>
              <a:t>traumabår</a:t>
            </a:r>
            <a:r>
              <a:rPr lang="sv-SE" sz="1200" i="1" dirty="0">
                <a:solidFill>
                  <a:schemeClr val="bg2">
                    <a:lumMod val="90000"/>
                  </a:schemeClr>
                </a:solidFill>
              </a:rPr>
              <a:t>. Ankomst om 15 min.” Ofta är flera kliniker eller enheter involverade i larmorganisation vilket ställer stora krav på de ingående aktörerna att utbilda sin personal för att kunna fungera i dessa larmsituationer. Ofta behövs träning och utbildning över klinikgränser. Arbetet sker oftast inte i riktiga team då den personal som jobbar ihop i den akuta situationen inte känner varandra, vilket ställer höga krav på kunskap om den egna rollen och på tydlig kommunikation mellan personal, samt en gemensam förståelse för vad som är syftet med arbetet i larmorganisationen.</a:t>
            </a:r>
          </a:p>
          <a:p>
            <a:pPr marL="0" indent="0">
              <a:buNone/>
            </a:pPr>
            <a:r>
              <a:rPr lang="sv-SE" sz="1400" dirty="0"/>
              <a:t>Du läser på i journalen och finner att Jonna är 32 år, hon har få anteckningar överlag, inga varningar för allergier. Hon står inte på några läkemedel. Senaste anteckningen är ett knappt år gammal och då sökte hon vårdcentral för misstänkt </a:t>
            </a:r>
            <a:r>
              <a:rPr lang="sv-SE" sz="1400" dirty="0" err="1"/>
              <a:t>mastit</a:t>
            </a:r>
            <a:r>
              <a:rPr lang="sv-SE" sz="1400" dirty="0"/>
              <a:t> i samband med amning efter att ha fått sitt första barn strax innan. Det framgår i den anteckningen att hon tillsammans med sin man driver en gård.</a:t>
            </a:r>
          </a:p>
          <a:p>
            <a:pPr marL="0" indent="0">
              <a:buNone/>
            </a:pPr>
            <a:r>
              <a:rPr lang="sv-SE" sz="1400" dirty="0"/>
              <a:t>Patienten anländer. Ambulansrapport ges: ”Jonna skulle köra in </a:t>
            </a:r>
            <a:r>
              <a:rPr lang="sv-SE" sz="1400" dirty="0" err="1"/>
              <a:t>hösilagebalar</a:t>
            </a:r>
            <a:r>
              <a:rPr lang="sv-SE" sz="1400" dirty="0"/>
              <a:t> i en djurhall för kor. Hennes mamma som passade sonen, noterade att traktorn såg ut att stå still men ha motorn igång inne i djurhallen en lång stund, och hon sprang då dit och fann Jonna liggande med en </a:t>
            </a:r>
            <a:r>
              <a:rPr lang="sv-SE" sz="1400" dirty="0" err="1"/>
              <a:t>hösilagebal</a:t>
            </a:r>
            <a:r>
              <a:rPr lang="sv-SE" sz="1400" dirty="0"/>
              <a:t> över vänstra delen av kroppen med huvudet utanför. Hon var då knappt kontaktbar. När vi anlände lyckades vi tillsammans med en granne få bort balen och stänga av traktorn. Spinalt rörelsebegränsad, håller fri luftväg, syrgas given, misstänkt instabil bröstkorg, </a:t>
            </a:r>
            <a:r>
              <a:rPr lang="sv-SE" sz="1400" dirty="0" err="1"/>
              <a:t>takykard</a:t>
            </a:r>
            <a:r>
              <a:rPr lang="sv-SE" sz="1400" dirty="0"/>
              <a:t>, påbörjats Ringer-Acetat i </a:t>
            </a:r>
            <a:r>
              <a:rPr lang="sv-SE" sz="1400" dirty="0" err="1"/>
              <a:t>pvk</a:t>
            </a:r>
            <a:r>
              <a:rPr lang="sv-SE" sz="1400" dirty="0"/>
              <a:t> höger arm, 1000 mg </a:t>
            </a:r>
            <a:r>
              <a:rPr lang="sv-SE" sz="1400" dirty="0" err="1"/>
              <a:t>tranexamsyra</a:t>
            </a:r>
            <a:r>
              <a:rPr lang="sv-SE" sz="1400" dirty="0"/>
              <a:t> givet. Tycktes ha ont vid förflyttning av bäckenet varför gördel är satt, särskilt med tanke på misstänkt </a:t>
            </a:r>
            <a:r>
              <a:rPr lang="sv-SE" sz="1400" dirty="0" err="1"/>
              <a:t>cirkulatorisk</a:t>
            </a:r>
            <a:r>
              <a:rPr lang="sv-SE" sz="1400" dirty="0"/>
              <a:t> påverkan. Glukos 5.7, </a:t>
            </a:r>
            <a:r>
              <a:rPr lang="sv-SE" sz="1400" dirty="0" err="1"/>
              <a:t>likstora</a:t>
            </a:r>
            <a:r>
              <a:rPr lang="sv-SE" sz="1400" dirty="0"/>
              <a:t> pupiller, RLS 2-3, rör ej vänster ben, oklart varför. Ingen synlig blödning eller andra skador. Totalt 15 mg </a:t>
            </a:r>
            <a:r>
              <a:rPr lang="sv-SE" sz="1400" dirty="0" err="1"/>
              <a:t>ketamin</a:t>
            </a:r>
            <a:r>
              <a:rPr lang="sv-SE" sz="1400" dirty="0"/>
              <a:t> givet.”</a:t>
            </a:r>
          </a:p>
          <a:p>
            <a:pPr marL="0" indent="0">
              <a:buNone/>
            </a:pPr>
            <a:r>
              <a:rPr lang="sv-SE" sz="1400" b="1" dirty="0"/>
              <a:t>Fråga 3:2 (3p). </a:t>
            </a:r>
            <a:r>
              <a:rPr lang="sv-SE" sz="1400" dirty="0"/>
              <a:t>Beskriv fördelar och nackdelar samt risker med </a:t>
            </a:r>
            <a:r>
              <a:rPr lang="sv-SE" sz="1400" dirty="0" err="1"/>
              <a:t>kristalloid</a:t>
            </a:r>
            <a:r>
              <a:rPr lang="sv-SE" sz="1400" dirty="0"/>
              <a:t> infusion initialt i ett traumaomhändertagande där fullständig diagnostisk information inte finns.</a:t>
            </a:r>
          </a:p>
        </p:txBody>
      </p:sp>
    </p:spTree>
    <p:extLst>
      <p:ext uri="{BB962C8B-B14F-4D97-AF65-F5344CB8AC3E}">
        <p14:creationId xmlns:p14="http://schemas.microsoft.com/office/powerpoint/2010/main" val="2023364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Gun-Britt, 88 år. (30p) (Ord VT22)</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400" dirty="0"/>
              <a:t>Gun-Britt, 88 år kommer in med ambulans till akutmottagningen där du tjänstgör som underläkare. Hemtjänstpersonal har hittat henne liggande på golvet på morgonen. Gun-Britt kan inte berätta vad som hänt, men enligt ambulansrapporten har hon kissat på golvet. På den sida hon legat finns rodnade områden på höft, skuldra och fot, varför man kan misstänka att hon legat på samma sätt åtminstone några timmar. Vid inkomst rapporteras temp 37,2°C, puls 96/min, blodtryck 100/60mmHg, syremättnad på luft 96%. Gun-Britt pratar osammanhängande och förvirrat. Enligt den information som hemtjänsten ska ha gett till ambulanspersonalen är förvirringen helt nytillkommen. Ingen anhörig medföljer till akutmottagningen.</a:t>
            </a:r>
          </a:p>
          <a:p>
            <a:pPr marL="0" indent="0">
              <a:buNone/>
            </a:pPr>
            <a:r>
              <a:rPr lang="sv-SE" sz="1400" b="1" dirty="0"/>
              <a:t>Fråga 2:1a (5p). </a:t>
            </a:r>
            <a:r>
              <a:rPr lang="sv-SE" sz="1400" dirty="0"/>
              <a:t>För att strukturera upp din handläggning behöver du i detta skede tänka brett. Du listar därför några olika symtom och differentialdiagnoser som är viktiga att utreda i Gun-Britts fall. Ange fem viktiga spår i handläggningen av Gun-Britt. Motivera vart och ett.</a:t>
            </a:r>
          </a:p>
          <a:p>
            <a:pPr marL="0" indent="0">
              <a:buNone/>
            </a:pPr>
            <a:r>
              <a:rPr lang="sv-SE" sz="1400" b="1" dirty="0"/>
              <a:t>Fråga 2:1b (4p). </a:t>
            </a:r>
            <a:r>
              <a:rPr lang="sv-SE" sz="1400" dirty="0"/>
              <a:t>Beskriv din fortsatta arbetsgång i omhändertagandet av Gun-Britt på akutmottagningen. Vilka åtgärder vidtar du och hur resonerar du kring den fortsatta prioriteringen i handläggningen.</a:t>
            </a:r>
          </a:p>
          <a:p>
            <a:pPr marL="0" indent="0">
              <a:buNone/>
            </a:pPr>
            <a:r>
              <a:rPr lang="sv-SE" sz="1400" b="1" i="1" dirty="0">
                <a:solidFill>
                  <a:srgbClr val="0070C0"/>
                </a:solidFill>
              </a:rPr>
              <a:t>Återkoppling 2:1. </a:t>
            </a:r>
            <a:r>
              <a:rPr lang="sv-SE" sz="1400" i="1" dirty="0">
                <a:solidFill>
                  <a:srgbClr val="0070C0"/>
                </a:solidFill>
              </a:rPr>
              <a:t>Du inser att det finns ett flertal utredningsspår att ha i beaktande, där några av de viktiga är att utesluta skelettskada, stroke och infektion, behandla konfusion och eventuell </a:t>
            </a:r>
            <a:r>
              <a:rPr lang="sv-SE" sz="1400" i="1" dirty="0" err="1">
                <a:solidFill>
                  <a:srgbClr val="0070C0"/>
                </a:solidFill>
              </a:rPr>
              <a:t>dehydrering</a:t>
            </a:r>
            <a:r>
              <a:rPr lang="sv-SE" sz="1400" i="1" dirty="0">
                <a:solidFill>
                  <a:srgbClr val="0070C0"/>
                </a:solidFill>
              </a:rPr>
              <a:t> samtidigt som orsaken till att Gun-Britt fallit kan behöva utredas. Du försöker sätta dig in Gun-Britts sjukhistoria och medicinering genom att titta igenom journalen. Du genomför ett brett status inklusive undersökning av hjärta, lungor, buk, neurologi, extremiteter och du ordinerar en del prover. Du ber också sköterska på akutmottagningen undersöka om det går att få tag på någon anhörig eller annan kontaktperson. (LärandemåAl1, A2, A4, B2, B3).</a:t>
            </a:r>
          </a:p>
        </p:txBody>
      </p:sp>
    </p:spTree>
    <p:extLst>
      <p:ext uri="{BB962C8B-B14F-4D97-AF65-F5344CB8AC3E}">
        <p14:creationId xmlns:p14="http://schemas.microsoft.com/office/powerpoint/2010/main" val="2263569752"/>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a:t>
            </a:r>
            <a:r>
              <a:rPr lang="sv-SE" sz="2400" dirty="0">
                <a:latin typeface="Signika"/>
              </a:rPr>
              <a:t>Jonna</a:t>
            </a:r>
            <a:r>
              <a:rPr lang="sv-SE" sz="2400" dirty="0">
                <a:effectLst/>
                <a:latin typeface="Signika"/>
              </a:rPr>
              <a:t>, 32 år. (</a:t>
            </a:r>
            <a:r>
              <a:rPr lang="sv-SE" sz="2400" dirty="0">
                <a:latin typeface="Signika"/>
              </a:rPr>
              <a:t>30</a:t>
            </a:r>
            <a:r>
              <a:rPr lang="sv-SE" sz="2400" dirty="0">
                <a:effectLst/>
                <a:latin typeface="Signika"/>
              </a:rPr>
              <a:t>p) (Ord HT22)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vert="horz" lIns="91440" tIns="45720" rIns="91440" bIns="45720" rtlCol="0" anchor="t">
            <a:normAutofit/>
          </a:bodyPr>
          <a:lstStyle/>
          <a:p>
            <a:pPr marL="0" indent="0">
              <a:buNone/>
            </a:pPr>
            <a:r>
              <a:rPr lang="sv-SE" sz="1200" i="1" dirty="0">
                <a:solidFill>
                  <a:schemeClr val="bg2">
                    <a:lumMod val="90000"/>
                  </a:schemeClr>
                </a:solidFill>
              </a:rPr>
              <a:t>Till akutmottagningen larmas om att ett trauma är på väg in. Det rör sig om en olycka på en gård med en kvinna som legat i kläm under en </a:t>
            </a:r>
            <a:r>
              <a:rPr lang="sv-SE" sz="1200" i="1" dirty="0" err="1">
                <a:solidFill>
                  <a:schemeClr val="bg2">
                    <a:lumMod val="90000"/>
                  </a:schemeClr>
                </a:solidFill>
              </a:rPr>
              <a:t>hösilagebal</a:t>
            </a:r>
            <a:r>
              <a:rPr lang="sv-SE" sz="1200" i="1" dirty="0">
                <a:solidFill>
                  <a:schemeClr val="bg2">
                    <a:lumMod val="90000"/>
                  </a:schemeClr>
                </a:solidFill>
              </a:rPr>
              <a:t> (</a:t>
            </a:r>
            <a:r>
              <a:rPr lang="sv-SE" sz="1200" i="1" dirty="0" err="1">
                <a:solidFill>
                  <a:schemeClr val="bg2">
                    <a:lumMod val="90000"/>
                  </a:schemeClr>
                </a:solidFill>
              </a:rPr>
              <a:t>hösilagabalar</a:t>
            </a:r>
            <a:r>
              <a:rPr lang="sv-SE" sz="1200" i="1" dirty="0">
                <a:solidFill>
                  <a:schemeClr val="bg2">
                    <a:lumMod val="90000"/>
                  </a:schemeClr>
                </a:solidFill>
              </a:rPr>
              <a:t> kan ses sommartid på fält runt om i Sverige, ofta vita, runda, inplastade foderbalar med vikt runt 300 kg). Patienten heter Jonna, och ett personnummer anges. Larmet är satt till ett nivå 1 larm och den korta rapporten från ambulans under inkörning till akutmottagningen anger ”Håller fri luftväg, påverkad andning med misstänkt bröstkorgsskada, </a:t>
            </a:r>
            <a:r>
              <a:rPr lang="sv-SE" sz="1200" i="1" dirty="0" err="1">
                <a:solidFill>
                  <a:schemeClr val="bg2">
                    <a:lumMod val="90000"/>
                  </a:schemeClr>
                </a:solidFill>
              </a:rPr>
              <a:t>takykard</a:t>
            </a:r>
            <a:r>
              <a:rPr lang="sv-SE" sz="1200" i="1" dirty="0">
                <a:solidFill>
                  <a:schemeClr val="bg2">
                    <a:lumMod val="90000"/>
                  </a:schemeClr>
                </a:solidFill>
              </a:rPr>
              <a:t> men </a:t>
            </a:r>
            <a:r>
              <a:rPr lang="sv-SE" sz="1200" i="1" dirty="0" err="1">
                <a:solidFill>
                  <a:schemeClr val="bg2">
                    <a:lumMod val="90000"/>
                  </a:schemeClr>
                </a:solidFill>
              </a:rPr>
              <a:t>normoton</a:t>
            </a:r>
            <a:r>
              <a:rPr lang="sv-SE" sz="1200" i="1" dirty="0">
                <a:solidFill>
                  <a:schemeClr val="bg2">
                    <a:lumMod val="90000"/>
                  </a:schemeClr>
                </a:solidFill>
              </a:rPr>
              <a:t>, ingen synlig blödning, RLS 2-3 nedsattfunktion vänster ben oklart om neurologisk påverkan finns, har fått </a:t>
            </a:r>
            <a:r>
              <a:rPr lang="sv-SE" sz="1200" i="1" dirty="0" err="1">
                <a:solidFill>
                  <a:schemeClr val="bg2">
                    <a:lumMod val="90000"/>
                  </a:schemeClr>
                </a:solidFill>
              </a:rPr>
              <a:t>ketamin</a:t>
            </a:r>
            <a:r>
              <a:rPr lang="sv-SE" sz="1200" i="1" dirty="0">
                <a:solidFill>
                  <a:schemeClr val="bg2">
                    <a:lumMod val="90000"/>
                  </a:schemeClr>
                </a:solidFill>
              </a:rPr>
              <a:t> på plats. Spinalt rörelsebegränsadliggandes på </a:t>
            </a:r>
            <a:r>
              <a:rPr lang="sv-SE" sz="1200" i="1" dirty="0" err="1">
                <a:solidFill>
                  <a:schemeClr val="bg2">
                    <a:lumMod val="90000"/>
                  </a:schemeClr>
                </a:solidFill>
              </a:rPr>
              <a:t>traumabår</a:t>
            </a:r>
            <a:r>
              <a:rPr lang="sv-SE" sz="1200" i="1" dirty="0">
                <a:solidFill>
                  <a:schemeClr val="bg2">
                    <a:lumMod val="90000"/>
                  </a:schemeClr>
                </a:solidFill>
              </a:rPr>
              <a:t>. Ankomst om 15 min.” Ofta är flera kliniker eller enheter involverade i larmorganisation vilket ställer stora krav på de ingående aktörerna att utbilda sin personal för att kunna fungera i dessa larmsituationer. Ofta behövs träning och utbildning över klinikgränser. Arbetet sker oftast inte i riktiga team då den personal som jobbar ihop i den akuta situationen inte känner varandra, vilket ställer höga krav på kunskap om den egna rollen och på tydlig kommunikation mellan personal, samt en gemensam förståelse för vad som är syftet med arbetet i larmorganisationen.</a:t>
            </a:r>
          </a:p>
          <a:p>
            <a:pPr marL="0" indent="0">
              <a:buNone/>
            </a:pPr>
            <a:r>
              <a:rPr lang="sv-SE" sz="1400" dirty="0"/>
              <a:t>Du läser på i journalen och finner att Jonna är 32 år, hon har få anteckningar överlag, inga varningar för allergier. Hon står inte på några läkemedel. Senaste anteckningen är ett knappt år gammal och då sökte hon vårdcentral förmisstänkt </a:t>
            </a:r>
            <a:r>
              <a:rPr lang="sv-SE" sz="1400" dirty="0" err="1"/>
              <a:t>mastit</a:t>
            </a:r>
            <a:r>
              <a:rPr lang="sv-SE" sz="1400" dirty="0"/>
              <a:t> i samband med amning efter att ha fått sitt första barn strax innan. Det framgår i den anteckningen att hon tillsammans med sin man driver en gård.</a:t>
            </a:r>
          </a:p>
          <a:p>
            <a:pPr marL="0" indent="0">
              <a:buNone/>
            </a:pPr>
            <a:r>
              <a:rPr lang="sv-SE" sz="1400" dirty="0"/>
              <a:t>Patienten anländer. Ambulansrapport ges: ”Jonna skulle köra in </a:t>
            </a:r>
            <a:r>
              <a:rPr lang="sv-SE" sz="1400" dirty="0" err="1"/>
              <a:t>hösilagebalar</a:t>
            </a:r>
            <a:r>
              <a:rPr lang="sv-SE" sz="1400" dirty="0"/>
              <a:t> i en djurhall för kor. Hennes mamma som passade sonen, noterade att traktorn såg ut att stå still men ha motorn igång inne i djurhallen en lång stund, och hon sprang då dit och fann Jonna liggande med en </a:t>
            </a:r>
            <a:r>
              <a:rPr lang="sv-SE" sz="1400" dirty="0" err="1"/>
              <a:t>hösilagebal</a:t>
            </a:r>
            <a:r>
              <a:rPr lang="sv-SE" sz="1400" dirty="0"/>
              <a:t> över vänstra delen av kroppen med huvudet utanför. Hon var då knappt kontaktbar. När vi anlände lyckades vi tillsammans med en granne få bort balen och stänga av traktorn. Spinalt rörelsebegränsad, håller fri luftväg, syrgas given, misstänkt instabil bröstkorg, </a:t>
            </a:r>
            <a:r>
              <a:rPr lang="sv-SE" sz="1400" dirty="0" err="1"/>
              <a:t>takykard</a:t>
            </a:r>
            <a:r>
              <a:rPr lang="sv-SE" sz="1400" dirty="0"/>
              <a:t>, påbörjats Ringer-Acetat i </a:t>
            </a:r>
            <a:r>
              <a:rPr lang="sv-SE" sz="1400" dirty="0" err="1"/>
              <a:t>pvk</a:t>
            </a:r>
            <a:r>
              <a:rPr lang="sv-SE" sz="1400" dirty="0"/>
              <a:t> höger arm, 1000 mg </a:t>
            </a:r>
            <a:r>
              <a:rPr lang="sv-SE" sz="1400" dirty="0" err="1"/>
              <a:t>tranexamsyra</a:t>
            </a:r>
            <a:r>
              <a:rPr lang="sv-SE" sz="1400" dirty="0"/>
              <a:t> givet. Tycktes ha ont vid förflyttning av bäckenet varför gördel är satt, särskilt med tanke på misstänkt </a:t>
            </a:r>
            <a:r>
              <a:rPr lang="sv-SE" sz="1400" dirty="0" err="1"/>
              <a:t>cirkulatorisk</a:t>
            </a:r>
            <a:r>
              <a:rPr lang="sv-SE" sz="1400" dirty="0"/>
              <a:t> påverkan. Glukos 5.7, </a:t>
            </a:r>
            <a:r>
              <a:rPr lang="sv-SE" sz="1400" dirty="0" err="1"/>
              <a:t>likstora</a:t>
            </a:r>
            <a:r>
              <a:rPr lang="sv-SE" sz="1400" dirty="0"/>
              <a:t> pupiller, RLS 2-3, rör ej vänsterben, oklart varför. Ingen synlig blödning eller andra skador. Totalt 15 mg </a:t>
            </a:r>
            <a:r>
              <a:rPr lang="sv-SE" sz="1400" dirty="0" err="1"/>
              <a:t>ketamin</a:t>
            </a:r>
            <a:r>
              <a:rPr lang="sv-SE" sz="1400" dirty="0"/>
              <a:t> givet.”</a:t>
            </a:r>
          </a:p>
          <a:p>
            <a:pPr marL="0" indent="0">
              <a:buNone/>
            </a:pPr>
            <a:r>
              <a:rPr lang="sv-SE" sz="1400" b="1" dirty="0"/>
              <a:t>Fråga 3:2 (3p). </a:t>
            </a:r>
            <a:r>
              <a:rPr lang="sv-SE" sz="1400" dirty="0"/>
              <a:t>Beskriv fördelar och nackdelar samt risker med </a:t>
            </a:r>
            <a:r>
              <a:rPr lang="sv-SE" sz="1400" dirty="0" err="1"/>
              <a:t>kristalloid</a:t>
            </a:r>
            <a:r>
              <a:rPr lang="sv-SE" sz="1400" dirty="0"/>
              <a:t> infusion initialt i ett traumaomhändertagande där fullständig diagnostisk information inte finns.</a:t>
            </a:r>
          </a:p>
          <a:p>
            <a:pPr marL="0" indent="0">
              <a:buNone/>
            </a:pPr>
            <a:r>
              <a:rPr lang="sv-SE" sz="1400" b="1" i="1" dirty="0">
                <a:solidFill>
                  <a:srgbClr val="0070C0"/>
                </a:solidFill>
              </a:rPr>
              <a:t>Återkoppling 3:2. </a:t>
            </a:r>
            <a:r>
              <a:rPr lang="sv-SE" sz="1400" i="1" dirty="0">
                <a:solidFill>
                  <a:srgbClr val="0070C0"/>
                </a:solidFill>
              </a:rPr>
              <a:t>Fördelar med </a:t>
            </a:r>
            <a:r>
              <a:rPr lang="sv-SE" sz="1400" i="1" dirty="0" err="1">
                <a:solidFill>
                  <a:srgbClr val="0070C0"/>
                </a:solidFill>
              </a:rPr>
              <a:t>kristalloid</a:t>
            </a:r>
            <a:r>
              <a:rPr lang="sv-SE" sz="1400" i="1" dirty="0">
                <a:solidFill>
                  <a:srgbClr val="0070C0"/>
                </a:solidFill>
              </a:rPr>
              <a:t>-infusion är att den är billig och lätt tillgänglig överallt i den akuta vårdkedjan och därmed kan initieras tidigt. Den bidrar till att upprätthålla cirkulationen initialt. Nackdelen är att </a:t>
            </a:r>
            <a:r>
              <a:rPr lang="sv-SE" sz="1400" i="1" dirty="0" err="1">
                <a:solidFill>
                  <a:srgbClr val="0070C0"/>
                </a:solidFill>
              </a:rPr>
              <a:t>kristalloider</a:t>
            </a:r>
            <a:r>
              <a:rPr lang="sv-SE" sz="1400" i="1" dirty="0">
                <a:solidFill>
                  <a:srgbClr val="0070C0"/>
                </a:solidFill>
              </a:rPr>
              <a:t> saknar syrebärande kapacitet och koagulationsfaktorer. Volymexpansionen är övergående. Risk är, beroende på dos, onödigt hög höjning av blodtrycket, vilka bidrar till försämrad koagulation hos traumapatienten. Andra faktorer än blödning vid trauma kan påverka vitala parametrar och omfattningen av blödning kan både överskattas och underskattas i det initiala skedet. (Lärandemål A2)</a:t>
            </a:r>
          </a:p>
        </p:txBody>
      </p:sp>
    </p:spTree>
    <p:extLst>
      <p:ext uri="{BB962C8B-B14F-4D97-AF65-F5344CB8AC3E}">
        <p14:creationId xmlns:p14="http://schemas.microsoft.com/office/powerpoint/2010/main" val="118805656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a:t>
            </a:r>
            <a:r>
              <a:rPr lang="sv-SE" sz="2400" dirty="0">
                <a:latin typeface="Signika"/>
              </a:rPr>
              <a:t>Jonna</a:t>
            </a:r>
            <a:r>
              <a:rPr lang="sv-SE" sz="2400" dirty="0">
                <a:effectLst/>
                <a:latin typeface="Signika"/>
              </a:rPr>
              <a:t>, 32 år. (</a:t>
            </a:r>
            <a:r>
              <a:rPr lang="sv-SE" sz="2400" dirty="0">
                <a:latin typeface="Signika"/>
              </a:rPr>
              <a:t>30</a:t>
            </a:r>
            <a:r>
              <a:rPr lang="sv-SE" sz="2400" dirty="0">
                <a:effectLst/>
                <a:latin typeface="Signika"/>
              </a:rPr>
              <a:t>p) (Ord HT22)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vert="horz" lIns="91440" tIns="45720" rIns="91440" bIns="45720" rtlCol="0" anchor="t">
            <a:normAutofit/>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Patienten anländer. Ambulansrapport ges: ”Jonna skulle köra in </a:t>
            </a:r>
            <a:r>
              <a:rPr lang="sv-SE" sz="1200" i="1" dirty="0" err="1">
                <a:solidFill>
                  <a:schemeClr val="bg2">
                    <a:lumMod val="90000"/>
                  </a:schemeClr>
                </a:solidFill>
              </a:rPr>
              <a:t>hösilagebalar</a:t>
            </a:r>
            <a:r>
              <a:rPr lang="sv-SE" sz="1200" i="1" dirty="0">
                <a:solidFill>
                  <a:schemeClr val="bg2">
                    <a:lumMod val="90000"/>
                  </a:schemeClr>
                </a:solidFill>
              </a:rPr>
              <a:t> i en djurhall för kor. Hennes mamma som passade sonen, noterade att traktorn såg ut att stå still men ha motorn igång inne i djurhallen en lång stund, och hon sprang då dit och fann Jonna liggande med en </a:t>
            </a:r>
            <a:r>
              <a:rPr lang="sv-SE" sz="1200" i="1" dirty="0" err="1">
                <a:solidFill>
                  <a:schemeClr val="bg2">
                    <a:lumMod val="90000"/>
                  </a:schemeClr>
                </a:solidFill>
              </a:rPr>
              <a:t>hösilagebal</a:t>
            </a:r>
            <a:r>
              <a:rPr lang="sv-SE" sz="1200" i="1" dirty="0">
                <a:solidFill>
                  <a:schemeClr val="bg2">
                    <a:lumMod val="90000"/>
                  </a:schemeClr>
                </a:solidFill>
              </a:rPr>
              <a:t> över vänstra delen av kroppen med huvudet utanför. Hon var då knappt kontaktbar. När vi anlände lyckades vi tillsammans med en granne få bort balen och stänga av traktorn. Spinalt rörelsebegränsad, håller fri luftväg, syrgas given, misstänkt instabil bröstkorg, </a:t>
            </a:r>
            <a:r>
              <a:rPr lang="sv-SE" sz="1200" i="1" dirty="0" err="1">
                <a:solidFill>
                  <a:schemeClr val="bg2">
                    <a:lumMod val="90000"/>
                  </a:schemeClr>
                </a:solidFill>
              </a:rPr>
              <a:t>takykard</a:t>
            </a:r>
            <a:r>
              <a:rPr lang="sv-SE" sz="1200" i="1" dirty="0">
                <a:solidFill>
                  <a:schemeClr val="bg2">
                    <a:lumMod val="90000"/>
                  </a:schemeClr>
                </a:solidFill>
              </a:rPr>
              <a:t>, påbörjats Ringer-Acetat i </a:t>
            </a:r>
            <a:r>
              <a:rPr lang="sv-SE" sz="1200" i="1" dirty="0" err="1">
                <a:solidFill>
                  <a:schemeClr val="bg2">
                    <a:lumMod val="90000"/>
                  </a:schemeClr>
                </a:solidFill>
              </a:rPr>
              <a:t>pvk</a:t>
            </a:r>
            <a:r>
              <a:rPr lang="sv-SE" sz="1200" i="1" dirty="0">
                <a:solidFill>
                  <a:schemeClr val="bg2">
                    <a:lumMod val="90000"/>
                  </a:schemeClr>
                </a:solidFill>
              </a:rPr>
              <a:t> höger arm, 1000 mg </a:t>
            </a:r>
            <a:r>
              <a:rPr lang="sv-SE" sz="1200" i="1" dirty="0" err="1">
                <a:solidFill>
                  <a:schemeClr val="bg2">
                    <a:lumMod val="90000"/>
                  </a:schemeClr>
                </a:solidFill>
              </a:rPr>
              <a:t>tranexamsyra</a:t>
            </a:r>
            <a:r>
              <a:rPr lang="sv-SE" sz="1200" i="1" dirty="0">
                <a:solidFill>
                  <a:schemeClr val="bg2">
                    <a:lumMod val="90000"/>
                  </a:schemeClr>
                </a:solidFill>
              </a:rPr>
              <a:t> givet. Tycktes ha ont vid förflyttning av bäckenet varför gördel är satt, särskilt med tanke på misstänkt </a:t>
            </a:r>
            <a:r>
              <a:rPr lang="sv-SE" sz="1200" i="1" dirty="0" err="1">
                <a:solidFill>
                  <a:schemeClr val="bg2">
                    <a:lumMod val="90000"/>
                  </a:schemeClr>
                </a:solidFill>
              </a:rPr>
              <a:t>cirkulatorisk</a:t>
            </a:r>
            <a:r>
              <a:rPr lang="sv-SE" sz="1200" i="1" dirty="0">
                <a:solidFill>
                  <a:schemeClr val="bg2">
                    <a:lumMod val="90000"/>
                  </a:schemeClr>
                </a:solidFill>
              </a:rPr>
              <a:t> påverkan. Glukos 5.7, </a:t>
            </a:r>
            <a:r>
              <a:rPr lang="sv-SE" sz="1200" i="1" dirty="0" err="1">
                <a:solidFill>
                  <a:schemeClr val="bg2">
                    <a:lumMod val="90000"/>
                  </a:schemeClr>
                </a:solidFill>
              </a:rPr>
              <a:t>likstora</a:t>
            </a:r>
            <a:r>
              <a:rPr lang="sv-SE" sz="1200" i="1" dirty="0">
                <a:solidFill>
                  <a:schemeClr val="bg2">
                    <a:lumMod val="90000"/>
                  </a:schemeClr>
                </a:solidFill>
              </a:rPr>
              <a:t> pupiller, RLS 2-3, rör ej vänsterben, oklart varför. Ingen synlig blödning eller andra skador. Totalt 15 mg </a:t>
            </a:r>
            <a:r>
              <a:rPr lang="sv-SE" sz="1200" i="1" dirty="0" err="1">
                <a:solidFill>
                  <a:schemeClr val="bg2">
                    <a:lumMod val="90000"/>
                  </a:schemeClr>
                </a:solidFill>
              </a:rPr>
              <a:t>ketamin</a:t>
            </a:r>
            <a:r>
              <a:rPr lang="sv-SE" sz="1200" i="1" dirty="0">
                <a:solidFill>
                  <a:schemeClr val="bg2">
                    <a:lumMod val="90000"/>
                  </a:schemeClr>
                </a:solidFill>
              </a:rPr>
              <a:t> givet.” Fördelar med </a:t>
            </a:r>
            <a:r>
              <a:rPr lang="sv-SE" sz="1200" i="1" dirty="0" err="1">
                <a:solidFill>
                  <a:schemeClr val="bg2">
                    <a:lumMod val="90000"/>
                  </a:schemeClr>
                </a:solidFill>
              </a:rPr>
              <a:t>kristalloid</a:t>
            </a:r>
            <a:r>
              <a:rPr lang="sv-SE" sz="1200" i="1" dirty="0">
                <a:solidFill>
                  <a:schemeClr val="bg2">
                    <a:lumMod val="90000"/>
                  </a:schemeClr>
                </a:solidFill>
              </a:rPr>
              <a:t>-infusion är att den är billig och lätt tillgänglig överallt i den akuta vårdkedjan och därmed kan initieras tidigt. Den bidrar till att upprätthålla cirkulationen initialt. Nackdelen är att </a:t>
            </a:r>
            <a:r>
              <a:rPr lang="sv-SE" sz="1200" i="1" dirty="0" err="1">
                <a:solidFill>
                  <a:schemeClr val="bg2">
                    <a:lumMod val="90000"/>
                  </a:schemeClr>
                </a:solidFill>
              </a:rPr>
              <a:t>kristalloider</a:t>
            </a:r>
            <a:r>
              <a:rPr lang="sv-SE" sz="1200" i="1" dirty="0">
                <a:solidFill>
                  <a:schemeClr val="bg2">
                    <a:lumMod val="90000"/>
                  </a:schemeClr>
                </a:solidFill>
              </a:rPr>
              <a:t> saknar syrebärande kapacitet och koagulationsfaktorer. Volymexpansionen är övergående. Risk är, beroende på dos, onödigt hög höjning av blodtrycket, vilka bidrar till försämrad koagulation hos traumapatienten. Andra faktorer än blödning vid trauma kan påverka vitala parametrar och omfattningen av blödning kan bådeöverskattas och underskattas i det initiala skedet.</a:t>
            </a:r>
          </a:p>
          <a:p>
            <a:pPr marL="0" indent="0">
              <a:buNone/>
            </a:pPr>
            <a:r>
              <a:rPr lang="sv-SE" sz="1400" dirty="0"/>
              <a:t>Vid undersökning finner man:</a:t>
            </a:r>
          </a:p>
          <a:p>
            <a:pPr marL="0" indent="0">
              <a:buNone/>
            </a:pPr>
            <a:r>
              <a:rPr lang="sv-SE" sz="1400" dirty="0"/>
              <a:t>A: håller fri luftväg, inga lösa föremål eller synliga skador i munhåla, inga tecken till skada runt näsa, mun eller ner på halsen. Ingen halsvenstas. </a:t>
            </a:r>
            <a:r>
              <a:rPr lang="sv-SE" sz="1400" dirty="0" err="1"/>
              <a:t>Trachea</a:t>
            </a:r>
            <a:r>
              <a:rPr lang="sv-SE" sz="1400" dirty="0"/>
              <a:t> i medellinje.</a:t>
            </a:r>
            <a:br>
              <a:rPr lang="sv-SE" sz="1400" dirty="0"/>
            </a:br>
            <a:r>
              <a:rPr lang="sv-SE" sz="1400" dirty="0"/>
              <a:t>B: </a:t>
            </a:r>
            <a:r>
              <a:rPr lang="sv-SE" sz="1400" dirty="0" err="1"/>
              <a:t>syresaturation</a:t>
            </a:r>
            <a:r>
              <a:rPr lang="sv-SE" sz="1400" dirty="0"/>
              <a:t> 100% med 15 l syrgas per minut via mask med reservoar. Andningsfrekvens 30/minut. Minskade andningsrörelser vänster sida jämfört med höger – ett mindre parti vänster sida thorax har även paradoxala andningsrörelser. Andningsljud avsevärt tydligare på höger sida än vänster. Bröstkorg vänster sida instabil utan sår.</a:t>
            </a:r>
          </a:p>
          <a:p>
            <a:pPr marL="0" indent="0">
              <a:buNone/>
            </a:pPr>
            <a:r>
              <a:rPr lang="sv-SE" sz="1400" dirty="0"/>
              <a:t>C: pulsfrekvens 138/min, blodtryck 115/80 </a:t>
            </a:r>
            <a:r>
              <a:rPr lang="sv-SE" sz="1400" dirty="0" err="1"/>
              <a:t>mmHg</a:t>
            </a:r>
            <a:r>
              <a:rPr lang="sv-SE" sz="1400" dirty="0"/>
              <a:t>. Buk utan tecken till synliga skador, ej säkert ömmande, ingen peritonit. Bäckenet i gördel. Hjärttoner svåra att höra på akutrummet. Treavlednings-EKG visar sinusrytm 139/minut. Normal hudfärg.</a:t>
            </a:r>
          </a:p>
          <a:p>
            <a:pPr marL="0" indent="0">
              <a:buNone/>
            </a:pPr>
            <a:r>
              <a:rPr lang="sv-SE" sz="1400" dirty="0"/>
              <a:t>D: RLS 2-3, ligger med slutna ögon, pupiller normalstora och reagerar u.a. för ljus. Lyder inte uppmaningar men har smärtreaktion i alla extremiteter, även om det tycks som att patienten ogärna rör vänster ben. Upplevs stundtals som orolig, och under undersökningen tycks patienten bli successivt mer medveten. Glukos 6.0. </a:t>
            </a:r>
            <a:endParaRPr lang="sv-SE" sz="1400" dirty="0">
              <a:cs typeface="Calibri"/>
            </a:endParaRPr>
          </a:p>
          <a:p>
            <a:pPr marL="0" indent="0">
              <a:buNone/>
            </a:pPr>
            <a:r>
              <a:rPr lang="sv-SE" sz="1400" dirty="0"/>
              <a:t>E: temperatur 36,7 C. Inga sår någonstans på huvudet eller kroppens synliga delar i ryggläge eller i axiller. Ingen förkortning eller felställning av extremiteter, men svullnad vänster fotled. Röda tryckmärken över spina </a:t>
            </a:r>
            <a:r>
              <a:rPr lang="sv-SE" sz="1400" dirty="0" err="1"/>
              <a:t>iliaca</a:t>
            </a:r>
            <a:r>
              <a:rPr lang="sv-SE" sz="1400" dirty="0"/>
              <a:t> </a:t>
            </a:r>
            <a:r>
              <a:rPr lang="sv-SE" sz="1400" dirty="0" err="1"/>
              <a:t>anterior</a:t>
            </a:r>
            <a:r>
              <a:rPr lang="sv-SE" sz="1400" dirty="0"/>
              <a:t> vänster, vänster lårs framsida och vänster knäskål. Passiv rörlighet i vänster ben framkallar smärta och det </a:t>
            </a:r>
            <a:r>
              <a:rPr lang="sv-SE" sz="1400" dirty="0" err="1"/>
              <a:t>krepiterar</a:t>
            </a:r>
            <a:r>
              <a:rPr lang="sv-SE" sz="1400" dirty="0"/>
              <a:t> i fotledsnivå vänster fotled vid undersökning. Alla extremiteter tycks ha samma hudtemperatur.</a:t>
            </a:r>
          </a:p>
          <a:p>
            <a:pPr marL="0" indent="0">
              <a:buNone/>
            </a:pPr>
            <a:r>
              <a:rPr lang="sv-SE" sz="1400" b="1" dirty="0"/>
              <a:t>Fråga 3:3a (2p). </a:t>
            </a:r>
            <a:r>
              <a:rPr lang="sv-SE" sz="1400" dirty="0"/>
              <a:t>Vilket patientnära prov är nu indicerat och varför?</a:t>
            </a:r>
            <a:br>
              <a:rPr lang="sv-SE" sz="1400" dirty="0"/>
            </a:br>
            <a:r>
              <a:rPr lang="sv-SE" sz="1400" b="1" dirty="0"/>
              <a:t>Fråga 3:3b (2p). </a:t>
            </a:r>
            <a:r>
              <a:rPr lang="sv-SE" sz="1400" dirty="0"/>
              <a:t>Hur ska man i nuläget förhålla sig till bäckengördeln och den spinala rörelsebegräsningen?</a:t>
            </a:r>
          </a:p>
        </p:txBody>
      </p:sp>
    </p:spTree>
    <p:extLst>
      <p:ext uri="{BB962C8B-B14F-4D97-AF65-F5344CB8AC3E}">
        <p14:creationId xmlns:p14="http://schemas.microsoft.com/office/powerpoint/2010/main" val="250415649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a:t>
            </a:r>
            <a:r>
              <a:rPr lang="sv-SE" sz="2400" dirty="0">
                <a:latin typeface="Signika"/>
              </a:rPr>
              <a:t>Jonna</a:t>
            </a:r>
            <a:r>
              <a:rPr lang="sv-SE" sz="2400" dirty="0">
                <a:effectLst/>
                <a:latin typeface="Signika"/>
              </a:rPr>
              <a:t>, 32 år. (</a:t>
            </a:r>
            <a:r>
              <a:rPr lang="sv-SE" sz="2400" dirty="0">
                <a:latin typeface="Signika"/>
              </a:rPr>
              <a:t>30</a:t>
            </a:r>
            <a:r>
              <a:rPr lang="sv-SE" sz="2400" dirty="0">
                <a:effectLst/>
                <a:latin typeface="Signika"/>
              </a:rPr>
              <a:t>p) (Ord HT22)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821250"/>
          </a:xfrm>
        </p:spPr>
        <p:txBody>
          <a:bodyPr vert="horz" lIns="91440" tIns="45720" rIns="91440" bIns="45720" rtlCol="0" anchor="t">
            <a:normAutofit lnSpcReduction="10000"/>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Patienten anländer. Ambulansrapport ges: ”Jonna skulle köra in </a:t>
            </a:r>
            <a:r>
              <a:rPr lang="sv-SE" sz="1200" i="1" dirty="0" err="1">
                <a:solidFill>
                  <a:schemeClr val="bg2">
                    <a:lumMod val="90000"/>
                  </a:schemeClr>
                </a:solidFill>
              </a:rPr>
              <a:t>hösilagebalar</a:t>
            </a:r>
            <a:r>
              <a:rPr lang="sv-SE" sz="1200" i="1" dirty="0">
                <a:solidFill>
                  <a:schemeClr val="bg2">
                    <a:lumMod val="90000"/>
                  </a:schemeClr>
                </a:solidFill>
              </a:rPr>
              <a:t> i en djurhall för kor. Hennes mamma som passade sonen, noterade att traktorn såg ut att stå still men ha motorn igång inne i djurhallen en lång stund, och hon sprang då dit och fann Jonna liggande med en </a:t>
            </a:r>
            <a:r>
              <a:rPr lang="sv-SE" sz="1200" i="1" dirty="0" err="1">
                <a:solidFill>
                  <a:schemeClr val="bg2">
                    <a:lumMod val="90000"/>
                  </a:schemeClr>
                </a:solidFill>
              </a:rPr>
              <a:t>hösilagebal</a:t>
            </a:r>
            <a:r>
              <a:rPr lang="sv-SE" sz="1200" i="1" dirty="0">
                <a:solidFill>
                  <a:schemeClr val="bg2">
                    <a:lumMod val="90000"/>
                  </a:schemeClr>
                </a:solidFill>
              </a:rPr>
              <a:t> över vänstra delen av kroppen med huvudet utanför. Hon var då knappt kontaktbar. När vi anlände lyckades vi tillsammans med en granne få bort balen och stänga av traktorn. Spinalt rörelsebegränsad, håller fri luftväg, syrgas given, misstänkt instabil bröstkorg, </a:t>
            </a:r>
            <a:r>
              <a:rPr lang="sv-SE" sz="1200" i="1" dirty="0" err="1">
                <a:solidFill>
                  <a:schemeClr val="bg2">
                    <a:lumMod val="90000"/>
                  </a:schemeClr>
                </a:solidFill>
              </a:rPr>
              <a:t>takykard</a:t>
            </a:r>
            <a:r>
              <a:rPr lang="sv-SE" sz="1200" i="1" dirty="0">
                <a:solidFill>
                  <a:schemeClr val="bg2">
                    <a:lumMod val="90000"/>
                  </a:schemeClr>
                </a:solidFill>
              </a:rPr>
              <a:t>, påbörjats Ringer-Acetat i </a:t>
            </a:r>
            <a:r>
              <a:rPr lang="sv-SE" sz="1200" i="1" dirty="0" err="1">
                <a:solidFill>
                  <a:schemeClr val="bg2">
                    <a:lumMod val="90000"/>
                  </a:schemeClr>
                </a:solidFill>
              </a:rPr>
              <a:t>pvk</a:t>
            </a:r>
            <a:r>
              <a:rPr lang="sv-SE" sz="1200" i="1" dirty="0">
                <a:solidFill>
                  <a:schemeClr val="bg2">
                    <a:lumMod val="90000"/>
                  </a:schemeClr>
                </a:solidFill>
              </a:rPr>
              <a:t> höger arm, 1000 mg </a:t>
            </a:r>
            <a:r>
              <a:rPr lang="sv-SE" sz="1200" i="1" dirty="0" err="1">
                <a:solidFill>
                  <a:schemeClr val="bg2">
                    <a:lumMod val="90000"/>
                  </a:schemeClr>
                </a:solidFill>
              </a:rPr>
              <a:t>tranexamsyra</a:t>
            </a:r>
            <a:r>
              <a:rPr lang="sv-SE" sz="1200" i="1" dirty="0">
                <a:solidFill>
                  <a:schemeClr val="bg2">
                    <a:lumMod val="90000"/>
                  </a:schemeClr>
                </a:solidFill>
              </a:rPr>
              <a:t> givet. Tycktes ha ont vid förflyttning av bäckenet varför gördel är satt, särskilt med tanke på misstänkt </a:t>
            </a:r>
            <a:r>
              <a:rPr lang="sv-SE" sz="1200" i="1" dirty="0" err="1">
                <a:solidFill>
                  <a:schemeClr val="bg2">
                    <a:lumMod val="90000"/>
                  </a:schemeClr>
                </a:solidFill>
              </a:rPr>
              <a:t>cirkulatorisk</a:t>
            </a:r>
            <a:r>
              <a:rPr lang="sv-SE" sz="1200" i="1" dirty="0">
                <a:solidFill>
                  <a:schemeClr val="bg2">
                    <a:lumMod val="90000"/>
                  </a:schemeClr>
                </a:solidFill>
              </a:rPr>
              <a:t> påverkan. Glukos 5.7, </a:t>
            </a:r>
            <a:r>
              <a:rPr lang="sv-SE" sz="1200" i="1" dirty="0" err="1">
                <a:solidFill>
                  <a:schemeClr val="bg2">
                    <a:lumMod val="90000"/>
                  </a:schemeClr>
                </a:solidFill>
              </a:rPr>
              <a:t>likstora</a:t>
            </a:r>
            <a:r>
              <a:rPr lang="sv-SE" sz="1200" i="1" dirty="0">
                <a:solidFill>
                  <a:schemeClr val="bg2">
                    <a:lumMod val="90000"/>
                  </a:schemeClr>
                </a:solidFill>
              </a:rPr>
              <a:t> pupiller, RLS 2-3, rör ej vänsterben, oklart varför. Ingen synlig blödning eller andra skador. Totalt 15 mg </a:t>
            </a:r>
            <a:r>
              <a:rPr lang="sv-SE" sz="1200" i="1" dirty="0" err="1">
                <a:solidFill>
                  <a:schemeClr val="bg2">
                    <a:lumMod val="90000"/>
                  </a:schemeClr>
                </a:solidFill>
              </a:rPr>
              <a:t>ketamin</a:t>
            </a:r>
            <a:r>
              <a:rPr lang="sv-SE" sz="1200" i="1" dirty="0">
                <a:solidFill>
                  <a:schemeClr val="bg2">
                    <a:lumMod val="90000"/>
                  </a:schemeClr>
                </a:solidFill>
              </a:rPr>
              <a:t> givet.” Fördelar med </a:t>
            </a:r>
            <a:r>
              <a:rPr lang="sv-SE" sz="1200" i="1" dirty="0" err="1">
                <a:solidFill>
                  <a:schemeClr val="bg2">
                    <a:lumMod val="90000"/>
                  </a:schemeClr>
                </a:solidFill>
              </a:rPr>
              <a:t>kristalloid</a:t>
            </a:r>
            <a:r>
              <a:rPr lang="sv-SE" sz="1200" i="1" dirty="0">
                <a:solidFill>
                  <a:schemeClr val="bg2">
                    <a:lumMod val="90000"/>
                  </a:schemeClr>
                </a:solidFill>
              </a:rPr>
              <a:t>-infusion är att den är billig och lätt tillgänglig överallt i den akuta vårdkedjan och därmed kan initieras tidigt. Den bidrar till att upprätthålla cirkulationen initialt. Nackdelen är att </a:t>
            </a:r>
            <a:r>
              <a:rPr lang="sv-SE" sz="1200" i="1" dirty="0" err="1">
                <a:solidFill>
                  <a:schemeClr val="bg2">
                    <a:lumMod val="90000"/>
                  </a:schemeClr>
                </a:solidFill>
              </a:rPr>
              <a:t>kristalloider</a:t>
            </a:r>
            <a:r>
              <a:rPr lang="sv-SE" sz="1200" i="1" dirty="0">
                <a:solidFill>
                  <a:schemeClr val="bg2">
                    <a:lumMod val="90000"/>
                  </a:schemeClr>
                </a:solidFill>
              </a:rPr>
              <a:t> saknar syrebärande kapacitet och koagulationsfaktorer. Volymexpansionen är övergående. Risk är, beroende på dos, onödigt hög höjning av blodtrycket, vilka bidrar till försämrad koagulation hos traumapatienten. Andra faktorer än blödning vid trauma kan påverka vitala parametrar och omfattningen av blödning kan bådeöverskattas och underskattas i det initiala skedet.</a:t>
            </a:r>
          </a:p>
          <a:p>
            <a:pPr marL="0" indent="0">
              <a:buNone/>
            </a:pPr>
            <a:r>
              <a:rPr lang="sv-SE" sz="1400" dirty="0"/>
              <a:t>Vid undersökning finner man:</a:t>
            </a:r>
            <a:br>
              <a:rPr lang="sv-SE" sz="1400" dirty="0"/>
            </a:br>
            <a:r>
              <a:rPr lang="sv-SE" sz="1400" dirty="0"/>
              <a:t>A: håller fri luftväg, inga lösa föremål eller synliga skador i munhåla, inga tecken till skada runt näsa, mun eller ner på halsen. Ingen halsvenstas. </a:t>
            </a:r>
            <a:r>
              <a:rPr lang="sv-SE" sz="1400" dirty="0" err="1"/>
              <a:t>Trachea</a:t>
            </a:r>
            <a:r>
              <a:rPr lang="sv-SE" sz="1400" dirty="0"/>
              <a:t> i medellinje.</a:t>
            </a:r>
            <a:br>
              <a:rPr lang="sv-SE" sz="1400" dirty="0"/>
            </a:br>
            <a:r>
              <a:rPr lang="sv-SE" sz="1400" dirty="0"/>
              <a:t>B: </a:t>
            </a:r>
            <a:r>
              <a:rPr lang="sv-SE" sz="1400" dirty="0" err="1"/>
              <a:t>syresaturation</a:t>
            </a:r>
            <a:r>
              <a:rPr lang="sv-SE" sz="1400" dirty="0"/>
              <a:t> 100% med 15 l syrgas per minut via mask med reservoar. Andningsfrekvens 30/minut. Minskadeandningsrörelser vänster sida jämfört med höger – ett mindre parti vänster sida thorax har även paradoxala andningsrörelser. Andningsljud avsevärt tydligare på höger sida än vänster. Bröstkorg vänster sida instabil utan sår.</a:t>
            </a:r>
            <a:br>
              <a:rPr lang="sv-SE" sz="1400" dirty="0"/>
            </a:br>
            <a:r>
              <a:rPr lang="sv-SE" sz="1400" dirty="0"/>
              <a:t>C: pulsfrekvens 138/min, blodtryck 115/80 </a:t>
            </a:r>
            <a:r>
              <a:rPr lang="sv-SE" sz="1400" dirty="0" err="1"/>
              <a:t>mmHg</a:t>
            </a:r>
            <a:r>
              <a:rPr lang="sv-SE" sz="1400" dirty="0"/>
              <a:t>. Buk utan tecken till synliga skador, ej säkert ömmande, ingen peritonit. Bäckenet i gördel. Hjärttoner svåra att höra på akutrummet. Treavlednings-EKG visar sinusrytm 139/minut. Normal hudfärg.</a:t>
            </a:r>
            <a:br>
              <a:rPr lang="sv-SE" sz="1400" dirty="0"/>
            </a:br>
            <a:r>
              <a:rPr lang="sv-SE" sz="1400" dirty="0"/>
              <a:t>D: RLS 2-3, ligger med slutna ögon, pupiller normalstora och reagerar u.a. för ljus. Lyder inte uppmaningar men harsmärtreaktion i alla extremiteter, även om det tycks som att patienten ogärna rör vänster ben. Upplevs stundtals som orolig, och under undersökningen tycks patienten bli successivt mer medveten. Glukos 6.0.</a:t>
            </a:r>
            <a:br>
              <a:rPr lang="sv-SE" sz="1400" dirty="0"/>
            </a:br>
            <a:r>
              <a:rPr lang="sv-SE" sz="1400" dirty="0"/>
              <a:t>E: temperatur 36,7 C. Inga sår någonstans på huvudet eller kroppens synliga delar i ryggläge eller i axiller. Ingenförkortning eller felställning av extremiteter, men svullnad vänster fotled. Röda tryckmärken över spina </a:t>
            </a:r>
            <a:r>
              <a:rPr lang="sv-SE" sz="1400" dirty="0" err="1"/>
              <a:t>iliaca</a:t>
            </a:r>
            <a:r>
              <a:rPr lang="sv-SE" sz="1400" dirty="0"/>
              <a:t> </a:t>
            </a:r>
            <a:r>
              <a:rPr lang="sv-SE" sz="1400" dirty="0" err="1"/>
              <a:t>anterior</a:t>
            </a:r>
            <a:r>
              <a:rPr lang="sv-SE" sz="1400" dirty="0"/>
              <a:t> vänster, vänster lårs framsida och vänster knäskål. Passiv rörlighet i vänster ben framkallar smärta och det </a:t>
            </a:r>
            <a:r>
              <a:rPr lang="sv-SE" sz="1400" dirty="0" err="1"/>
              <a:t>krepiterar</a:t>
            </a:r>
            <a:r>
              <a:rPr lang="sv-SE" sz="1400" dirty="0"/>
              <a:t> i fotledsnivå vänster fotled vid undersökning. Alla extremiteter tycks ha samma hudtemperatur.</a:t>
            </a:r>
          </a:p>
          <a:p>
            <a:pPr marL="0" indent="0">
              <a:buNone/>
            </a:pPr>
            <a:r>
              <a:rPr lang="sv-SE" sz="1400" b="1" dirty="0"/>
              <a:t>Fråga 3:3a (2p). </a:t>
            </a:r>
            <a:r>
              <a:rPr lang="sv-SE" sz="1400" dirty="0"/>
              <a:t>Vilket patientnära prov är nu indicerat och varför?</a:t>
            </a:r>
            <a:br>
              <a:rPr lang="sv-SE" sz="1400" dirty="0"/>
            </a:br>
            <a:r>
              <a:rPr lang="sv-SE" sz="1400" b="1" dirty="0"/>
              <a:t>Fråga 3:3b (2p). </a:t>
            </a:r>
            <a:r>
              <a:rPr lang="sv-SE" sz="1400" dirty="0"/>
              <a:t>Hur ska man i nuläget förhålla sig till bäckengördeln och den spinala rörelsebegräsningen?</a:t>
            </a:r>
          </a:p>
          <a:p>
            <a:pPr marL="0" indent="0">
              <a:buNone/>
            </a:pPr>
            <a:r>
              <a:rPr lang="sv-SE" sz="1400" b="1" i="1" dirty="0">
                <a:solidFill>
                  <a:srgbClr val="0070C0"/>
                </a:solidFill>
              </a:rPr>
              <a:t>Återkoppling 3:3. </a:t>
            </a:r>
            <a:r>
              <a:rPr lang="sv-SE" sz="1400" i="1" dirty="0">
                <a:solidFill>
                  <a:srgbClr val="0070C0"/>
                </a:solidFill>
              </a:rPr>
              <a:t>En </a:t>
            </a:r>
            <a:r>
              <a:rPr lang="sv-SE" sz="1400" i="1" dirty="0" err="1">
                <a:solidFill>
                  <a:srgbClr val="0070C0"/>
                </a:solidFill>
              </a:rPr>
              <a:t>artärblodgas</a:t>
            </a:r>
            <a:r>
              <a:rPr lang="sv-SE" sz="1400" i="1" dirty="0">
                <a:solidFill>
                  <a:srgbClr val="0070C0"/>
                </a:solidFill>
              </a:rPr>
              <a:t> behöver tas, där analys för </a:t>
            </a:r>
            <a:r>
              <a:rPr lang="sv-SE" sz="1400" i="1" dirty="0" err="1">
                <a:solidFill>
                  <a:srgbClr val="0070C0"/>
                </a:solidFill>
              </a:rPr>
              <a:t>COHb</a:t>
            </a:r>
            <a:r>
              <a:rPr lang="sv-SE" sz="1400" i="1" dirty="0">
                <a:solidFill>
                  <a:srgbClr val="0070C0"/>
                </a:solidFill>
              </a:rPr>
              <a:t> ingår, med tanke på att hon har varit utsatt för avgasrök i slutet utrymme under en längre stund, och har medvetandesänkning. Med tanke på att patienten är medvetandesänkt och </a:t>
            </a:r>
            <a:r>
              <a:rPr lang="sv-SE" sz="1400" i="1" dirty="0" err="1">
                <a:solidFill>
                  <a:srgbClr val="0070C0"/>
                </a:solidFill>
              </a:rPr>
              <a:t>cirkulatorisk</a:t>
            </a:r>
            <a:r>
              <a:rPr lang="sv-SE" sz="1400" i="1" dirty="0">
                <a:solidFill>
                  <a:srgbClr val="0070C0"/>
                </a:solidFill>
              </a:rPr>
              <a:t> påverkad med ett trauma som ger förutsättningar för både </a:t>
            </a:r>
            <a:r>
              <a:rPr lang="sv-SE" sz="1400" i="1" dirty="0" err="1">
                <a:solidFill>
                  <a:srgbClr val="0070C0"/>
                </a:solidFill>
              </a:rPr>
              <a:t>halsryggsskada</a:t>
            </a:r>
            <a:r>
              <a:rPr lang="sv-SE" sz="1400" i="1" dirty="0">
                <a:solidFill>
                  <a:srgbClr val="0070C0"/>
                </a:solidFill>
              </a:rPr>
              <a:t> och bäckenfraktur bör behandlingarna fortgå i nuläget. (Lärandemål A1, A2, B2)</a:t>
            </a:r>
          </a:p>
        </p:txBody>
      </p:sp>
    </p:spTree>
    <p:extLst>
      <p:ext uri="{BB962C8B-B14F-4D97-AF65-F5344CB8AC3E}">
        <p14:creationId xmlns:p14="http://schemas.microsoft.com/office/powerpoint/2010/main" val="132430897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821250"/>
          </a:xfrm>
        </p:spPr>
        <p:txBody>
          <a:bodyPr>
            <a:normAutofit/>
          </a:bodyPr>
          <a:lstStyle/>
          <a:p>
            <a:pPr marL="0" indent="0">
              <a:buNone/>
            </a:pPr>
            <a:r>
              <a:rPr lang="sv-SE" sz="1200" i="1" dirty="0">
                <a:solidFill>
                  <a:schemeClr val="bg2">
                    <a:lumMod val="90000"/>
                  </a:schemeClr>
                </a:solidFill>
              </a:rPr>
              <a:t>(…) Patienten anländer. Ambulansrapport ges: ”Jonna skulle köra in </a:t>
            </a:r>
            <a:r>
              <a:rPr lang="sv-SE" sz="1200" i="1" dirty="0" err="1">
                <a:solidFill>
                  <a:schemeClr val="bg2">
                    <a:lumMod val="90000"/>
                  </a:schemeClr>
                </a:solidFill>
              </a:rPr>
              <a:t>hösilagebalar</a:t>
            </a:r>
            <a:r>
              <a:rPr lang="sv-SE" sz="1200" i="1" dirty="0">
                <a:solidFill>
                  <a:schemeClr val="bg2">
                    <a:lumMod val="90000"/>
                  </a:schemeClr>
                </a:solidFill>
              </a:rPr>
              <a:t> i en djurhall för kor. Hennes mamma som passade sonen, noterade att traktorn såg ut att stå still men ha motorn igång inne i djurhallen en lång stund, och hon sprang då dit och fann Jonna liggande med en </a:t>
            </a:r>
            <a:r>
              <a:rPr lang="sv-SE" sz="1200" i="1" dirty="0" err="1">
                <a:solidFill>
                  <a:schemeClr val="bg2">
                    <a:lumMod val="90000"/>
                  </a:schemeClr>
                </a:solidFill>
              </a:rPr>
              <a:t>hösilagebal</a:t>
            </a:r>
            <a:r>
              <a:rPr lang="sv-SE" sz="1200" i="1" dirty="0">
                <a:solidFill>
                  <a:schemeClr val="bg2">
                    <a:lumMod val="90000"/>
                  </a:schemeClr>
                </a:solidFill>
              </a:rPr>
              <a:t> över vänstra delen av kroppen med huvudet utanför. Hon var då knappt kontaktbar. När vi anlände lyckades vi tillsammans med en granne få bort balen och stänga av traktorn. Spinalt rörelsebegränsad, håller fri luftväg, syrgas given, misstänkt instabil bröstkorg, </a:t>
            </a:r>
            <a:r>
              <a:rPr lang="sv-SE" sz="1200" i="1" dirty="0" err="1">
                <a:solidFill>
                  <a:schemeClr val="bg2">
                    <a:lumMod val="90000"/>
                  </a:schemeClr>
                </a:solidFill>
              </a:rPr>
              <a:t>takykard</a:t>
            </a:r>
            <a:r>
              <a:rPr lang="sv-SE" sz="1200" i="1" dirty="0">
                <a:solidFill>
                  <a:schemeClr val="bg2">
                    <a:lumMod val="90000"/>
                  </a:schemeClr>
                </a:solidFill>
              </a:rPr>
              <a:t>, påbörjats Ringer-Acetat i </a:t>
            </a:r>
            <a:r>
              <a:rPr lang="sv-SE" sz="1200" i="1" dirty="0" err="1">
                <a:solidFill>
                  <a:schemeClr val="bg2">
                    <a:lumMod val="90000"/>
                  </a:schemeClr>
                </a:solidFill>
              </a:rPr>
              <a:t>pvk</a:t>
            </a:r>
            <a:r>
              <a:rPr lang="sv-SE" sz="1200" i="1" dirty="0">
                <a:solidFill>
                  <a:schemeClr val="bg2">
                    <a:lumMod val="90000"/>
                  </a:schemeClr>
                </a:solidFill>
              </a:rPr>
              <a:t> höger arm, 1000 mg </a:t>
            </a:r>
            <a:r>
              <a:rPr lang="sv-SE" sz="1200" i="1" dirty="0" err="1">
                <a:solidFill>
                  <a:schemeClr val="bg2">
                    <a:lumMod val="90000"/>
                  </a:schemeClr>
                </a:solidFill>
              </a:rPr>
              <a:t>tranexamsyra</a:t>
            </a:r>
            <a:r>
              <a:rPr lang="sv-SE" sz="1200" i="1" dirty="0">
                <a:solidFill>
                  <a:schemeClr val="bg2">
                    <a:lumMod val="90000"/>
                  </a:schemeClr>
                </a:solidFill>
              </a:rPr>
              <a:t> givet. Tycktes ha ont vid förflyttning av bäckenet varför gördel är satt, särskilt med tanke på misstänkt </a:t>
            </a:r>
            <a:r>
              <a:rPr lang="sv-SE" sz="1200" i="1" dirty="0" err="1">
                <a:solidFill>
                  <a:schemeClr val="bg2">
                    <a:lumMod val="90000"/>
                  </a:schemeClr>
                </a:solidFill>
              </a:rPr>
              <a:t>cirkulatorisk</a:t>
            </a:r>
            <a:r>
              <a:rPr lang="sv-SE" sz="1200" i="1" dirty="0">
                <a:solidFill>
                  <a:schemeClr val="bg2">
                    <a:lumMod val="90000"/>
                  </a:schemeClr>
                </a:solidFill>
              </a:rPr>
              <a:t> påverkan. Glukos 5.7, </a:t>
            </a:r>
            <a:r>
              <a:rPr lang="sv-SE" sz="1200" i="1" dirty="0" err="1">
                <a:solidFill>
                  <a:schemeClr val="bg2">
                    <a:lumMod val="90000"/>
                  </a:schemeClr>
                </a:solidFill>
              </a:rPr>
              <a:t>likstora</a:t>
            </a:r>
            <a:r>
              <a:rPr lang="sv-SE" sz="1200" i="1" dirty="0">
                <a:solidFill>
                  <a:schemeClr val="bg2">
                    <a:lumMod val="90000"/>
                  </a:schemeClr>
                </a:solidFill>
              </a:rPr>
              <a:t> pupiller, RLS 2-3, rör ej vänsterben, oklart varför. Ingen synlig blödning eller andra skador. Totalt 15 mg </a:t>
            </a:r>
            <a:r>
              <a:rPr lang="sv-SE" sz="1200" i="1" dirty="0" err="1">
                <a:solidFill>
                  <a:schemeClr val="bg2">
                    <a:lumMod val="90000"/>
                  </a:schemeClr>
                </a:solidFill>
              </a:rPr>
              <a:t>ketamin</a:t>
            </a:r>
            <a:r>
              <a:rPr lang="sv-SE" sz="1200" i="1" dirty="0">
                <a:solidFill>
                  <a:schemeClr val="bg2">
                    <a:lumMod val="90000"/>
                  </a:schemeClr>
                </a:solidFill>
              </a:rPr>
              <a:t> givet.” Fördelar med </a:t>
            </a:r>
            <a:r>
              <a:rPr lang="sv-SE" sz="1200" i="1" dirty="0" err="1">
                <a:solidFill>
                  <a:schemeClr val="bg2">
                    <a:lumMod val="90000"/>
                  </a:schemeClr>
                </a:solidFill>
              </a:rPr>
              <a:t>kristalloid</a:t>
            </a:r>
            <a:r>
              <a:rPr lang="sv-SE" sz="1200" i="1" dirty="0">
                <a:solidFill>
                  <a:schemeClr val="bg2">
                    <a:lumMod val="90000"/>
                  </a:schemeClr>
                </a:solidFill>
              </a:rPr>
              <a:t>-infusion är att den är billig och lätt tillgänglig överallt i den akuta vårdkedjan och därmed kan initieras tidigt. Den bidrar till att upprätthålla cirkulationen initialt. Nackdelen är att </a:t>
            </a:r>
            <a:r>
              <a:rPr lang="sv-SE" sz="1200" i="1" dirty="0" err="1">
                <a:solidFill>
                  <a:schemeClr val="bg2">
                    <a:lumMod val="90000"/>
                  </a:schemeClr>
                </a:solidFill>
              </a:rPr>
              <a:t>kristalloider</a:t>
            </a:r>
            <a:r>
              <a:rPr lang="sv-SE" sz="1200" i="1" dirty="0">
                <a:solidFill>
                  <a:schemeClr val="bg2">
                    <a:lumMod val="90000"/>
                  </a:schemeClr>
                </a:solidFill>
              </a:rPr>
              <a:t> saknar syrebärande kapacitet och koagulationsfaktorer. Volymexpansionen är övergående. Risk är, beroende på dos, onödigt hög höjning av blodtrycket, vilka bidrar till försämrad koagulation hos traumapatienten. Andra faktorer än blödning vid trauma kan påverka vitala parametrar och omfattningen av blödning kan bådeöverskattas och underskattas i det initiala skedet. Vid undersökning finner man:</a:t>
            </a:r>
            <a:br>
              <a:rPr lang="sv-SE" sz="1200" i="1" dirty="0">
                <a:solidFill>
                  <a:schemeClr val="bg2">
                    <a:lumMod val="90000"/>
                  </a:schemeClr>
                </a:solidFill>
              </a:rPr>
            </a:br>
            <a:r>
              <a:rPr lang="sv-SE" sz="1200" i="1" dirty="0">
                <a:solidFill>
                  <a:schemeClr val="bg2">
                    <a:lumMod val="90000"/>
                  </a:schemeClr>
                </a:solidFill>
              </a:rPr>
              <a:t>A: håller fri luftväg, inga lösa föremål eller synliga skador i munhåla, inga tecken till skada runt näsa, mun eller ner på halsen. Ingen halsvenstas. </a:t>
            </a:r>
            <a:r>
              <a:rPr lang="sv-SE" sz="1200" i="1" dirty="0" err="1">
                <a:solidFill>
                  <a:schemeClr val="bg2">
                    <a:lumMod val="90000"/>
                  </a:schemeClr>
                </a:solidFill>
              </a:rPr>
              <a:t>Trachea</a:t>
            </a:r>
            <a:r>
              <a:rPr lang="sv-SE" sz="1200" i="1" dirty="0">
                <a:solidFill>
                  <a:schemeClr val="bg2">
                    <a:lumMod val="90000"/>
                  </a:schemeClr>
                </a:solidFill>
              </a:rPr>
              <a:t> i medellinje.</a:t>
            </a:r>
            <a:br>
              <a:rPr lang="sv-SE" sz="1200" i="1" dirty="0">
                <a:solidFill>
                  <a:schemeClr val="bg2">
                    <a:lumMod val="90000"/>
                  </a:schemeClr>
                </a:solidFill>
              </a:rPr>
            </a:br>
            <a:r>
              <a:rPr lang="sv-SE" sz="1200" i="1" dirty="0">
                <a:solidFill>
                  <a:schemeClr val="bg2">
                    <a:lumMod val="90000"/>
                  </a:schemeClr>
                </a:solidFill>
              </a:rPr>
              <a:t>B: </a:t>
            </a:r>
            <a:r>
              <a:rPr lang="sv-SE" sz="1200" i="1" dirty="0" err="1">
                <a:solidFill>
                  <a:schemeClr val="bg2">
                    <a:lumMod val="90000"/>
                  </a:schemeClr>
                </a:solidFill>
              </a:rPr>
              <a:t>syresaturation</a:t>
            </a:r>
            <a:r>
              <a:rPr lang="sv-SE" sz="1200" i="1" dirty="0">
                <a:solidFill>
                  <a:schemeClr val="bg2">
                    <a:lumMod val="90000"/>
                  </a:schemeClr>
                </a:solidFill>
              </a:rPr>
              <a:t> 100% med 15 l syrgas per minut via mask med reservoar. Andningsfrekvens 30/minut. Minskadeandningsrörelser vänster sida jämfört med höger – ett mindre parti vänster sida thorax har även paradoxala andningsrörelser. Andningsljud avsevärt tydligare på höger sida än vänster. Bröstkorg vänster sida instabil utan sår.</a:t>
            </a:r>
            <a:br>
              <a:rPr lang="sv-SE" sz="1200" i="1" dirty="0">
                <a:solidFill>
                  <a:schemeClr val="bg2">
                    <a:lumMod val="90000"/>
                  </a:schemeClr>
                </a:solidFill>
              </a:rPr>
            </a:br>
            <a:r>
              <a:rPr lang="sv-SE" sz="1200" i="1" dirty="0">
                <a:solidFill>
                  <a:schemeClr val="bg2">
                    <a:lumMod val="90000"/>
                  </a:schemeClr>
                </a:solidFill>
              </a:rPr>
              <a:t>C: pulsfrekvens 138/min, blodtryck 115/80 </a:t>
            </a:r>
            <a:r>
              <a:rPr lang="sv-SE" sz="1200" i="1" dirty="0" err="1">
                <a:solidFill>
                  <a:schemeClr val="bg2">
                    <a:lumMod val="90000"/>
                  </a:schemeClr>
                </a:solidFill>
              </a:rPr>
              <a:t>mmHg</a:t>
            </a:r>
            <a:r>
              <a:rPr lang="sv-SE" sz="1200" i="1" dirty="0">
                <a:solidFill>
                  <a:schemeClr val="bg2">
                    <a:lumMod val="90000"/>
                  </a:schemeClr>
                </a:solidFill>
              </a:rPr>
              <a:t>. Buk utan tecken till synliga skador, ej säkert ömmande, ingen peritonit. Bäckenet i gördel. Hjärttoner svåra att höra på akutrummet. Treavlednings-EKG visar sinusrytm 139/minut. Normal hudfärg.</a:t>
            </a:r>
            <a:br>
              <a:rPr lang="sv-SE" sz="1200" i="1" dirty="0">
                <a:solidFill>
                  <a:schemeClr val="bg2">
                    <a:lumMod val="90000"/>
                  </a:schemeClr>
                </a:solidFill>
              </a:rPr>
            </a:br>
            <a:r>
              <a:rPr lang="sv-SE" sz="1200" i="1" dirty="0">
                <a:solidFill>
                  <a:schemeClr val="bg2">
                    <a:lumMod val="90000"/>
                  </a:schemeClr>
                </a:solidFill>
              </a:rPr>
              <a:t>D: RLS 2-3, ligger med slutna ögon, pupiller normalstora och reagerar u.a. för ljus. Lyder inte uppmaningar men harsmärtreaktion i alla extremiteter, även om det tycks som att patienten ogärna rör vänster ben. Upplevs stundtals som orolig, och under undersökningen tycks patienten bli successivt mer medveten. Glukos 6.0.</a:t>
            </a:r>
            <a:br>
              <a:rPr lang="sv-SE" sz="1200" i="1" dirty="0">
                <a:solidFill>
                  <a:schemeClr val="bg2">
                    <a:lumMod val="90000"/>
                  </a:schemeClr>
                </a:solidFill>
              </a:rPr>
            </a:br>
            <a:r>
              <a:rPr lang="sv-SE" sz="1200" i="1" dirty="0">
                <a:solidFill>
                  <a:schemeClr val="bg2">
                    <a:lumMod val="90000"/>
                  </a:schemeClr>
                </a:solidFill>
              </a:rPr>
              <a:t>E: temperatur 36,7 C. Inga sår någonstans på huvudet eller kroppens synliga delar i ryggläge eller i axiller. Ingenförkortning eller felställning av extremiteter, men svullnad vänster fotled. Röda tryckmärken över spina </a:t>
            </a:r>
            <a:r>
              <a:rPr lang="sv-SE" sz="1200" i="1" dirty="0" err="1">
                <a:solidFill>
                  <a:schemeClr val="bg2">
                    <a:lumMod val="90000"/>
                  </a:schemeClr>
                </a:solidFill>
              </a:rPr>
              <a:t>iliaca</a:t>
            </a:r>
            <a:r>
              <a:rPr lang="sv-SE" sz="1200" i="1" dirty="0">
                <a:solidFill>
                  <a:schemeClr val="bg2">
                    <a:lumMod val="90000"/>
                  </a:schemeClr>
                </a:solidFill>
              </a:rPr>
              <a:t> </a:t>
            </a:r>
            <a:r>
              <a:rPr lang="sv-SE" sz="1200" i="1" dirty="0" err="1">
                <a:solidFill>
                  <a:schemeClr val="bg2">
                    <a:lumMod val="90000"/>
                  </a:schemeClr>
                </a:solidFill>
              </a:rPr>
              <a:t>anterior</a:t>
            </a:r>
            <a:r>
              <a:rPr lang="sv-SE" sz="1200" i="1" dirty="0">
                <a:solidFill>
                  <a:schemeClr val="bg2">
                    <a:lumMod val="90000"/>
                  </a:schemeClr>
                </a:solidFill>
              </a:rPr>
              <a:t> vänster, vänster lårs framsida och vänster knäskål. Passiv rörlighet i vänster ben framkallar smärta och det </a:t>
            </a:r>
            <a:r>
              <a:rPr lang="sv-SE" sz="1200" i="1" dirty="0" err="1">
                <a:solidFill>
                  <a:schemeClr val="bg2">
                    <a:lumMod val="90000"/>
                  </a:schemeClr>
                </a:solidFill>
              </a:rPr>
              <a:t>krepiterar</a:t>
            </a:r>
            <a:r>
              <a:rPr lang="sv-SE" sz="1200" i="1" dirty="0">
                <a:solidFill>
                  <a:schemeClr val="bg2">
                    <a:lumMod val="90000"/>
                  </a:schemeClr>
                </a:solidFill>
              </a:rPr>
              <a:t> i fotledsnivå vänster fotled vid undersökning. Alla extremiteter tycks ha samma hudtemperatur. En </a:t>
            </a:r>
            <a:r>
              <a:rPr lang="sv-SE" sz="1200" i="1" dirty="0" err="1">
                <a:solidFill>
                  <a:schemeClr val="bg2">
                    <a:lumMod val="90000"/>
                  </a:schemeClr>
                </a:solidFill>
              </a:rPr>
              <a:t>artärblodgas</a:t>
            </a:r>
            <a:r>
              <a:rPr lang="sv-SE" sz="1200" i="1" dirty="0">
                <a:solidFill>
                  <a:schemeClr val="bg2">
                    <a:lumMod val="90000"/>
                  </a:schemeClr>
                </a:solidFill>
              </a:rPr>
              <a:t> behöver tas, där analys för </a:t>
            </a:r>
            <a:r>
              <a:rPr lang="sv-SE" sz="1200" i="1" dirty="0" err="1">
                <a:solidFill>
                  <a:schemeClr val="bg2">
                    <a:lumMod val="90000"/>
                  </a:schemeClr>
                </a:solidFill>
              </a:rPr>
              <a:t>COHb</a:t>
            </a:r>
            <a:r>
              <a:rPr lang="sv-SE" sz="1200" i="1" dirty="0">
                <a:solidFill>
                  <a:schemeClr val="bg2">
                    <a:lumMod val="90000"/>
                  </a:schemeClr>
                </a:solidFill>
              </a:rPr>
              <a:t> ingår, med tanke på att hon har varit utsatt föravgasrök i slutet utrymme under en längre stund, och har medvetandesänkning. Med tanke på att patienten är medvetandesänkt och </a:t>
            </a:r>
            <a:r>
              <a:rPr lang="sv-SE" sz="1200" i="1" dirty="0" err="1">
                <a:solidFill>
                  <a:schemeClr val="bg2">
                    <a:lumMod val="90000"/>
                  </a:schemeClr>
                </a:solidFill>
              </a:rPr>
              <a:t>cirkulatorisk</a:t>
            </a:r>
            <a:r>
              <a:rPr lang="sv-SE" sz="1200" i="1" dirty="0">
                <a:solidFill>
                  <a:schemeClr val="bg2">
                    <a:lumMod val="90000"/>
                  </a:schemeClr>
                </a:solidFill>
              </a:rPr>
              <a:t> påverkad med ett trauma som ger förutsättningar för både </a:t>
            </a:r>
            <a:r>
              <a:rPr lang="sv-SE" sz="1200" i="1" dirty="0" err="1">
                <a:solidFill>
                  <a:schemeClr val="bg2">
                    <a:lumMod val="90000"/>
                  </a:schemeClr>
                </a:solidFill>
              </a:rPr>
              <a:t>halsryggsskada</a:t>
            </a:r>
            <a:r>
              <a:rPr lang="sv-SE" sz="1200" i="1" dirty="0">
                <a:solidFill>
                  <a:schemeClr val="bg2">
                    <a:lumMod val="90000"/>
                  </a:schemeClr>
                </a:solidFill>
              </a:rPr>
              <a:t> och bäckenfraktur bör behandlingarna fortgå i nuläget.</a:t>
            </a:r>
          </a:p>
          <a:p>
            <a:pPr marL="0" indent="0">
              <a:buNone/>
            </a:pPr>
            <a:r>
              <a:rPr lang="sv-SE" sz="1400" dirty="0"/>
              <a:t>En </a:t>
            </a:r>
            <a:r>
              <a:rPr lang="sv-SE" sz="1400" dirty="0" err="1"/>
              <a:t>artärblodgas</a:t>
            </a:r>
            <a:r>
              <a:rPr lang="sv-SE" sz="1400" dirty="0"/>
              <a:t> är nu tagen. Referensvärden:</a:t>
            </a:r>
          </a:p>
          <a:p>
            <a:pPr marL="0" indent="0">
              <a:buNone/>
            </a:pPr>
            <a:r>
              <a:rPr lang="sv-SE" sz="1400" b="1" dirty="0"/>
              <a:t>Fråga 3:4a (4p). </a:t>
            </a:r>
            <a:r>
              <a:rPr lang="sv-SE" sz="1400" dirty="0"/>
              <a:t>Analysera blodgasen i relation till den kliniska presentationen och situationen, </a:t>
            </a:r>
            <a:br>
              <a:rPr lang="sv-SE" sz="1400" dirty="0"/>
            </a:br>
            <a:r>
              <a:rPr lang="sv-SE" sz="1400" dirty="0"/>
              <a:t>samt aktuell patofysiologi.</a:t>
            </a:r>
          </a:p>
          <a:p>
            <a:pPr marL="0" indent="0">
              <a:buNone/>
            </a:pPr>
            <a:r>
              <a:rPr lang="sv-SE" sz="1400" b="1" dirty="0"/>
              <a:t>Fråga 3:4b (2p). </a:t>
            </a:r>
            <a:r>
              <a:rPr lang="sv-SE" sz="1400" dirty="0"/>
              <a:t>Vilka typer av behandlingar behöver initieras akut utifrån blodgasen och den kliniska bilden?</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a:t>
            </a:r>
            <a:r>
              <a:rPr lang="sv-SE" sz="2400" dirty="0">
                <a:latin typeface="Signika"/>
              </a:rPr>
              <a:t>Jonna</a:t>
            </a:r>
            <a:r>
              <a:rPr lang="sv-SE" sz="2400" dirty="0">
                <a:effectLst/>
                <a:latin typeface="Signika"/>
              </a:rPr>
              <a:t>, 32 år. (</a:t>
            </a:r>
            <a:r>
              <a:rPr lang="sv-SE" sz="2400" dirty="0">
                <a:latin typeface="Signika"/>
              </a:rPr>
              <a:t>30</a:t>
            </a:r>
            <a:r>
              <a:rPr lang="sv-SE" sz="2400" dirty="0">
                <a:effectLst/>
                <a:latin typeface="Signika"/>
              </a:rPr>
              <a:t>p) (Ord HT22) </a:t>
            </a:r>
            <a:endParaRPr lang="sv-SE" sz="2400" dirty="0">
              <a:effectLst/>
            </a:endParaRPr>
          </a:p>
        </p:txBody>
      </p:sp>
      <p:pic>
        <p:nvPicPr>
          <p:cNvPr id="4" name="Bildobjekt 3">
            <a:extLst>
              <a:ext uri="{FF2B5EF4-FFF2-40B4-BE49-F238E27FC236}">
                <a16:creationId xmlns:a16="http://schemas.microsoft.com/office/drawing/2014/main" id="{673C9B4A-B67E-13CE-6807-D71387F55233}"/>
              </a:ext>
            </a:extLst>
          </p:cNvPr>
          <p:cNvPicPr>
            <a:picLocks noChangeAspect="1"/>
          </p:cNvPicPr>
          <p:nvPr/>
        </p:nvPicPr>
        <p:blipFill>
          <a:blip r:embed="rId2"/>
          <a:stretch>
            <a:fillRect/>
          </a:stretch>
        </p:blipFill>
        <p:spPr>
          <a:xfrm>
            <a:off x="8388403" y="4327301"/>
            <a:ext cx="3704859" cy="2465817"/>
          </a:xfrm>
          <a:prstGeom prst="rect">
            <a:avLst/>
          </a:prstGeom>
        </p:spPr>
      </p:pic>
    </p:spTree>
    <p:extLst>
      <p:ext uri="{BB962C8B-B14F-4D97-AF65-F5344CB8AC3E}">
        <p14:creationId xmlns:p14="http://schemas.microsoft.com/office/powerpoint/2010/main" val="191765762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821250"/>
          </a:xfrm>
        </p:spPr>
        <p:txBody>
          <a:bodyPr vert="horz" lIns="91440" tIns="45720" rIns="91440" bIns="45720" rtlCol="0" anchor="t">
            <a:normAutofit/>
          </a:bodyPr>
          <a:lstStyle/>
          <a:p>
            <a:pPr marL="0" indent="0">
              <a:buNone/>
            </a:pPr>
            <a:r>
              <a:rPr lang="sv-SE" sz="1200" i="1" dirty="0">
                <a:solidFill>
                  <a:schemeClr val="bg2">
                    <a:lumMod val="90000"/>
                  </a:schemeClr>
                </a:solidFill>
              </a:rPr>
              <a:t>(…)</a:t>
            </a:r>
            <a:br>
              <a:rPr lang="sv-SE" sz="1200" i="1" dirty="0">
                <a:solidFill>
                  <a:schemeClr val="bg2">
                    <a:lumMod val="90000"/>
                  </a:schemeClr>
                </a:solidFill>
              </a:rPr>
            </a:br>
            <a:r>
              <a:rPr lang="sv-SE" sz="1200" i="1" dirty="0">
                <a:solidFill>
                  <a:schemeClr val="bg2">
                    <a:lumMod val="90000"/>
                  </a:schemeClr>
                </a:solidFill>
              </a:rPr>
              <a:t>A: håller fri luftväg, inga lösa föremål eller synliga skador i munhåla, inga tecken till skada runt näsa, mun eller ner på halsen. Ingen halsvenstas. </a:t>
            </a:r>
            <a:r>
              <a:rPr lang="sv-SE" sz="1200" i="1" dirty="0" err="1">
                <a:solidFill>
                  <a:schemeClr val="bg2">
                    <a:lumMod val="90000"/>
                  </a:schemeClr>
                </a:solidFill>
              </a:rPr>
              <a:t>Trachea</a:t>
            </a:r>
            <a:r>
              <a:rPr lang="sv-SE" sz="1200" i="1" dirty="0">
                <a:solidFill>
                  <a:schemeClr val="bg2">
                    <a:lumMod val="90000"/>
                  </a:schemeClr>
                </a:solidFill>
              </a:rPr>
              <a:t> i medellinje.</a:t>
            </a:r>
            <a:br>
              <a:rPr lang="sv-SE" sz="1200" i="1" dirty="0">
                <a:solidFill>
                  <a:schemeClr val="bg2">
                    <a:lumMod val="90000"/>
                  </a:schemeClr>
                </a:solidFill>
              </a:rPr>
            </a:br>
            <a:r>
              <a:rPr lang="sv-SE" sz="1200" i="1" dirty="0">
                <a:solidFill>
                  <a:schemeClr val="bg2">
                    <a:lumMod val="90000"/>
                  </a:schemeClr>
                </a:solidFill>
              </a:rPr>
              <a:t>B: </a:t>
            </a:r>
            <a:r>
              <a:rPr lang="sv-SE" sz="1200" i="1" dirty="0" err="1">
                <a:solidFill>
                  <a:schemeClr val="bg2">
                    <a:lumMod val="90000"/>
                  </a:schemeClr>
                </a:solidFill>
              </a:rPr>
              <a:t>syresaturation</a:t>
            </a:r>
            <a:r>
              <a:rPr lang="sv-SE" sz="1200" i="1" dirty="0">
                <a:solidFill>
                  <a:schemeClr val="bg2">
                    <a:lumMod val="90000"/>
                  </a:schemeClr>
                </a:solidFill>
              </a:rPr>
              <a:t> 100% med 15 l syrgas per minut via mask med reservoar. Andningsfrekvens 30/minut. Minskadeandningsrörelser vänster sida jämfört med höger – ett mindre parti vänster sida thorax har även paradoxala andningsrörelser. Andningsljud avsevärt tydligare på höger sida än vänster. Bröstkorg vänster sida instabil utan sår.</a:t>
            </a:r>
            <a:br>
              <a:rPr lang="sv-SE" sz="1200" i="1" dirty="0">
                <a:solidFill>
                  <a:schemeClr val="bg2">
                    <a:lumMod val="90000"/>
                  </a:schemeClr>
                </a:solidFill>
              </a:rPr>
            </a:br>
            <a:r>
              <a:rPr lang="sv-SE" sz="1200" i="1" dirty="0">
                <a:solidFill>
                  <a:schemeClr val="bg2">
                    <a:lumMod val="90000"/>
                  </a:schemeClr>
                </a:solidFill>
              </a:rPr>
              <a:t>C: pulsfrekvens 138/min, blodtryck 115/80 </a:t>
            </a:r>
            <a:r>
              <a:rPr lang="sv-SE" sz="1200" i="1" dirty="0" err="1">
                <a:solidFill>
                  <a:schemeClr val="bg2">
                    <a:lumMod val="90000"/>
                  </a:schemeClr>
                </a:solidFill>
              </a:rPr>
              <a:t>mmHg</a:t>
            </a:r>
            <a:r>
              <a:rPr lang="sv-SE" sz="1200" i="1" dirty="0">
                <a:solidFill>
                  <a:schemeClr val="bg2">
                    <a:lumMod val="90000"/>
                  </a:schemeClr>
                </a:solidFill>
              </a:rPr>
              <a:t>. Buk utan tecken till synliga skador, ej säkert ömmande, ingen peritonit. Bäckenet i gördel. Hjärttoner svåra att höra på akutrummet. Treavlednings-EKG visar sinusrytm 139/minut. Normal hudfärg.</a:t>
            </a:r>
            <a:br>
              <a:rPr lang="sv-SE" sz="1200" i="1" dirty="0">
                <a:solidFill>
                  <a:schemeClr val="bg2">
                    <a:lumMod val="90000"/>
                  </a:schemeClr>
                </a:solidFill>
              </a:rPr>
            </a:br>
            <a:r>
              <a:rPr lang="sv-SE" sz="1200" i="1" dirty="0">
                <a:solidFill>
                  <a:schemeClr val="bg2">
                    <a:lumMod val="90000"/>
                  </a:schemeClr>
                </a:solidFill>
              </a:rPr>
              <a:t>D: RLS 2-3, ligger med slutna ögon, pupiller normalstora och reagerar u.a. för ljus. Lyder inte uppmaningar men harsmärtreaktion i alla extremiteter, även om det tycks som att patienten ogärna rör vänster ben. Upplevs stundtals som orolig, och under undersökningen tycks patienten bli successivt mer medveten. Glukos 6.0.</a:t>
            </a:r>
            <a:br>
              <a:rPr lang="sv-SE" sz="1200" i="1" dirty="0">
                <a:solidFill>
                  <a:schemeClr val="bg2">
                    <a:lumMod val="90000"/>
                  </a:schemeClr>
                </a:solidFill>
              </a:rPr>
            </a:br>
            <a:r>
              <a:rPr lang="sv-SE" sz="1200" i="1" dirty="0">
                <a:solidFill>
                  <a:schemeClr val="bg2">
                    <a:lumMod val="90000"/>
                  </a:schemeClr>
                </a:solidFill>
              </a:rPr>
              <a:t>E: temperatur 36,7 C. Inga sår någonstans på huvudet eller kroppens synliga delar i ryggläge eller i axiller. Ingenförkortning eller felställning av extremiteter, men svullnad vänster fotled. Röda tryckmärken över spina </a:t>
            </a:r>
            <a:r>
              <a:rPr lang="sv-SE" sz="1200" i="1" dirty="0" err="1">
                <a:solidFill>
                  <a:schemeClr val="bg2">
                    <a:lumMod val="90000"/>
                  </a:schemeClr>
                </a:solidFill>
              </a:rPr>
              <a:t>iliaca</a:t>
            </a:r>
            <a:r>
              <a:rPr lang="sv-SE" sz="1200" i="1" dirty="0">
                <a:solidFill>
                  <a:schemeClr val="bg2">
                    <a:lumMod val="90000"/>
                  </a:schemeClr>
                </a:solidFill>
              </a:rPr>
              <a:t> </a:t>
            </a:r>
            <a:r>
              <a:rPr lang="sv-SE" sz="1200" i="1" dirty="0" err="1">
                <a:solidFill>
                  <a:schemeClr val="bg2">
                    <a:lumMod val="90000"/>
                  </a:schemeClr>
                </a:solidFill>
              </a:rPr>
              <a:t>anterior</a:t>
            </a:r>
            <a:r>
              <a:rPr lang="sv-SE" sz="1200" i="1" dirty="0">
                <a:solidFill>
                  <a:schemeClr val="bg2">
                    <a:lumMod val="90000"/>
                  </a:schemeClr>
                </a:solidFill>
              </a:rPr>
              <a:t> vänster, vänster lårs framsida och vänster knäskål. Passiv rörlighet i vänster ben framkallar smärta och det </a:t>
            </a:r>
            <a:r>
              <a:rPr lang="sv-SE" sz="1200" i="1" dirty="0" err="1">
                <a:solidFill>
                  <a:schemeClr val="bg2">
                    <a:lumMod val="90000"/>
                  </a:schemeClr>
                </a:solidFill>
              </a:rPr>
              <a:t>krepiterar</a:t>
            </a:r>
            <a:r>
              <a:rPr lang="sv-SE" sz="1200" i="1" dirty="0">
                <a:solidFill>
                  <a:schemeClr val="bg2">
                    <a:lumMod val="90000"/>
                  </a:schemeClr>
                </a:solidFill>
              </a:rPr>
              <a:t> i fotledsnivå vänster fotled vid undersökning. Alla extremiteter tycks ha samma hudtemperatur. En </a:t>
            </a:r>
            <a:r>
              <a:rPr lang="sv-SE" sz="1200" i="1" dirty="0" err="1">
                <a:solidFill>
                  <a:schemeClr val="bg2">
                    <a:lumMod val="90000"/>
                  </a:schemeClr>
                </a:solidFill>
              </a:rPr>
              <a:t>artärblodgas</a:t>
            </a:r>
            <a:r>
              <a:rPr lang="sv-SE" sz="1200" i="1" dirty="0">
                <a:solidFill>
                  <a:schemeClr val="bg2">
                    <a:lumMod val="90000"/>
                  </a:schemeClr>
                </a:solidFill>
              </a:rPr>
              <a:t> behöver tas, där analys för </a:t>
            </a:r>
            <a:r>
              <a:rPr lang="sv-SE" sz="1200" i="1" dirty="0" err="1">
                <a:solidFill>
                  <a:schemeClr val="bg2">
                    <a:lumMod val="90000"/>
                  </a:schemeClr>
                </a:solidFill>
              </a:rPr>
              <a:t>COHb</a:t>
            </a:r>
            <a:r>
              <a:rPr lang="sv-SE" sz="1200" i="1" dirty="0">
                <a:solidFill>
                  <a:schemeClr val="bg2">
                    <a:lumMod val="90000"/>
                  </a:schemeClr>
                </a:solidFill>
              </a:rPr>
              <a:t> ingår, med tanke på att hon har varit utsatt föravgasrök i slutet utrymme under en längre stund, och har medvetandesänkning. Med tanke på att patienten är medvetandesänkt och </a:t>
            </a:r>
            <a:r>
              <a:rPr lang="sv-SE" sz="1200" i="1" dirty="0" err="1">
                <a:solidFill>
                  <a:schemeClr val="bg2">
                    <a:lumMod val="90000"/>
                  </a:schemeClr>
                </a:solidFill>
              </a:rPr>
              <a:t>cirkulatorisk</a:t>
            </a:r>
            <a:r>
              <a:rPr lang="sv-SE" sz="1200" i="1" dirty="0">
                <a:solidFill>
                  <a:schemeClr val="bg2">
                    <a:lumMod val="90000"/>
                  </a:schemeClr>
                </a:solidFill>
              </a:rPr>
              <a:t> påverkad med ett trauma som ger förutsättningar för både </a:t>
            </a:r>
            <a:r>
              <a:rPr lang="sv-SE" sz="1200" i="1" dirty="0" err="1">
                <a:solidFill>
                  <a:schemeClr val="bg2">
                    <a:lumMod val="90000"/>
                  </a:schemeClr>
                </a:solidFill>
              </a:rPr>
              <a:t>halsryggsskada</a:t>
            </a:r>
            <a:r>
              <a:rPr lang="sv-SE" sz="1200" i="1" dirty="0">
                <a:solidFill>
                  <a:schemeClr val="bg2">
                    <a:lumMod val="90000"/>
                  </a:schemeClr>
                </a:solidFill>
              </a:rPr>
              <a:t> och bäckenfraktur bör behandlingarna fortgå i nuläget.</a:t>
            </a:r>
          </a:p>
          <a:p>
            <a:pPr marL="0" indent="0">
              <a:buNone/>
            </a:pPr>
            <a:r>
              <a:rPr lang="sv-SE" sz="1400" dirty="0"/>
              <a:t>En </a:t>
            </a:r>
            <a:r>
              <a:rPr lang="sv-SE" sz="1400" dirty="0" err="1"/>
              <a:t>artärblodgas</a:t>
            </a:r>
            <a:r>
              <a:rPr lang="sv-SE" sz="1400" dirty="0"/>
              <a:t> är nu tagen. Referensvärden:</a:t>
            </a:r>
          </a:p>
          <a:p>
            <a:pPr marL="0" indent="0">
              <a:buNone/>
            </a:pPr>
            <a:r>
              <a:rPr lang="sv-SE" sz="1400" b="1" dirty="0"/>
              <a:t>Fråga 3:4a (4p). </a:t>
            </a:r>
            <a:r>
              <a:rPr lang="sv-SE" sz="1400" dirty="0"/>
              <a:t>Analysera blodgasen i relation till den kliniska presentationen och situationen, </a:t>
            </a:r>
            <a:br>
              <a:rPr lang="sv-SE" sz="1400" dirty="0"/>
            </a:br>
            <a:r>
              <a:rPr lang="sv-SE" sz="1400" dirty="0"/>
              <a:t>samt aktuell patofysiologi.</a:t>
            </a:r>
          </a:p>
          <a:p>
            <a:pPr marL="0" indent="0">
              <a:buNone/>
            </a:pPr>
            <a:r>
              <a:rPr lang="sv-SE" sz="1400" b="1" dirty="0"/>
              <a:t>Fråga 3:4b (2p). </a:t>
            </a:r>
            <a:r>
              <a:rPr lang="sv-SE" sz="1400" dirty="0"/>
              <a:t>Vilka typer av behandlingar behöver initieras akut utifrån blodgasen och den kliniska bilden?</a:t>
            </a:r>
          </a:p>
          <a:p>
            <a:pPr marL="0" indent="0">
              <a:buNone/>
            </a:pPr>
            <a:r>
              <a:rPr lang="sv-SE" sz="1400" b="1" i="1" dirty="0">
                <a:solidFill>
                  <a:srgbClr val="0070C0"/>
                </a:solidFill>
              </a:rPr>
              <a:t>Återkoppling 3:4. </a:t>
            </a:r>
            <a:r>
              <a:rPr lang="sv-SE" sz="1400" i="1" dirty="0">
                <a:solidFill>
                  <a:srgbClr val="0070C0"/>
                </a:solidFill>
              </a:rPr>
              <a:t>Patienten har en metabol </a:t>
            </a:r>
            <a:r>
              <a:rPr lang="sv-SE" sz="1400" i="1" dirty="0" err="1">
                <a:solidFill>
                  <a:srgbClr val="0070C0"/>
                </a:solidFill>
              </a:rPr>
              <a:t>acidos</a:t>
            </a:r>
            <a:r>
              <a:rPr lang="sv-SE" sz="1400" i="1" dirty="0">
                <a:solidFill>
                  <a:srgbClr val="0070C0"/>
                </a:solidFill>
              </a:rPr>
              <a:t> med kolmonoxidförgiftning p.g.a. att hon har utsatts för </a:t>
            </a:r>
            <a:br>
              <a:rPr lang="sv-SE" sz="1400" i="1" dirty="0">
                <a:solidFill>
                  <a:srgbClr val="0070C0"/>
                </a:solidFill>
              </a:rPr>
            </a:br>
            <a:r>
              <a:rPr lang="sv-SE" sz="1400" i="1" dirty="0">
                <a:solidFill>
                  <a:srgbClr val="0070C0"/>
                </a:solidFill>
              </a:rPr>
              <a:t>avgasrök i slutet utrymme. Det kan ge bl.a. takykardi, och medvetandesänkning som patienten uppvisar. </a:t>
            </a:r>
            <a:br>
              <a:rPr lang="sv-SE" sz="1400" i="1" dirty="0">
                <a:solidFill>
                  <a:srgbClr val="0070C0"/>
                </a:solidFill>
              </a:rPr>
            </a:br>
            <a:r>
              <a:rPr lang="sv-SE" sz="1400" i="1" dirty="0">
                <a:solidFill>
                  <a:srgbClr val="0070C0"/>
                </a:solidFill>
              </a:rPr>
              <a:t>Normal </a:t>
            </a:r>
            <a:r>
              <a:rPr lang="sv-SE" sz="1400" i="1" dirty="0" err="1">
                <a:solidFill>
                  <a:srgbClr val="0070C0"/>
                </a:solidFill>
              </a:rPr>
              <a:t>COHb</a:t>
            </a:r>
            <a:r>
              <a:rPr lang="sv-SE" sz="1400" i="1" dirty="0">
                <a:solidFill>
                  <a:srgbClr val="0070C0"/>
                </a:solidFill>
              </a:rPr>
              <a:t> är under 3%. </a:t>
            </a:r>
            <a:r>
              <a:rPr lang="sv-SE" sz="1400" i="1" dirty="0" err="1">
                <a:solidFill>
                  <a:srgbClr val="0070C0"/>
                </a:solidFill>
              </a:rPr>
              <a:t>Pulsoximetern</a:t>
            </a:r>
            <a:r>
              <a:rPr lang="sv-SE" sz="1400" i="1" dirty="0">
                <a:solidFill>
                  <a:srgbClr val="0070C0"/>
                </a:solidFill>
              </a:rPr>
              <a:t> kan inte skilja </a:t>
            </a:r>
            <a:r>
              <a:rPr lang="sv-SE" sz="1400" i="1" dirty="0" err="1">
                <a:solidFill>
                  <a:srgbClr val="0070C0"/>
                </a:solidFill>
              </a:rPr>
              <a:t>COHb</a:t>
            </a:r>
            <a:r>
              <a:rPr lang="sv-SE" sz="1400" i="1" dirty="0">
                <a:solidFill>
                  <a:srgbClr val="0070C0"/>
                </a:solidFill>
              </a:rPr>
              <a:t> från </a:t>
            </a:r>
            <a:r>
              <a:rPr lang="sv-SE" sz="1400" i="1" dirty="0" err="1">
                <a:solidFill>
                  <a:srgbClr val="0070C0"/>
                </a:solidFill>
              </a:rPr>
              <a:t>oxyhemoglobin</a:t>
            </a:r>
            <a:r>
              <a:rPr lang="sv-SE" sz="1400" i="1" dirty="0">
                <a:solidFill>
                  <a:srgbClr val="0070C0"/>
                </a:solidFill>
              </a:rPr>
              <a:t>, varför man riskerar få </a:t>
            </a:r>
            <a:br>
              <a:rPr lang="sv-SE" sz="1400" i="1" dirty="0">
                <a:solidFill>
                  <a:srgbClr val="0070C0"/>
                </a:solidFill>
              </a:rPr>
            </a:br>
            <a:r>
              <a:rPr lang="sv-SE" sz="1400" i="1" dirty="0">
                <a:solidFill>
                  <a:srgbClr val="0070C0"/>
                </a:solidFill>
              </a:rPr>
              <a:t>ett falskt högt värde avseende </a:t>
            </a:r>
            <a:r>
              <a:rPr lang="sv-SE" sz="1400" i="1" dirty="0" err="1">
                <a:solidFill>
                  <a:srgbClr val="0070C0"/>
                </a:solidFill>
              </a:rPr>
              <a:t>syresaturation</a:t>
            </a:r>
            <a:r>
              <a:rPr lang="sv-SE" sz="1400" i="1" dirty="0">
                <a:solidFill>
                  <a:srgbClr val="0070C0"/>
                </a:solidFill>
              </a:rPr>
              <a:t> på </a:t>
            </a:r>
            <a:r>
              <a:rPr lang="sv-SE" sz="1400" i="1" dirty="0" err="1">
                <a:solidFill>
                  <a:srgbClr val="0070C0"/>
                </a:solidFill>
              </a:rPr>
              <a:t>pulsoximetrin</a:t>
            </a:r>
            <a:r>
              <a:rPr lang="sv-SE" sz="1400" i="1" dirty="0">
                <a:solidFill>
                  <a:srgbClr val="0070C0"/>
                </a:solidFill>
              </a:rPr>
              <a:t>. Därför behövs annan analysmetod, t.ex. </a:t>
            </a:r>
            <a:br>
              <a:rPr lang="sv-SE" sz="1400" i="1" dirty="0">
                <a:solidFill>
                  <a:srgbClr val="0070C0"/>
                </a:solidFill>
              </a:rPr>
            </a:br>
            <a:r>
              <a:rPr lang="sv-SE" sz="1400" i="1" dirty="0" err="1">
                <a:solidFill>
                  <a:srgbClr val="0070C0"/>
                </a:solidFill>
              </a:rPr>
              <a:t>artärblodgas</a:t>
            </a:r>
            <a:r>
              <a:rPr lang="sv-SE" sz="1400" i="1" dirty="0">
                <a:solidFill>
                  <a:srgbClr val="0070C0"/>
                </a:solidFill>
              </a:rPr>
              <a:t> med särskild </a:t>
            </a:r>
            <a:r>
              <a:rPr lang="sv-SE" sz="1400" i="1" dirty="0" err="1">
                <a:solidFill>
                  <a:srgbClr val="0070C0"/>
                </a:solidFill>
              </a:rPr>
              <a:t>COHb</a:t>
            </a:r>
            <a:r>
              <a:rPr lang="sv-SE" sz="1400" i="1" dirty="0">
                <a:solidFill>
                  <a:srgbClr val="0070C0"/>
                </a:solidFill>
              </a:rPr>
              <a:t>-analys. CO har högre affinitet till Hb än syrgas. Anaerob metabolism startar </a:t>
            </a:r>
            <a:br>
              <a:rPr lang="sv-SE" sz="1400" i="1" dirty="0">
                <a:solidFill>
                  <a:srgbClr val="0070C0"/>
                </a:solidFill>
              </a:rPr>
            </a:br>
            <a:r>
              <a:rPr lang="sv-SE" sz="1400" i="1" dirty="0">
                <a:solidFill>
                  <a:srgbClr val="0070C0"/>
                </a:solidFill>
              </a:rPr>
              <a:t>då otillräcklig syretillförsel sker tillvävnaderna, med laktatstegring som följd. Orsaken till </a:t>
            </a:r>
            <a:r>
              <a:rPr lang="sv-SE" sz="1400" i="1" dirty="0" err="1">
                <a:solidFill>
                  <a:srgbClr val="0070C0"/>
                </a:solidFill>
              </a:rPr>
              <a:t>takypnén</a:t>
            </a:r>
            <a:r>
              <a:rPr lang="sv-SE" sz="1400" i="1" dirty="0">
                <a:solidFill>
                  <a:srgbClr val="0070C0"/>
                </a:solidFill>
              </a:rPr>
              <a:t> kan vara </a:t>
            </a:r>
            <a:br>
              <a:rPr lang="sv-SE" sz="1400" i="1" dirty="0">
                <a:solidFill>
                  <a:srgbClr val="0070C0"/>
                </a:solidFill>
              </a:rPr>
            </a:br>
            <a:r>
              <a:rPr lang="sv-SE" sz="1400" i="1" dirty="0">
                <a:solidFill>
                  <a:srgbClr val="0070C0"/>
                </a:solidFill>
              </a:rPr>
              <a:t>en del i en respiratorisk kompensation av den metabola </a:t>
            </a:r>
            <a:r>
              <a:rPr lang="sv-SE" sz="1400" i="1" dirty="0" err="1">
                <a:solidFill>
                  <a:srgbClr val="0070C0"/>
                </a:solidFill>
              </a:rPr>
              <a:t>acidosen</a:t>
            </a:r>
            <a:r>
              <a:rPr lang="sv-SE" sz="1400" i="1" dirty="0">
                <a:solidFill>
                  <a:srgbClr val="0070C0"/>
                </a:solidFill>
              </a:rPr>
              <a:t>. Dessutom har patienten en svår </a:t>
            </a:r>
            <a:br>
              <a:rPr lang="sv-SE" sz="1400" i="1" dirty="0">
                <a:solidFill>
                  <a:srgbClr val="0070C0"/>
                </a:solidFill>
              </a:rPr>
            </a:br>
            <a:r>
              <a:rPr lang="sv-SE" sz="1400" i="1" dirty="0">
                <a:solidFill>
                  <a:srgbClr val="0070C0"/>
                </a:solidFill>
              </a:rPr>
              <a:t>thoraxskada och sannolikt vänstersidig </a:t>
            </a:r>
            <a:r>
              <a:rPr lang="sv-SE" sz="1400" i="1" dirty="0" err="1">
                <a:solidFill>
                  <a:srgbClr val="0070C0"/>
                </a:solidFill>
              </a:rPr>
              <a:t>hemo</a:t>
            </a:r>
            <a:r>
              <a:rPr lang="sv-SE" sz="1400" i="1" dirty="0">
                <a:solidFill>
                  <a:srgbClr val="0070C0"/>
                </a:solidFill>
              </a:rPr>
              <a:t>-pneumothorax som sannolikt försämrar ventilationen, </a:t>
            </a:r>
            <a:br>
              <a:rPr lang="sv-SE" sz="1400" i="1" dirty="0">
                <a:solidFill>
                  <a:srgbClr val="0070C0"/>
                </a:solidFill>
              </a:rPr>
            </a:br>
            <a:r>
              <a:rPr lang="sv-SE" sz="1400" i="1" dirty="0">
                <a:solidFill>
                  <a:srgbClr val="0070C0"/>
                </a:solidFill>
              </a:rPr>
              <a:t>vilket också påverkar respirationen. Kolmonoxidförgiftning kräver omedelbar syrgasbehandling där 100% </a:t>
            </a:r>
            <a:br>
              <a:rPr lang="sv-SE" sz="1400" i="1" dirty="0">
                <a:solidFill>
                  <a:srgbClr val="0070C0"/>
                </a:solidFill>
              </a:rPr>
            </a:br>
            <a:r>
              <a:rPr lang="sv-SE" sz="1400" i="1" dirty="0">
                <a:solidFill>
                  <a:srgbClr val="0070C0"/>
                </a:solidFill>
              </a:rPr>
              <a:t>syrgasbehandling är standardbehandling och det kan ges via CPAP eller respirator. Optimerad ventilation är </a:t>
            </a:r>
            <a:br>
              <a:rPr lang="sv-SE" sz="1400" i="1" dirty="0">
                <a:solidFill>
                  <a:srgbClr val="0070C0"/>
                </a:solidFill>
              </a:rPr>
            </a:br>
            <a:r>
              <a:rPr lang="sv-SE" sz="1400" i="1" dirty="0">
                <a:solidFill>
                  <a:srgbClr val="0070C0"/>
                </a:solidFill>
              </a:rPr>
              <a:t>av vikt, varför thoraxdrän vänster sida behövs. Svår kolmonoxidförgiftning behandlas i tryckkammare. </a:t>
            </a:r>
            <a:br>
              <a:rPr lang="sv-SE" sz="1400" i="1" dirty="0">
                <a:solidFill>
                  <a:srgbClr val="0070C0"/>
                </a:solidFill>
              </a:rPr>
            </a:br>
            <a:r>
              <a:rPr lang="sv-SE" sz="1400" i="1" dirty="0">
                <a:solidFill>
                  <a:srgbClr val="0070C0"/>
                </a:solidFill>
              </a:rPr>
              <a:t>(Lärandemål A1, A2, B2)</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a:t>
            </a:r>
            <a:r>
              <a:rPr lang="sv-SE" sz="2400" dirty="0">
                <a:latin typeface="Signika"/>
              </a:rPr>
              <a:t>Jonna</a:t>
            </a:r>
            <a:r>
              <a:rPr lang="sv-SE" sz="2400" dirty="0">
                <a:effectLst/>
                <a:latin typeface="Signika"/>
              </a:rPr>
              <a:t>, 32 år. (</a:t>
            </a:r>
            <a:r>
              <a:rPr lang="sv-SE" sz="2400" dirty="0">
                <a:latin typeface="Signika"/>
              </a:rPr>
              <a:t>30</a:t>
            </a:r>
            <a:r>
              <a:rPr lang="sv-SE" sz="2400" dirty="0">
                <a:effectLst/>
                <a:latin typeface="Signika"/>
              </a:rPr>
              <a:t>p) (Ord HT22) </a:t>
            </a:r>
            <a:endParaRPr lang="sv-SE" sz="2400" dirty="0">
              <a:effectLst/>
            </a:endParaRPr>
          </a:p>
        </p:txBody>
      </p:sp>
      <p:pic>
        <p:nvPicPr>
          <p:cNvPr id="4" name="Bildobjekt 3">
            <a:extLst>
              <a:ext uri="{FF2B5EF4-FFF2-40B4-BE49-F238E27FC236}">
                <a16:creationId xmlns:a16="http://schemas.microsoft.com/office/drawing/2014/main" id="{673C9B4A-B67E-13CE-6807-D71387F55233}"/>
              </a:ext>
            </a:extLst>
          </p:cNvPr>
          <p:cNvPicPr>
            <a:picLocks noChangeAspect="1"/>
          </p:cNvPicPr>
          <p:nvPr/>
        </p:nvPicPr>
        <p:blipFill>
          <a:blip r:embed="rId2"/>
          <a:stretch>
            <a:fillRect/>
          </a:stretch>
        </p:blipFill>
        <p:spPr>
          <a:xfrm>
            <a:off x="8388403" y="4327301"/>
            <a:ext cx="3704859" cy="2465817"/>
          </a:xfrm>
          <a:prstGeom prst="rect">
            <a:avLst/>
          </a:prstGeom>
        </p:spPr>
      </p:pic>
    </p:spTree>
    <p:extLst>
      <p:ext uri="{BB962C8B-B14F-4D97-AF65-F5344CB8AC3E}">
        <p14:creationId xmlns:p14="http://schemas.microsoft.com/office/powerpoint/2010/main" val="3257450899"/>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821250"/>
          </a:xfrm>
        </p:spPr>
        <p:txBody>
          <a:bodyPr vert="horz" lIns="91440" tIns="45720" rIns="91440" bIns="45720" rtlCol="0" anchor="t">
            <a:normAutofit/>
          </a:bodyPr>
          <a:lstStyle/>
          <a:p>
            <a:pPr marL="0" indent="0">
              <a:buNone/>
            </a:pPr>
            <a:r>
              <a:rPr lang="sv-SE" sz="1200" i="1" dirty="0">
                <a:solidFill>
                  <a:schemeClr val="bg2">
                    <a:lumMod val="90000"/>
                  </a:schemeClr>
                </a:solidFill>
              </a:rPr>
              <a:t>(…)</a:t>
            </a:r>
            <a:br>
              <a:rPr lang="sv-SE" sz="1200" i="1" dirty="0">
                <a:solidFill>
                  <a:schemeClr val="bg2">
                    <a:lumMod val="90000"/>
                  </a:schemeClr>
                </a:solidFill>
              </a:rPr>
            </a:br>
            <a:r>
              <a:rPr lang="sv-SE" sz="1400" dirty="0"/>
              <a:t>Patienten blir något mer medveten och börjar jämra sig. Venprover är tagna och en </a:t>
            </a:r>
            <a:r>
              <a:rPr lang="sv-SE" sz="1400" dirty="0" err="1"/>
              <a:t>pvk</a:t>
            </a:r>
            <a:r>
              <a:rPr lang="sv-SE" sz="1400" dirty="0"/>
              <a:t> har även satts i vänster arm då den är till synes oskadd. Thoraxdrän vänster sida anläggs. Luft och lite blod kommer i dränslangen, men ingen större blödning. Andningsrörelser kan till viss del nu anas på vänster sida av thorax. Andningsfrekvensen är nu 24/min och pulsen 117/min, samt blodtryck 115/75 </a:t>
            </a:r>
            <a:r>
              <a:rPr lang="sv-SE" sz="1400" dirty="0" err="1"/>
              <a:t>mmHg</a:t>
            </a:r>
            <a:r>
              <a:rPr lang="sv-SE" sz="1400" dirty="0"/>
              <a:t>. 800 ml </a:t>
            </a:r>
            <a:r>
              <a:rPr lang="sv-SE" sz="1400" dirty="0" err="1"/>
              <a:t>RingerAcetat</a:t>
            </a:r>
            <a:r>
              <a:rPr lang="sv-SE" sz="1400" dirty="0"/>
              <a:t> har gått in. Patienten har fortsatt 15 L syrgas per minut via mask med reservoar. Ny </a:t>
            </a:r>
            <a:r>
              <a:rPr lang="sv-SE" sz="1400" dirty="0" err="1"/>
              <a:t>blodgas</a:t>
            </a:r>
            <a:r>
              <a:rPr lang="sv-SE" sz="1400" dirty="0"/>
              <a:t> visar förbättring, med stigande pH, samt sjunkande laktat och </a:t>
            </a:r>
            <a:r>
              <a:rPr lang="sv-SE" sz="1400" dirty="0" err="1"/>
              <a:t>COHb</a:t>
            </a:r>
            <a:r>
              <a:rPr lang="sv-SE" sz="1400" dirty="0"/>
              <a:t>. Sannolikt har den nuvarande syrgasbehandlingen och tiden ändå haft viss effekt på kolmonoxidförgiftningen även om 100% syrgas inte givits. Patienten kan nu säga att hon har ont men har svårt att precisera var.</a:t>
            </a:r>
          </a:p>
          <a:p>
            <a:pPr marL="0" indent="0">
              <a:buNone/>
            </a:pPr>
            <a:r>
              <a:rPr lang="sv-SE" sz="1400" b="1" dirty="0"/>
              <a:t>Fråga 3:5a (4p). </a:t>
            </a:r>
            <a:r>
              <a:rPr lang="sv-SE" sz="1400" dirty="0"/>
              <a:t>Skriv en ordination för smärtlindring. Tänk på att ordinationen ska vara juridiskt och medicinskt korrekt.</a:t>
            </a:r>
          </a:p>
          <a:p>
            <a:pPr marL="0" indent="0">
              <a:buNone/>
            </a:pPr>
            <a:r>
              <a:rPr lang="sv-SE" sz="1400" b="1" dirty="0"/>
              <a:t>Fråga 3:5b (4p). </a:t>
            </a:r>
            <a:r>
              <a:rPr lang="sv-SE" sz="1400" dirty="0"/>
              <a:t>Det är dags för bilddiagnostik. Ange vilka undersökningar (kroppsdel och modalitet) patienten bör genomgå.</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a:t>
            </a:r>
            <a:r>
              <a:rPr lang="sv-SE" sz="2400" dirty="0">
                <a:latin typeface="Signika"/>
              </a:rPr>
              <a:t>Jonna</a:t>
            </a:r>
            <a:r>
              <a:rPr lang="sv-SE" sz="2400" dirty="0">
                <a:effectLst/>
                <a:latin typeface="Signika"/>
              </a:rPr>
              <a:t>, 32 år. (</a:t>
            </a:r>
            <a:r>
              <a:rPr lang="sv-SE" sz="2400" dirty="0">
                <a:latin typeface="Signika"/>
              </a:rPr>
              <a:t>30</a:t>
            </a:r>
            <a:r>
              <a:rPr lang="sv-SE" sz="2400" dirty="0">
                <a:effectLst/>
                <a:latin typeface="Signika"/>
              </a:rPr>
              <a:t>p) (Ord HT22) </a:t>
            </a:r>
            <a:endParaRPr lang="sv-SE" sz="2400" dirty="0">
              <a:effectLst/>
            </a:endParaRPr>
          </a:p>
        </p:txBody>
      </p:sp>
    </p:spTree>
    <p:extLst>
      <p:ext uri="{BB962C8B-B14F-4D97-AF65-F5344CB8AC3E}">
        <p14:creationId xmlns:p14="http://schemas.microsoft.com/office/powerpoint/2010/main" val="4174565652"/>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821250"/>
          </a:xfrm>
        </p:spPr>
        <p:txBody>
          <a:bodyPr vert="horz" lIns="91440" tIns="45720" rIns="91440" bIns="45720" rtlCol="0" anchor="t">
            <a:normAutofit/>
          </a:bodyPr>
          <a:lstStyle/>
          <a:p>
            <a:pPr marL="0" indent="0">
              <a:buNone/>
            </a:pPr>
            <a:r>
              <a:rPr lang="sv-SE" sz="1200" i="1" dirty="0">
                <a:solidFill>
                  <a:schemeClr val="bg2">
                    <a:lumMod val="90000"/>
                  </a:schemeClr>
                </a:solidFill>
              </a:rPr>
              <a:t>(…)</a:t>
            </a:r>
            <a:br>
              <a:rPr lang="sv-SE" sz="1200" i="1" dirty="0">
                <a:solidFill>
                  <a:schemeClr val="bg2">
                    <a:lumMod val="90000"/>
                  </a:schemeClr>
                </a:solidFill>
              </a:rPr>
            </a:br>
            <a:r>
              <a:rPr lang="sv-SE" sz="1400" dirty="0"/>
              <a:t>Patienten blir något mer medveten och börjar jämra sig. Venprover är tagna och en </a:t>
            </a:r>
            <a:r>
              <a:rPr lang="sv-SE" sz="1400" dirty="0" err="1"/>
              <a:t>pvk</a:t>
            </a:r>
            <a:r>
              <a:rPr lang="sv-SE" sz="1400" dirty="0"/>
              <a:t> har även satts i vänster arm då den är till synes oskadd. Thoraxdrän vänster sida anläggs. Luft och lite blod kommer i dränslangen, men ingen större blödning. Andningsrörelser kan till viss del nu anas på vänster sida av thorax. Andningsfrekvensen är nu24/min och pulsen 117/min, samt blodtryck 115/75 </a:t>
            </a:r>
            <a:r>
              <a:rPr lang="sv-SE" sz="1400" dirty="0" err="1"/>
              <a:t>mmHg</a:t>
            </a:r>
            <a:r>
              <a:rPr lang="sv-SE" sz="1400" dirty="0"/>
              <a:t>. 800 ml </a:t>
            </a:r>
            <a:r>
              <a:rPr lang="sv-SE" sz="1400" dirty="0" err="1"/>
              <a:t>RingerAcetat</a:t>
            </a:r>
            <a:r>
              <a:rPr lang="sv-SE" sz="1400" dirty="0"/>
              <a:t> har gått in. Patienten har fortsatt 15 L syrgas per minut via mask med reservoar. Ny </a:t>
            </a:r>
            <a:r>
              <a:rPr lang="sv-SE" sz="1400" dirty="0" err="1"/>
              <a:t>blodgas</a:t>
            </a:r>
            <a:r>
              <a:rPr lang="sv-SE" sz="1400" dirty="0"/>
              <a:t> visar förbättring, med stigande pH, samt sjunkande laktat och </a:t>
            </a:r>
            <a:r>
              <a:rPr lang="sv-SE" sz="1400" dirty="0" err="1"/>
              <a:t>COHb</a:t>
            </a:r>
            <a:r>
              <a:rPr lang="sv-SE" sz="1400" dirty="0"/>
              <a:t>. Sannolikt har den nuvarande syrgasbehandlingen och tiden ändå haft viss effekt på kolmonoxidförgiftningen även om 100% syrgas inte givits. Patienten kan nu säga att hon har ont men har svårt att precisera var.</a:t>
            </a:r>
          </a:p>
          <a:p>
            <a:pPr marL="0" indent="0">
              <a:buNone/>
            </a:pPr>
            <a:r>
              <a:rPr lang="sv-SE" sz="1400" b="1" dirty="0"/>
              <a:t>Fråga 3:5a (4p). </a:t>
            </a:r>
            <a:r>
              <a:rPr lang="sv-SE" sz="1400" dirty="0"/>
              <a:t>Skriv en ordination för smärtlindring. Tänk på att ordinationen ska vara juridiskt och medicinskt korrekt.</a:t>
            </a:r>
          </a:p>
          <a:p>
            <a:pPr marL="0" indent="0">
              <a:buNone/>
            </a:pPr>
            <a:r>
              <a:rPr lang="sv-SE" sz="1400" b="1" dirty="0"/>
              <a:t>Fråga 3:5b (4p). </a:t>
            </a:r>
            <a:r>
              <a:rPr lang="sv-SE" sz="1400" dirty="0"/>
              <a:t>Det är dags för bilddiagnostik. Ange vilka undersökningar (kroppsdel och modalitet) patienten bör genomgå.</a:t>
            </a:r>
          </a:p>
          <a:p>
            <a:pPr marL="0" indent="0">
              <a:buNone/>
            </a:pPr>
            <a:r>
              <a:rPr lang="sv-SE" sz="1400" b="1" i="1" dirty="0">
                <a:solidFill>
                  <a:srgbClr val="0070C0"/>
                </a:solidFill>
              </a:rPr>
              <a:t>Återkoppling 3:5. </a:t>
            </a:r>
            <a:r>
              <a:rPr lang="sv-SE" sz="1400" i="1" dirty="0">
                <a:solidFill>
                  <a:srgbClr val="0070C0"/>
                </a:solidFill>
              </a:rPr>
              <a:t>Ordination Injektion morfin 1mg/ml 5 ml iv skrivs. Patienten bör genomgå CT huvud, halsrygg, thorax, buk och bäcken med kontrast för trauma CT. CT eller slätröntgen av </a:t>
            </a:r>
            <a:r>
              <a:rPr lang="sv-SE" sz="1400" i="1" dirty="0" err="1">
                <a:solidFill>
                  <a:srgbClr val="0070C0"/>
                </a:solidFill>
              </a:rPr>
              <a:t>femur</a:t>
            </a:r>
            <a:r>
              <a:rPr lang="sv-SE" sz="1400" i="1" dirty="0">
                <a:solidFill>
                  <a:srgbClr val="0070C0"/>
                </a:solidFill>
              </a:rPr>
              <a:t>, knä, underben och fotled vänster sida. (Lärandemål A1, B2, B7)</a:t>
            </a:r>
            <a:endParaRPr lang="sv-SE" sz="1400" i="1" dirty="0">
              <a:solidFill>
                <a:srgbClr val="0070C0"/>
              </a:solidFill>
              <a:cs typeface="Calibri"/>
            </a:endParaRP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a:t>
            </a:r>
            <a:r>
              <a:rPr lang="sv-SE" sz="2400" dirty="0">
                <a:latin typeface="Signika"/>
              </a:rPr>
              <a:t>Jonna</a:t>
            </a:r>
            <a:r>
              <a:rPr lang="sv-SE" sz="2400" dirty="0">
                <a:effectLst/>
                <a:latin typeface="Signika"/>
              </a:rPr>
              <a:t>, 32 år. (</a:t>
            </a:r>
            <a:r>
              <a:rPr lang="sv-SE" sz="2400" dirty="0">
                <a:latin typeface="Signika"/>
              </a:rPr>
              <a:t>30</a:t>
            </a:r>
            <a:r>
              <a:rPr lang="sv-SE" sz="2400" dirty="0">
                <a:effectLst/>
                <a:latin typeface="Signika"/>
              </a:rPr>
              <a:t>p) (Ord HT22) </a:t>
            </a:r>
            <a:endParaRPr lang="sv-SE" sz="2400" dirty="0">
              <a:effectLst/>
            </a:endParaRPr>
          </a:p>
        </p:txBody>
      </p:sp>
    </p:spTree>
    <p:extLst>
      <p:ext uri="{BB962C8B-B14F-4D97-AF65-F5344CB8AC3E}">
        <p14:creationId xmlns:p14="http://schemas.microsoft.com/office/powerpoint/2010/main" val="369824781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821250"/>
          </a:xfrm>
        </p:spPr>
        <p:txBody>
          <a:bodyPr vert="horz" lIns="91440" tIns="45720" rIns="91440" bIns="45720" rtlCol="0" anchor="t">
            <a:normAutofit/>
          </a:bodyPr>
          <a:lstStyle/>
          <a:p>
            <a:pPr marL="0" indent="0">
              <a:buNone/>
            </a:pPr>
            <a:r>
              <a:rPr lang="sv-SE" sz="1200" i="1" dirty="0">
                <a:solidFill>
                  <a:schemeClr val="bg2">
                    <a:lumMod val="90000"/>
                  </a:schemeClr>
                </a:solidFill>
              </a:rPr>
              <a:t>(…)</a:t>
            </a:r>
            <a:br>
              <a:rPr lang="sv-SE" sz="1200" i="1" dirty="0">
                <a:solidFill>
                  <a:schemeClr val="bg2">
                    <a:lumMod val="90000"/>
                  </a:schemeClr>
                </a:solidFill>
              </a:rPr>
            </a:br>
            <a:r>
              <a:rPr lang="sv-SE" sz="1200" i="1" dirty="0">
                <a:solidFill>
                  <a:schemeClr val="bg2">
                    <a:lumMod val="90000"/>
                  </a:schemeClr>
                </a:solidFill>
              </a:rPr>
              <a:t>Patienten blir något mer medveten och börjar jämra sig. Venprover är tagna och en </a:t>
            </a:r>
            <a:r>
              <a:rPr lang="sv-SE" sz="1200" i="1" dirty="0" err="1">
                <a:solidFill>
                  <a:schemeClr val="bg2">
                    <a:lumMod val="90000"/>
                  </a:schemeClr>
                </a:solidFill>
              </a:rPr>
              <a:t>pvk</a:t>
            </a:r>
            <a:r>
              <a:rPr lang="sv-SE" sz="1200" i="1" dirty="0">
                <a:solidFill>
                  <a:schemeClr val="bg2">
                    <a:lumMod val="90000"/>
                  </a:schemeClr>
                </a:solidFill>
              </a:rPr>
              <a:t> har även satts i vänster arm då den är till synes oskadd. Thoraxdrän vänster sida anläggs. Luft och lite blod kommer i dränslangen, men ingen större blödning. Andningsrörelser kan till viss del nu anas på vänster sida av thorax. Andningsfrekvensen är nu24/min och pulsen 117/min, samt blodtryck 115/75 </a:t>
            </a:r>
            <a:r>
              <a:rPr lang="sv-SE" sz="1200" i="1" dirty="0" err="1">
                <a:solidFill>
                  <a:schemeClr val="bg2">
                    <a:lumMod val="90000"/>
                  </a:schemeClr>
                </a:solidFill>
              </a:rPr>
              <a:t>mmHg</a:t>
            </a:r>
            <a:r>
              <a:rPr lang="sv-SE" sz="1200" i="1" dirty="0">
                <a:solidFill>
                  <a:schemeClr val="bg2">
                    <a:lumMod val="90000"/>
                  </a:schemeClr>
                </a:solidFill>
              </a:rPr>
              <a:t>. 800 ml </a:t>
            </a:r>
            <a:r>
              <a:rPr lang="sv-SE" sz="1200" i="1" dirty="0" err="1">
                <a:solidFill>
                  <a:schemeClr val="bg2">
                    <a:lumMod val="90000"/>
                  </a:schemeClr>
                </a:solidFill>
              </a:rPr>
              <a:t>RingerAcetat</a:t>
            </a:r>
            <a:r>
              <a:rPr lang="sv-SE" sz="1200" i="1" dirty="0">
                <a:solidFill>
                  <a:schemeClr val="bg2">
                    <a:lumMod val="90000"/>
                  </a:schemeClr>
                </a:solidFill>
              </a:rPr>
              <a:t> har gått in. Patienten har fortsatt 15 L syrgas per minut via mask med reservoar. Ny </a:t>
            </a:r>
            <a:r>
              <a:rPr lang="sv-SE" sz="1200" i="1" dirty="0" err="1">
                <a:solidFill>
                  <a:schemeClr val="bg2">
                    <a:lumMod val="90000"/>
                  </a:schemeClr>
                </a:solidFill>
              </a:rPr>
              <a:t>blodgas</a:t>
            </a:r>
            <a:r>
              <a:rPr lang="sv-SE" sz="1200" i="1" dirty="0">
                <a:solidFill>
                  <a:schemeClr val="bg2">
                    <a:lumMod val="90000"/>
                  </a:schemeClr>
                </a:solidFill>
              </a:rPr>
              <a:t> visar förbättring, med stigande pH, samt sjunkande laktat och </a:t>
            </a:r>
            <a:r>
              <a:rPr lang="sv-SE" sz="1200" i="1" dirty="0" err="1">
                <a:solidFill>
                  <a:schemeClr val="bg2">
                    <a:lumMod val="90000"/>
                  </a:schemeClr>
                </a:solidFill>
              </a:rPr>
              <a:t>COHb</a:t>
            </a:r>
            <a:r>
              <a:rPr lang="sv-SE" sz="1200" i="1" dirty="0">
                <a:solidFill>
                  <a:schemeClr val="bg2">
                    <a:lumMod val="90000"/>
                  </a:schemeClr>
                </a:solidFill>
              </a:rPr>
              <a:t>. Sannolikt har den nuvarande syrgasbehandlingen och tiden ändå haft viss effekt på kolmonoxidförgiftningen även om 100% syrgas inte givits. Patienten kan nu säga att hon har ont men har svårt att precisera var.  Ordination Injektion morfin 1mg/ml 5 ml iv skrivs. Patienten bör genomgå CT huvud, halsrygg, thorax, buk och bäcken med kontrast för trauma CT. CT eller slätröntgen av </a:t>
            </a:r>
            <a:r>
              <a:rPr lang="sv-SE" sz="1200" i="1" dirty="0" err="1">
                <a:solidFill>
                  <a:schemeClr val="bg2">
                    <a:lumMod val="90000"/>
                  </a:schemeClr>
                </a:solidFill>
              </a:rPr>
              <a:t>femur</a:t>
            </a:r>
            <a:r>
              <a:rPr lang="sv-SE" sz="1200" i="1" dirty="0">
                <a:solidFill>
                  <a:schemeClr val="bg2">
                    <a:lumMod val="90000"/>
                  </a:schemeClr>
                </a:solidFill>
              </a:rPr>
              <a:t>, knä, underben och fotled vänstersida. (Lärandemål A1, B2, B7)</a:t>
            </a:r>
          </a:p>
          <a:p>
            <a:pPr marL="0" indent="0">
              <a:buNone/>
            </a:pPr>
            <a:r>
              <a:rPr lang="sv-SE" sz="1400" dirty="0"/>
              <a:t>Röntgen visar ”Ingen </a:t>
            </a:r>
            <a:r>
              <a:rPr lang="sv-SE" sz="1400" dirty="0" err="1"/>
              <a:t>intrakraniell</a:t>
            </a:r>
            <a:r>
              <a:rPr lang="sv-SE" sz="1400" dirty="0"/>
              <a:t> blödning eller skallfraktur. Ingen fraktur i halsrygg eller resten av </a:t>
            </a:r>
            <a:r>
              <a:rPr lang="sv-SE" sz="1400" dirty="0" err="1"/>
              <a:t>columna</a:t>
            </a:r>
            <a:r>
              <a:rPr lang="sv-SE" sz="1400" dirty="0"/>
              <a:t>. Vänstersidig pneumothorax under dränbehandling med ca 4 cm spalt. Costafraktur 3-9 vänster sida med förutsättningar för </a:t>
            </a:r>
            <a:r>
              <a:rPr lang="sv-SE" sz="1400" dirty="0" err="1"/>
              <a:t>flail</a:t>
            </a:r>
            <a:r>
              <a:rPr lang="sv-SE" sz="1400" dirty="0"/>
              <a:t> </a:t>
            </a:r>
            <a:r>
              <a:rPr lang="sv-SE" sz="1400" dirty="0" err="1"/>
              <a:t>chest</a:t>
            </a:r>
            <a:r>
              <a:rPr lang="sv-SE" sz="1400" dirty="0"/>
              <a:t>. Inga tecken på blödning eller parenkymskada i buken. Ingen bäckenfraktur. Ingen fraktur i </a:t>
            </a:r>
            <a:r>
              <a:rPr lang="sv-SE" sz="1400" dirty="0" err="1"/>
              <a:t>femur</a:t>
            </a:r>
            <a:r>
              <a:rPr lang="sv-SE" sz="1400" dirty="0"/>
              <a:t>, knä eller underben. Ringa </a:t>
            </a:r>
            <a:r>
              <a:rPr lang="sv-SE" sz="1400" dirty="0" err="1"/>
              <a:t>dislocerad</a:t>
            </a:r>
            <a:r>
              <a:rPr lang="sv-SE" sz="1400" dirty="0"/>
              <a:t> </a:t>
            </a:r>
            <a:r>
              <a:rPr lang="sv-SE" sz="1400" dirty="0" err="1"/>
              <a:t>trimalleolär</a:t>
            </a:r>
            <a:r>
              <a:rPr lang="sv-SE" sz="1400" dirty="0"/>
              <a:t> fotledsfraktur vänster sida, med lätt vidgning av fotledsgaffeln och lätt </a:t>
            </a:r>
            <a:r>
              <a:rPr lang="sv-SE" sz="1400" dirty="0" err="1"/>
              <a:t>lateralisering</a:t>
            </a:r>
            <a:r>
              <a:rPr lang="sv-SE" sz="1400" dirty="0"/>
              <a:t> av </a:t>
            </a:r>
            <a:r>
              <a:rPr lang="sv-SE" sz="1400" dirty="0" err="1"/>
              <a:t>thalus</a:t>
            </a:r>
            <a:r>
              <a:rPr lang="sv-SE" sz="1400" dirty="0"/>
              <a:t>.”</a:t>
            </a:r>
          </a:p>
          <a:p>
            <a:pPr marL="0" indent="0">
              <a:buNone/>
            </a:pPr>
            <a:r>
              <a:rPr lang="sv-SE" sz="1400" dirty="0"/>
              <a:t>Spinal rörelsebegränsning bryts och bäckengördeln tas bort. En </a:t>
            </a:r>
            <a:r>
              <a:rPr lang="sv-SE" sz="1400" dirty="0" err="1"/>
              <a:t>kvarkateter</a:t>
            </a:r>
            <a:r>
              <a:rPr lang="sv-SE" sz="1400" dirty="0"/>
              <a:t> sätts. Trots att patienten fått smärtlindring vid upprepade tillfällen verkar hon ha svåra smärtor i thorax.</a:t>
            </a:r>
          </a:p>
          <a:p>
            <a:pPr marL="0" indent="0">
              <a:buNone/>
            </a:pPr>
            <a:r>
              <a:rPr lang="sv-SE" sz="1400" b="1" dirty="0"/>
              <a:t>Fråga 3:6a (2p). </a:t>
            </a:r>
            <a:r>
              <a:rPr lang="sv-SE" sz="1400" dirty="0"/>
              <a:t>På vilken vårdnivå ska patienten vårdas och varför?</a:t>
            </a:r>
          </a:p>
          <a:p>
            <a:pPr marL="0" indent="0">
              <a:buNone/>
            </a:pPr>
            <a:r>
              <a:rPr lang="sv-SE" sz="1400" b="1" dirty="0"/>
              <a:t>Fråga 3:6b (2p). </a:t>
            </a:r>
            <a:r>
              <a:rPr lang="sv-SE" sz="1400" dirty="0"/>
              <a:t>Hur ska fotledsfrakturen behandlas?</a:t>
            </a:r>
          </a:p>
          <a:p>
            <a:pPr marL="0" indent="0">
              <a:buNone/>
            </a:pPr>
            <a:r>
              <a:rPr lang="sv-SE" sz="1400" b="1" dirty="0"/>
              <a:t>Fråga 3:6c (2p). </a:t>
            </a:r>
            <a:r>
              <a:rPr lang="sv-SE" sz="1400" dirty="0"/>
              <a:t>Vilket urinprov behöver tas och varför?</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a:t>
            </a:r>
            <a:r>
              <a:rPr lang="sv-SE" sz="2400" dirty="0">
                <a:latin typeface="Signika"/>
              </a:rPr>
              <a:t>Jonna</a:t>
            </a:r>
            <a:r>
              <a:rPr lang="sv-SE" sz="2400" dirty="0">
                <a:effectLst/>
                <a:latin typeface="Signika"/>
              </a:rPr>
              <a:t>, 32 år. (</a:t>
            </a:r>
            <a:r>
              <a:rPr lang="sv-SE" sz="2400" dirty="0">
                <a:latin typeface="Signika"/>
              </a:rPr>
              <a:t>30</a:t>
            </a:r>
            <a:r>
              <a:rPr lang="sv-SE" sz="2400" dirty="0">
                <a:effectLst/>
                <a:latin typeface="Signika"/>
              </a:rPr>
              <a:t>p) (Ord HT22) </a:t>
            </a:r>
            <a:endParaRPr lang="sv-SE" sz="2400" dirty="0">
              <a:effectLst/>
            </a:endParaRPr>
          </a:p>
        </p:txBody>
      </p:sp>
    </p:spTree>
    <p:extLst>
      <p:ext uri="{BB962C8B-B14F-4D97-AF65-F5344CB8AC3E}">
        <p14:creationId xmlns:p14="http://schemas.microsoft.com/office/powerpoint/2010/main" val="268271703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821250"/>
          </a:xfrm>
        </p:spPr>
        <p:txBody>
          <a:bodyPr vert="horz" lIns="91440" tIns="45720" rIns="91440" bIns="45720" rtlCol="0" anchor="t">
            <a:normAutofit/>
          </a:bodyPr>
          <a:lstStyle/>
          <a:p>
            <a:pPr marL="0" indent="0">
              <a:buNone/>
            </a:pPr>
            <a:r>
              <a:rPr lang="sv-SE" sz="1200" i="1" dirty="0">
                <a:solidFill>
                  <a:schemeClr val="bg2">
                    <a:lumMod val="90000"/>
                  </a:schemeClr>
                </a:solidFill>
              </a:rPr>
              <a:t>(…)</a:t>
            </a:r>
            <a:br>
              <a:rPr lang="sv-SE" sz="1200" i="1" dirty="0">
                <a:solidFill>
                  <a:schemeClr val="bg2">
                    <a:lumMod val="90000"/>
                  </a:schemeClr>
                </a:solidFill>
              </a:rPr>
            </a:br>
            <a:r>
              <a:rPr lang="sv-SE" sz="1200" i="1" dirty="0">
                <a:solidFill>
                  <a:schemeClr val="bg2">
                    <a:lumMod val="90000"/>
                  </a:schemeClr>
                </a:solidFill>
              </a:rPr>
              <a:t>Patienten blir något mer medveten och börjar jämra sig. Venprover är tagna och en </a:t>
            </a:r>
            <a:r>
              <a:rPr lang="sv-SE" sz="1200" i="1" dirty="0" err="1">
                <a:solidFill>
                  <a:schemeClr val="bg2">
                    <a:lumMod val="90000"/>
                  </a:schemeClr>
                </a:solidFill>
              </a:rPr>
              <a:t>pvk</a:t>
            </a:r>
            <a:r>
              <a:rPr lang="sv-SE" sz="1200" i="1" dirty="0">
                <a:solidFill>
                  <a:schemeClr val="bg2">
                    <a:lumMod val="90000"/>
                  </a:schemeClr>
                </a:solidFill>
              </a:rPr>
              <a:t> har även satts i vänster arm då den är till synes oskadd. Thoraxdrän vänster sida anläggs. Luft och lite blod kommer i dränslangen, men ingen större blödning. Andningsrörelser kan till viss del nu anas på vänster sida av thorax. Andningsfrekvensen är nu24/min och pulsen 117/min, samt blodtryck 115/75 </a:t>
            </a:r>
            <a:r>
              <a:rPr lang="sv-SE" sz="1200" i="1" dirty="0" err="1">
                <a:solidFill>
                  <a:schemeClr val="bg2">
                    <a:lumMod val="90000"/>
                  </a:schemeClr>
                </a:solidFill>
              </a:rPr>
              <a:t>mmHg</a:t>
            </a:r>
            <a:r>
              <a:rPr lang="sv-SE" sz="1200" i="1" dirty="0">
                <a:solidFill>
                  <a:schemeClr val="bg2">
                    <a:lumMod val="90000"/>
                  </a:schemeClr>
                </a:solidFill>
              </a:rPr>
              <a:t>. 800 ml </a:t>
            </a:r>
            <a:r>
              <a:rPr lang="sv-SE" sz="1200" i="1" dirty="0" err="1">
                <a:solidFill>
                  <a:schemeClr val="bg2">
                    <a:lumMod val="90000"/>
                  </a:schemeClr>
                </a:solidFill>
              </a:rPr>
              <a:t>RingerAcetat</a:t>
            </a:r>
            <a:r>
              <a:rPr lang="sv-SE" sz="1200" i="1" dirty="0">
                <a:solidFill>
                  <a:schemeClr val="bg2">
                    <a:lumMod val="90000"/>
                  </a:schemeClr>
                </a:solidFill>
              </a:rPr>
              <a:t> har gått in. Patienten har fortsatt 15 L syrgas per minut via mask med reservoar. Ny </a:t>
            </a:r>
            <a:r>
              <a:rPr lang="sv-SE" sz="1200" i="1" dirty="0" err="1">
                <a:solidFill>
                  <a:schemeClr val="bg2">
                    <a:lumMod val="90000"/>
                  </a:schemeClr>
                </a:solidFill>
              </a:rPr>
              <a:t>blodgas</a:t>
            </a:r>
            <a:r>
              <a:rPr lang="sv-SE" sz="1200" i="1" dirty="0">
                <a:solidFill>
                  <a:schemeClr val="bg2">
                    <a:lumMod val="90000"/>
                  </a:schemeClr>
                </a:solidFill>
              </a:rPr>
              <a:t> visar förbättring, med stigande pH, samt sjunkande laktat och </a:t>
            </a:r>
            <a:r>
              <a:rPr lang="sv-SE" sz="1200" i="1" dirty="0" err="1">
                <a:solidFill>
                  <a:schemeClr val="bg2">
                    <a:lumMod val="90000"/>
                  </a:schemeClr>
                </a:solidFill>
              </a:rPr>
              <a:t>COHb</a:t>
            </a:r>
            <a:r>
              <a:rPr lang="sv-SE" sz="1200" i="1" dirty="0">
                <a:solidFill>
                  <a:schemeClr val="bg2">
                    <a:lumMod val="90000"/>
                  </a:schemeClr>
                </a:solidFill>
              </a:rPr>
              <a:t>. Sannolikt har den nuvarande syrgasbehandlingen och tiden ändå haft viss effekt på kolmonoxidförgiftningen även om 100% syrgas inte givits. Patienten kan nu säga att hon har ont men har svårt att precisera var.  Ordination Injektion morfin 1mg/ml 5 ml iv skrivs. Patienten bör genomgå CT huvud, halsrygg, thorax, buk och bäcken med kontrast för trauma CT. CT eller slätröntgen av </a:t>
            </a:r>
            <a:r>
              <a:rPr lang="sv-SE" sz="1200" i="1" dirty="0" err="1">
                <a:solidFill>
                  <a:schemeClr val="bg2">
                    <a:lumMod val="90000"/>
                  </a:schemeClr>
                </a:solidFill>
              </a:rPr>
              <a:t>femur</a:t>
            </a:r>
            <a:r>
              <a:rPr lang="sv-SE" sz="1200" i="1" dirty="0">
                <a:solidFill>
                  <a:schemeClr val="bg2">
                    <a:lumMod val="90000"/>
                  </a:schemeClr>
                </a:solidFill>
              </a:rPr>
              <a:t>, knä, underben och fotled vänstersida. (Lärandemål A1, B2, B7)</a:t>
            </a:r>
          </a:p>
          <a:p>
            <a:pPr marL="0" indent="0">
              <a:buNone/>
            </a:pPr>
            <a:r>
              <a:rPr lang="sv-SE" sz="1400" dirty="0"/>
              <a:t>Röntgen visar ”Ingen </a:t>
            </a:r>
            <a:r>
              <a:rPr lang="sv-SE" sz="1400" dirty="0" err="1"/>
              <a:t>intrakraniell</a:t>
            </a:r>
            <a:r>
              <a:rPr lang="sv-SE" sz="1400" dirty="0"/>
              <a:t> blödning eller skallfraktur. Ingen fraktur i halsrygg eller resten av </a:t>
            </a:r>
            <a:r>
              <a:rPr lang="sv-SE" sz="1400" dirty="0" err="1"/>
              <a:t>columna</a:t>
            </a:r>
            <a:r>
              <a:rPr lang="sv-SE" sz="1400" dirty="0"/>
              <a:t>. Vänstersidig pneumothorax under dränbehandling med ca 4 cm spalt. Costafraktur 3-9 vänster sida medförutsättningar för </a:t>
            </a:r>
            <a:r>
              <a:rPr lang="sv-SE" sz="1400" dirty="0" err="1"/>
              <a:t>flail</a:t>
            </a:r>
            <a:r>
              <a:rPr lang="sv-SE" sz="1400" dirty="0"/>
              <a:t> </a:t>
            </a:r>
            <a:r>
              <a:rPr lang="sv-SE" sz="1400" dirty="0" err="1"/>
              <a:t>chest</a:t>
            </a:r>
            <a:r>
              <a:rPr lang="sv-SE" sz="1400" dirty="0"/>
              <a:t>. Inga tecken på blödning eller parenkymskada i buken. Ingen bäckenfraktur. Ingen fraktur i </a:t>
            </a:r>
            <a:r>
              <a:rPr lang="sv-SE" sz="1400" dirty="0" err="1"/>
              <a:t>femur</a:t>
            </a:r>
            <a:r>
              <a:rPr lang="sv-SE" sz="1400" dirty="0"/>
              <a:t>, knä eller underben. Ringa </a:t>
            </a:r>
            <a:r>
              <a:rPr lang="sv-SE" sz="1400" dirty="0" err="1"/>
              <a:t>dislocerad</a:t>
            </a:r>
            <a:r>
              <a:rPr lang="sv-SE" sz="1400" dirty="0"/>
              <a:t> </a:t>
            </a:r>
            <a:r>
              <a:rPr lang="sv-SE" sz="1400" dirty="0" err="1"/>
              <a:t>trimalleolär</a:t>
            </a:r>
            <a:r>
              <a:rPr lang="sv-SE" sz="1400" dirty="0"/>
              <a:t> fotledsfraktur vänster sida, med lätt vidgning av fotledsgaffeln och lätt </a:t>
            </a:r>
            <a:r>
              <a:rPr lang="sv-SE" sz="1400" dirty="0" err="1"/>
              <a:t>lateralisering</a:t>
            </a:r>
            <a:r>
              <a:rPr lang="sv-SE" sz="1400" dirty="0"/>
              <a:t> av </a:t>
            </a:r>
            <a:r>
              <a:rPr lang="sv-SE" sz="1400" dirty="0" err="1"/>
              <a:t>thalus</a:t>
            </a:r>
            <a:r>
              <a:rPr lang="sv-SE" sz="1400" dirty="0"/>
              <a:t>.”</a:t>
            </a:r>
          </a:p>
          <a:p>
            <a:pPr marL="0" indent="0">
              <a:buNone/>
            </a:pPr>
            <a:r>
              <a:rPr lang="sv-SE" sz="1400" dirty="0"/>
              <a:t>Spinal rörelsebegränsning bryts och bäckengördeln tas bort. En </a:t>
            </a:r>
            <a:r>
              <a:rPr lang="sv-SE" sz="1400" dirty="0" err="1"/>
              <a:t>kvarkateter</a:t>
            </a:r>
            <a:r>
              <a:rPr lang="sv-SE" sz="1400" dirty="0"/>
              <a:t> sätts. Trots att patienten fått smärtlindring vid upprepade tillfällen verkar hon ha svåra smärtor i thorax.</a:t>
            </a:r>
          </a:p>
          <a:p>
            <a:pPr marL="0" indent="0">
              <a:buNone/>
            </a:pPr>
            <a:r>
              <a:rPr lang="sv-SE" sz="1400" b="1" dirty="0"/>
              <a:t>Fråga 3:6a (2p). </a:t>
            </a:r>
            <a:r>
              <a:rPr lang="sv-SE" sz="1400" dirty="0"/>
              <a:t>På vilken vårdnivå ska patienten vårdas och varför?</a:t>
            </a:r>
          </a:p>
          <a:p>
            <a:pPr marL="0" indent="0">
              <a:buNone/>
            </a:pPr>
            <a:r>
              <a:rPr lang="sv-SE" sz="1400" b="1" dirty="0"/>
              <a:t>Fråga 3:6b (2p). </a:t>
            </a:r>
            <a:r>
              <a:rPr lang="sv-SE" sz="1400" dirty="0"/>
              <a:t>Hur ska fotledsfrakturen behandlas?</a:t>
            </a:r>
          </a:p>
          <a:p>
            <a:pPr marL="0" indent="0">
              <a:buNone/>
            </a:pPr>
            <a:r>
              <a:rPr lang="sv-SE" sz="1400" b="1" dirty="0"/>
              <a:t>Fråga 3:6c (2p). </a:t>
            </a:r>
            <a:r>
              <a:rPr lang="sv-SE" sz="1400" dirty="0"/>
              <a:t>Vilket urinprov behöver tas och varför?</a:t>
            </a:r>
          </a:p>
          <a:p>
            <a:pPr marL="0" indent="0">
              <a:buNone/>
            </a:pPr>
            <a:r>
              <a:rPr lang="sv-SE" sz="1400" b="1" i="1" dirty="0">
                <a:solidFill>
                  <a:srgbClr val="0070C0"/>
                </a:solidFill>
              </a:rPr>
              <a:t>Återkoppling 3:6. </a:t>
            </a:r>
            <a:r>
              <a:rPr lang="sv-SE" sz="1400" i="1" dirty="0">
                <a:solidFill>
                  <a:srgbClr val="0070C0"/>
                </a:solidFill>
              </a:rPr>
              <a:t>Eftersom patienten har en kombination av mycket smärtsam thoraxskada med påverkad andningsmekanik samt kolmonoxidförgiftning, behöver patienten intensivvård. Respiratorbehandling kan komma att bli aktuellt. Om det finns lungkontusioner finns risk för försämring. Fotledsfrakturen behöver opereras. Fotledsfrakturer bör opereras akut innan svullnaden blir för omfattande. </a:t>
            </a:r>
            <a:r>
              <a:rPr lang="sv-SE" sz="1400" i="1" dirty="0" err="1">
                <a:solidFill>
                  <a:srgbClr val="0070C0"/>
                </a:solidFill>
              </a:rPr>
              <a:t>Dislocerade</a:t>
            </a:r>
            <a:r>
              <a:rPr lang="sv-SE" sz="1400" i="1" dirty="0">
                <a:solidFill>
                  <a:srgbClr val="0070C0"/>
                </a:solidFill>
              </a:rPr>
              <a:t> fotledsfrakturer måste </a:t>
            </a:r>
            <a:r>
              <a:rPr lang="sv-SE" sz="1400" i="1" dirty="0" err="1">
                <a:solidFill>
                  <a:srgbClr val="0070C0"/>
                </a:solidFill>
              </a:rPr>
              <a:t>reponeras</a:t>
            </a:r>
            <a:r>
              <a:rPr lang="sv-SE" sz="1400" i="1" dirty="0">
                <a:solidFill>
                  <a:srgbClr val="0070C0"/>
                </a:solidFill>
              </a:rPr>
              <a:t> på akutmottagningen. Ett gips anläggs på akutmottagningen - en bakre skena från fotblad till ovan knäledsnivå är lämplig. U-HCG är ett snabbt och viktigt prov för kritiskt sjuka och skadade flickor och kvinnor i fertil ålder, eftersom en graviditet kan påverka handläggningen eller bidra till tillståndet eller dess svårighetsgrad. Kolmonoxidförgiftning är ett sådant exempel. (K11 A1, A2, B2)</a:t>
            </a:r>
          </a:p>
          <a:p>
            <a:pPr marL="0" indent="0">
              <a:buNone/>
            </a:pPr>
            <a:r>
              <a:rPr lang="sv-SE" sz="1400" b="1" i="1" dirty="0">
                <a:solidFill>
                  <a:srgbClr val="0070C0"/>
                </a:solidFill>
              </a:rPr>
              <a:t>Slut på fall!</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a:t>
            </a:r>
            <a:r>
              <a:rPr lang="sv-SE" sz="2400" dirty="0">
                <a:latin typeface="Signika"/>
              </a:rPr>
              <a:t>Jonna</a:t>
            </a:r>
            <a:r>
              <a:rPr lang="sv-SE" sz="2400" dirty="0">
                <a:effectLst/>
                <a:latin typeface="Signika"/>
              </a:rPr>
              <a:t>, 32 år. (</a:t>
            </a:r>
            <a:r>
              <a:rPr lang="sv-SE" sz="2400" dirty="0">
                <a:latin typeface="Signika"/>
              </a:rPr>
              <a:t>30</a:t>
            </a:r>
            <a:r>
              <a:rPr lang="sv-SE" sz="2400" dirty="0">
                <a:effectLst/>
                <a:latin typeface="Signika"/>
              </a:rPr>
              <a:t>p) (Ord HT22) </a:t>
            </a:r>
            <a:endParaRPr lang="sv-SE" sz="2400" dirty="0">
              <a:effectLst/>
            </a:endParaRPr>
          </a:p>
        </p:txBody>
      </p:sp>
    </p:spTree>
    <p:extLst>
      <p:ext uri="{BB962C8B-B14F-4D97-AF65-F5344CB8AC3E}">
        <p14:creationId xmlns:p14="http://schemas.microsoft.com/office/powerpoint/2010/main" val="2570742813"/>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821250"/>
          </a:xfrm>
        </p:spPr>
        <p:txBody>
          <a:bodyPr>
            <a:normAutofit/>
          </a:bodyPr>
          <a:lstStyle/>
          <a:p>
            <a:pPr marL="0" indent="0">
              <a:buNone/>
            </a:pPr>
            <a:r>
              <a:rPr lang="sv-SE" sz="1400" dirty="0"/>
              <a:t>Du är jourläkare på en sjukhusakutmottagning en onsdagsförmiddag en varm majdag. Det inkommer larm från ambulans till ledningsansvarig sjuksköterska på akutmottagningen om pågående HLR, och ambulansen är på akuten om 10 min. Du får personnummer på patienten. När du öppnar journalen finner du att det är en 60-årig man som under loppet av de femton år datajournal funnits i regionen, bara har två sjukvårdsbesök. Han har sökt jourcentral för ett par år sedan </a:t>
            </a:r>
            <a:r>
              <a:rPr lang="sv-SE" sz="1400" dirty="0" err="1"/>
              <a:t>pga</a:t>
            </a:r>
            <a:r>
              <a:rPr lang="sv-SE" sz="1400" dirty="0"/>
              <a:t> smärtande stortå och fick då diagnosen gikt. En annan gång sökte han för hosta på vårdcentral fick diagnosen viral bronkit, men man noterade att han rökte. Inga stående läkemedelsbehandlingar.</a:t>
            </a:r>
          </a:p>
          <a:p>
            <a:pPr marL="0" indent="0">
              <a:buNone/>
            </a:pPr>
            <a:r>
              <a:rPr lang="sv-SE" sz="1400" b="1" dirty="0"/>
              <a:t>Fråga 4:1 (2p). </a:t>
            </a:r>
            <a:r>
              <a:rPr lang="sv-SE" sz="1400" dirty="0"/>
              <a:t>Beskriv vilka resurser (materiella och personella) som behövs, och hur arbete vid HLR-situation på sjukhus bör fördelas.</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4: 60-årig man (24p) (Omtenta HT21) </a:t>
            </a:r>
            <a:endParaRPr lang="sv-SE" sz="2400" dirty="0">
              <a:effectLst/>
            </a:endParaRPr>
          </a:p>
        </p:txBody>
      </p:sp>
    </p:spTree>
    <p:extLst>
      <p:ext uri="{BB962C8B-B14F-4D97-AF65-F5344CB8AC3E}">
        <p14:creationId xmlns:p14="http://schemas.microsoft.com/office/powerpoint/2010/main" val="1207502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Gun-Britt, 88 år. (30p) (Ord VT22)</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Gun-Britt, 88 år kommer in med ambulans till akutmottagningen där du tjänstgör som underläkare. Hemtjänstpersonal har hittat henne liggande på golvet på morgonen. Gun-Britt kan inte berätta vad som hänt, men enligt ambulansrapporten har hon kissat på golvet. På den sida hon legat finns rodnade områden på höft, skuldra och fot, varför man kan misstänka att hon legat på samma sätt åtminstone några timmar. Vid inkomst rapporteras temp 37,2°C, puls 96/min, blodtryck 100/60mmHg, syremättnad på luft 96%. Gun-Britt pratar osammanhängande och förvirrat. Enligt den information som hemtjänsten ska ha gett till ambulanspersonalen är förvirringen helt nytillkommen. Ingen anhörig medföljer till akutmottagningen.</a:t>
            </a:r>
            <a:br>
              <a:rPr lang="sv-SE" sz="1200" i="1" dirty="0">
                <a:solidFill>
                  <a:schemeClr val="bg2">
                    <a:lumMod val="90000"/>
                  </a:schemeClr>
                </a:solidFill>
              </a:rPr>
            </a:br>
            <a:r>
              <a:rPr lang="sv-SE" sz="1200" i="1" dirty="0">
                <a:solidFill>
                  <a:schemeClr val="bg2">
                    <a:lumMod val="90000"/>
                  </a:schemeClr>
                </a:solidFill>
              </a:rPr>
              <a:t>Du inser att det finns ett flertal utredningsspår att ha i beaktande, där några av de viktiga är att utesluta skelettskada, stroke och infektion, behandla konfusion och eventuell </a:t>
            </a:r>
            <a:r>
              <a:rPr lang="sv-SE" sz="1200" i="1" dirty="0" err="1">
                <a:solidFill>
                  <a:schemeClr val="bg2">
                    <a:lumMod val="90000"/>
                  </a:schemeClr>
                </a:solidFill>
              </a:rPr>
              <a:t>dehydrering</a:t>
            </a:r>
            <a:r>
              <a:rPr lang="sv-SE" sz="1200" i="1" dirty="0">
                <a:solidFill>
                  <a:schemeClr val="bg2">
                    <a:lumMod val="90000"/>
                  </a:schemeClr>
                </a:solidFill>
              </a:rPr>
              <a:t> samtidigt som orsaken till att Gun-Britt fallit kan behöva utredas. Du försöker sätta dig in Gun-Britts sjukhistoria och medicinering genom att titta igenom journalen. Du genomför ett brett status inklusive undersökning av hjärta, lungor, buk, neurologi, extremiteter och du ordinerar en del prover. Du ber också sköterska på akutmottagningen undersöka om det går att få tag på någon anhörig eller annan kontaktperson.</a:t>
            </a:r>
          </a:p>
          <a:p>
            <a:pPr marL="0" indent="0">
              <a:buNone/>
            </a:pPr>
            <a:r>
              <a:rPr lang="sv-SE" sz="1400" dirty="0"/>
              <a:t>Enligt datajournalen vårdades Gun-Britt för 3 år sedan under 5 dygn för en </a:t>
            </a:r>
            <a:r>
              <a:rPr lang="sv-SE" sz="1400" dirty="0" err="1"/>
              <a:t>erysipelas</a:t>
            </a:r>
            <a:r>
              <a:rPr lang="sv-SE" sz="1400" dirty="0"/>
              <a:t>, men annars har hon inte sjukhusvårdats sedan datajournalens införande för 10 år sedan. Hon har inte heller haft mer än sporadiska vårdcentralskontakter. Hon verkar ha kontrollerats hos privatläkare för bland annat högt blodtryck och diabetes typ 2,men någon aktuell medicinlista finns inte i journalen. Vid föregående vårdtillfälle angavs som närmast anhörig en systerdotter bosatt 10 mil bort, men även en väninna i samma trappuppgång finns omnämnd som närstående. </a:t>
            </a:r>
            <a:br>
              <a:rPr lang="sv-SE" sz="1400" dirty="0"/>
            </a:br>
            <a:r>
              <a:rPr lang="sv-SE" sz="1400" dirty="0"/>
              <a:t>Vid somatisk undersökning finner du ingen andningspåverkan, lätta </a:t>
            </a:r>
            <a:r>
              <a:rPr lang="sv-SE" sz="1400" dirty="0" err="1"/>
              <a:t>krepitationer</a:t>
            </a:r>
            <a:r>
              <a:rPr lang="sv-SE" sz="1400" dirty="0"/>
              <a:t> basalt över lungfälten, fortsatt syremättnad 96% på luft. Regelbunden hjärtrytm med frekvens 104/min och ett svagt systoliskt blåsljud, blodtryck 100/55 </a:t>
            </a:r>
            <a:r>
              <a:rPr lang="sv-SE" sz="1400" dirty="0" err="1"/>
              <a:t>mmHg</a:t>
            </a:r>
            <a:r>
              <a:rPr lang="sv-SE" sz="1400" dirty="0"/>
              <a:t> i liggande. Gun-Britt är påtagligt desorienterad, talet är delvis osammanhängande, men vissa svar på enkla frågor är adekvata. I neurologstatus finner du inget avvikande, men Gun-Britt medverkar dåligt. Palpation och passiv rörlighet i höfter, knän och fotleder utan smärtreaktion bilateralt. Inga </a:t>
            </a:r>
            <a:r>
              <a:rPr lang="sv-SE" sz="1400" dirty="0" err="1"/>
              <a:t>hematom</a:t>
            </a:r>
            <a:r>
              <a:rPr lang="sv-SE" sz="1400" dirty="0"/>
              <a:t>, men det finns en kvarvarande rodnad över flera tryckpunkter på hö sida, dock utan sår. Nedsatt </a:t>
            </a:r>
            <a:r>
              <a:rPr lang="sv-SE" sz="1400" dirty="0" err="1"/>
              <a:t>hudturgor</a:t>
            </a:r>
            <a:r>
              <a:rPr lang="sv-SE" sz="1400" dirty="0"/>
              <a:t> på bålen. EKG visar sinusrytm, frekvens 105 och ett partiellt hö-sidigt skänkelblock, oförändrat som för tre år sedan. </a:t>
            </a:r>
            <a:br>
              <a:rPr lang="sv-SE" sz="1400" dirty="0"/>
            </a:br>
            <a:r>
              <a:rPr lang="sv-SE" sz="1400" dirty="0"/>
              <a:t>Lab: Hb 155 g/L, LPK 12,0 x109/L, </a:t>
            </a:r>
            <a:r>
              <a:rPr lang="sv-SE" sz="1400" dirty="0" err="1"/>
              <a:t>Kreatinin</a:t>
            </a:r>
            <a:r>
              <a:rPr lang="sv-SE" sz="1400" dirty="0"/>
              <a:t> 204 </a:t>
            </a:r>
            <a:r>
              <a:rPr lang="sv-SE" sz="1400" dirty="0" err="1"/>
              <a:t>umol</a:t>
            </a:r>
            <a:r>
              <a:rPr lang="sv-SE" sz="1400" dirty="0"/>
              <a:t>/L och </a:t>
            </a:r>
            <a:r>
              <a:rPr lang="sv-SE" sz="1400" dirty="0" err="1"/>
              <a:t>eGFR</a:t>
            </a:r>
            <a:r>
              <a:rPr lang="sv-SE" sz="1400" dirty="0"/>
              <a:t> 16 </a:t>
            </a:r>
            <a:r>
              <a:rPr lang="sv-SE" sz="1400" dirty="0" err="1"/>
              <a:t>mL</a:t>
            </a:r>
            <a:r>
              <a:rPr lang="sv-SE" sz="1400" dirty="0"/>
              <a:t>/min/1,73 m2, K 3,8mmol/L, Na 135mmol/L, CRP 43 mg/L, </a:t>
            </a:r>
            <a:r>
              <a:rPr lang="sv-SE" sz="1400" dirty="0" err="1"/>
              <a:t>Myoglobin</a:t>
            </a:r>
            <a:r>
              <a:rPr lang="sv-SE" sz="1400" dirty="0"/>
              <a:t> normalt, P-glukos 11,0 </a:t>
            </a:r>
            <a:r>
              <a:rPr lang="sv-SE" sz="1400" dirty="0" err="1"/>
              <a:t>mmol</a:t>
            </a:r>
            <a:r>
              <a:rPr lang="sv-SE" sz="1400" dirty="0"/>
              <a:t>/L.</a:t>
            </a:r>
          </a:p>
          <a:p>
            <a:pPr marL="0" indent="0">
              <a:buNone/>
            </a:pPr>
            <a:r>
              <a:rPr lang="sv-SE" sz="1400" b="1" dirty="0"/>
              <a:t>Fråga 2:2 (3p). </a:t>
            </a:r>
            <a:r>
              <a:rPr lang="sv-SE" sz="1400" dirty="0"/>
              <a:t>Redogör för din fortsatta handläggning av Gun-Britt. Resonera kring behov av vidare utredning och eventuell inläggning.</a:t>
            </a:r>
          </a:p>
        </p:txBody>
      </p:sp>
    </p:spTree>
    <p:extLst>
      <p:ext uri="{BB962C8B-B14F-4D97-AF65-F5344CB8AC3E}">
        <p14:creationId xmlns:p14="http://schemas.microsoft.com/office/powerpoint/2010/main" val="56692467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821250"/>
          </a:xfrm>
        </p:spPr>
        <p:txBody>
          <a:bodyPr>
            <a:normAutofit/>
          </a:bodyPr>
          <a:lstStyle/>
          <a:p>
            <a:pPr marL="0" indent="0">
              <a:buNone/>
            </a:pPr>
            <a:r>
              <a:rPr lang="sv-SE" sz="1400" dirty="0"/>
              <a:t>Du är jourläkare på en sjukhusakutmottagning en onsdagsförmiddag en varm majdag. Det inkommer larm från ambulans till ledningsansvarig sjuksköterska på akutmottagningen om pågående HLR, och ambulansen är på akuten om 10 min. Du får personnummer på patienten. När du öppnar journalen finner du att det är en 60-årig man som under loppet av de femton år datajournal funnits i regionen, bara har två sjukvårdsbesök. Han har sökt jourcentral för ett par år sedan </a:t>
            </a:r>
            <a:r>
              <a:rPr lang="sv-SE" sz="1400" dirty="0" err="1"/>
              <a:t>pga</a:t>
            </a:r>
            <a:r>
              <a:rPr lang="sv-SE" sz="1400" dirty="0"/>
              <a:t> smärtande stortå och fick då diagnosen gikt. En annan gång sökte han för hosta på vårdcentral fick diagnosen viral bronkit, men man noterade att han rökte. Inga stående läkemedelsbehandlingar.</a:t>
            </a:r>
          </a:p>
          <a:p>
            <a:pPr marL="0" indent="0">
              <a:buNone/>
            </a:pPr>
            <a:r>
              <a:rPr lang="sv-SE" sz="1400" b="1" dirty="0"/>
              <a:t>Fråga 4:1 (2p). </a:t>
            </a:r>
            <a:r>
              <a:rPr lang="sv-SE" sz="1400" dirty="0"/>
              <a:t>Beskriv vilka resurser (materiella och personella) som behövs, och hur arbete vid HLR-situation på sjukhus bör fördelas.</a:t>
            </a:r>
          </a:p>
          <a:p>
            <a:pPr marL="0" indent="0">
              <a:buNone/>
            </a:pPr>
            <a:r>
              <a:rPr lang="sv-SE" sz="1400" b="1" i="1" dirty="0">
                <a:solidFill>
                  <a:srgbClr val="0070C0"/>
                </a:solidFill>
              </a:rPr>
              <a:t>Återkoppling 4:1. </a:t>
            </a:r>
            <a:r>
              <a:rPr lang="sv-SE" sz="1400" i="1" dirty="0">
                <a:solidFill>
                  <a:srgbClr val="0070C0"/>
                </a:solidFill>
              </a:rPr>
              <a:t>Man behöver narkosläkare, en till två patientansvariga läkare, minst två sjuksköterskor samt minst två personal som kan komprimera. (Lärandemål: B5)</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4: 60-årig man (24p) (Omtenta HT21) </a:t>
            </a:r>
            <a:endParaRPr lang="sv-SE" sz="2400" dirty="0">
              <a:effectLst/>
            </a:endParaRPr>
          </a:p>
        </p:txBody>
      </p:sp>
    </p:spTree>
    <p:extLst>
      <p:ext uri="{BB962C8B-B14F-4D97-AF65-F5344CB8AC3E}">
        <p14:creationId xmlns:p14="http://schemas.microsoft.com/office/powerpoint/2010/main" val="1449161721"/>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821250"/>
          </a:xfrm>
        </p:spPr>
        <p:txBody>
          <a:bodyPr>
            <a:normAutofit/>
          </a:bodyPr>
          <a:lstStyle/>
          <a:p>
            <a:pPr marL="0" indent="0">
              <a:buNone/>
            </a:pPr>
            <a:r>
              <a:rPr lang="sv-SE" sz="1200" i="1" dirty="0">
                <a:solidFill>
                  <a:schemeClr val="bg2">
                    <a:lumMod val="90000"/>
                  </a:schemeClr>
                </a:solidFill>
              </a:rPr>
              <a:t>Du är jourläkare på en sjukhusakutmottagning en onsdagsförmiddag en varm majdag. Det inkommer larm från ambulans till ledningsansvarig sjuksköterska på akutmottagningen om pågående HLR, och ambulansen är på akuten om 10 min. Du får personnummer på patienten. När du öppnar journalen finner du att det är en 60-årig man som under loppet av de femton år datajournal funnits i regionen, bara har två sjukvårdsbesök. Han har sökt jourcentral för ett par år sedan </a:t>
            </a:r>
            <a:r>
              <a:rPr lang="sv-SE" sz="1200" i="1" dirty="0" err="1">
                <a:solidFill>
                  <a:schemeClr val="bg2">
                    <a:lumMod val="90000"/>
                  </a:schemeClr>
                </a:solidFill>
              </a:rPr>
              <a:t>pga</a:t>
            </a:r>
            <a:r>
              <a:rPr lang="sv-SE" sz="1200" i="1" dirty="0">
                <a:solidFill>
                  <a:schemeClr val="bg2">
                    <a:lumMod val="90000"/>
                  </a:schemeClr>
                </a:solidFill>
              </a:rPr>
              <a:t> smärtande stortå och fick då diagnosen gikt. En annan gång sökte han för hosta på vårdcentral fick diagnosen viral bronkit, men man noterade att han rökte. Inga stående läkemedelsbehandlingar.</a:t>
            </a:r>
          </a:p>
          <a:p>
            <a:pPr marL="0" indent="0">
              <a:buNone/>
            </a:pPr>
            <a:r>
              <a:rPr lang="sv-SE" sz="1400" dirty="0"/>
              <a:t>Patienten anländer. Hjärtkompressioner utförs av undersköterskor, en sjuksköterska kopplar upp till sjukhusets defibrillator. En annan sjuksköterska förbereder läkemedel. Narkosläkare intuberar. Rapporten från ambulans är som följer: mannen har setts segna ihop på ett torg på stan. Förbipasserande startade HLR. Identitet är satt via körkort som man hittat i patientens plånbok i jackfickan. Primär rytm PEA. Man har hunnit ge två doser adrenalin </a:t>
            </a:r>
            <a:r>
              <a:rPr lang="sv-SE" sz="1400" dirty="0" err="1"/>
              <a:t>prehospitalt</a:t>
            </a:r>
            <a:r>
              <a:rPr lang="sv-SE" sz="1400" dirty="0"/>
              <a:t>. Mannen ser välvårdad ut, måttligt överviktig med bålfetma. Inga uppenbara skador inspekteras på kroppens framsida. Inga tillhörigheter förutom plånboken och en nyckelknippa hittas i fickorna.</a:t>
            </a:r>
          </a:p>
          <a:p>
            <a:pPr marL="0" indent="0">
              <a:buNone/>
            </a:pPr>
            <a:r>
              <a:rPr lang="sv-SE" sz="1400" b="1" dirty="0"/>
              <a:t>Fråga 4:2a (3p). </a:t>
            </a:r>
            <a:r>
              <a:rPr lang="sv-SE" sz="1400" dirty="0"/>
              <a:t>Rytmen är PEA. Beskriv ditt differentialdiagnostiska resonemang vid PEA utifrån </a:t>
            </a:r>
            <a:r>
              <a:rPr lang="sv-SE" sz="1400" dirty="0" err="1"/>
              <a:t>patofysiologiska</a:t>
            </a:r>
            <a:r>
              <a:rPr lang="sv-SE" sz="1400" dirty="0"/>
              <a:t> principer och begrepp.</a:t>
            </a:r>
          </a:p>
          <a:p>
            <a:pPr marL="0" indent="0">
              <a:buNone/>
            </a:pPr>
            <a:r>
              <a:rPr lang="sv-SE" sz="1400" b="1" dirty="0"/>
              <a:t>Fråga 4:2b (3p). </a:t>
            </a:r>
            <a:r>
              <a:rPr lang="sv-SE" sz="1400" dirty="0"/>
              <a:t>Vilka undersökningar kan du utföra på akutrummet för differentialdiagnostik vid PEA?</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4: 60-årig man (24p) (Omtenta HT21) </a:t>
            </a:r>
            <a:endParaRPr lang="sv-SE" sz="2400" dirty="0">
              <a:effectLst/>
            </a:endParaRPr>
          </a:p>
        </p:txBody>
      </p:sp>
    </p:spTree>
    <p:extLst>
      <p:ext uri="{BB962C8B-B14F-4D97-AF65-F5344CB8AC3E}">
        <p14:creationId xmlns:p14="http://schemas.microsoft.com/office/powerpoint/2010/main" val="1239725094"/>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821250"/>
          </a:xfrm>
        </p:spPr>
        <p:txBody>
          <a:bodyPr>
            <a:normAutofit/>
          </a:bodyPr>
          <a:lstStyle/>
          <a:p>
            <a:pPr marL="0" indent="0">
              <a:buNone/>
            </a:pPr>
            <a:r>
              <a:rPr lang="sv-SE" sz="1200" i="1" dirty="0">
                <a:solidFill>
                  <a:schemeClr val="bg2">
                    <a:lumMod val="90000"/>
                  </a:schemeClr>
                </a:solidFill>
              </a:rPr>
              <a:t>Du är jourläkare på en sjukhusakutmottagning en onsdagsförmiddag en varm majdag. Det inkommer larm från ambulans till ledningsansvarig sjuksköterska på akutmottagningen om pågående HLR, och ambulansen är på akuten om 10 min. Du får personnummer på patienten. När du öppnar journalen finner du att det är en 60-årig man som under loppet av de femton år datajournal funnits i regionen, bara har två sjukvårdsbesök. Han har sökt jourcentral för ett par år sedan </a:t>
            </a:r>
            <a:r>
              <a:rPr lang="sv-SE" sz="1200" i="1" dirty="0" err="1">
                <a:solidFill>
                  <a:schemeClr val="bg2">
                    <a:lumMod val="90000"/>
                  </a:schemeClr>
                </a:solidFill>
              </a:rPr>
              <a:t>pga</a:t>
            </a:r>
            <a:r>
              <a:rPr lang="sv-SE" sz="1200" i="1" dirty="0">
                <a:solidFill>
                  <a:schemeClr val="bg2">
                    <a:lumMod val="90000"/>
                  </a:schemeClr>
                </a:solidFill>
              </a:rPr>
              <a:t> smärtande stortå och fick då diagnosen gikt. En annan gång sökte han för hosta på vårdcentral fick diagnosen viral bronkit, men man noterade att han rökte. Inga stående läkemedelsbehandlingar.</a:t>
            </a:r>
          </a:p>
          <a:p>
            <a:pPr marL="0" indent="0">
              <a:buNone/>
            </a:pPr>
            <a:r>
              <a:rPr lang="sv-SE" sz="1400" dirty="0"/>
              <a:t>Patienten anländer. Hjärtkompressioner utförs av undersköterskor, en sjuksköterska kopplar upp till sjukhusets defibrillator. En annan sjuksköterska förbereder läkemedel. Narkosläkare intuberar. Rapporten från ambulans är som följer: mannen har setts segna ihop på ett torg på stan. Förbipasserande startade HLR. Identitet är satt via körkort som man hittat i patientens plånbok i jackfickan. Primär rytm PEA. Man har hunnit ge två doser adrenalin </a:t>
            </a:r>
            <a:r>
              <a:rPr lang="sv-SE" sz="1400" dirty="0" err="1"/>
              <a:t>prehospitalt</a:t>
            </a:r>
            <a:r>
              <a:rPr lang="sv-SE" sz="1400" dirty="0"/>
              <a:t>. Mannen ser välvårdad ut, måttligt överviktig med bålfetma. Inga uppenbara skador inspekteras på kroppens framsida. Inga tillhörigheter förutom plånboken och en nyckelknippa hittas i fickorna.</a:t>
            </a:r>
          </a:p>
          <a:p>
            <a:pPr marL="0" indent="0">
              <a:buNone/>
            </a:pPr>
            <a:r>
              <a:rPr lang="sv-SE" sz="1400" b="1" dirty="0"/>
              <a:t>Fråga 4:2a (3p). </a:t>
            </a:r>
            <a:r>
              <a:rPr lang="sv-SE" sz="1400" dirty="0"/>
              <a:t>Rytmen är PEA. Beskriv ditt differentialdiagnostiska resonemang vid PEA utifrån </a:t>
            </a:r>
            <a:r>
              <a:rPr lang="sv-SE" sz="1400" dirty="0" err="1"/>
              <a:t>patofysiologiska</a:t>
            </a:r>
            <a:r>
              <a:rPr lang="sv-SE" sz="1400" dirty="0"/>
              <a:t> principer och begrepp.</a:t>
            </a:r>
          </a:p>
          <a:p>
            <a:pPr marL="0" indent="0">
              <a:buNone/>
            </a:pPr>
            <a:r>
              <a:rPr lang="sv-SE" sz="1400" b="1" dirty="0"/>
              <a:t>Fråga 4:2b (3p). </a:t>
            </a:r>
            <a:r>
              <a:rPr lang="sv-SE" sz="1400" dirty="0"/>
              <a:t>Vilka undersökningar kan du utföra på akutrummet för differentialdiagnostik vid PEA?</a:t>
            </a:r>
          </a:p>
          <a:p>
            <a:pPr marL="0" indent="0">
              <a:buNone/>
            </a:pPr>
            <a:r>
              <a:rPr lang="sv-SE" sz="1400" b="1" i="1" dirty="0">
                <a:solidFill>
                  <a:srgbClr val="0070C0"/>
                </a:solidFill>
              </a:rPr>
              <a:t>Återkoppling 4:2. </a:t>
            </a:r>
            <a:r>
              <a:rPr lang="sv-SE" sz="1400" i="1" dirty="0">
                <a:solidFill>
                  <a:srgbClr val="0070C0"/>
                </a:solidFill>
              </a:rPr>
              <a:t>Alla typer av chock utom </a:t>
            </a:r>
            <a:r>
              <a:rPr lang="sv-SE" sz="1400" i="1" dirty="0" err="1">
                <a:solidFill>
                  <a:srgbClr val="0070C0"/>
                </a:solidFill>
              </a:rPr>
              <a:t>kardiogen</a:t>
            </a:r>
            <a:r>
              <a:rPr lang="sv-SE" sz="1400" i="1" dirty="0">
                <a:solidFill>
                  <a:srgbClr val="0070C0"/>
                </a:solidFill>
              </a:rPr>
              <a:t> </a:t>
            </a:r>
            <a:r>
              <a:rPr lang="sv-SE" sz="1400" i="1" dirty="0" err="1">
                <a:solidFill>
                  <a:srgbClr val="0070C0"/>
                </a:solidFill>
              </a:rPr>
              <a:t>pga</a:t>
            </a:r>
            <a:r>
              <a:rPr lang="sv-SE" sz="1400" i="1" dirty="0">
                <a:solidFill>
                  <a:srgbClr val="0070C0"/>
                </a:solidFill>
              </a:rPr>
              <a:t> VT eller VF kan ge PEA. Man kan på akutrummet genom kroppsundersökning, tex genom ABCDE-algoritm samla information även om det är begränsat. Ultraljud kan ge ytterligare information. (Lärandemål: A1, A2)</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4: 60-årig man (24p) (Omtenta HT21) </a:t>
            </a:r>
            <a:endParaRPr lang="sv-SE" sz="2400" dirty="0">
              <a:effectLst/>
            </a:endParaRPr>
          </a:p>
        </p:txBody>
      </p:sp>
    </p:spTree>
    <p:extLst>
      <p:ext uri="{BB962C8B-B14F-4D97-AF65-F5344CB8AC3E}">
        <p14:creationId xmlns:p14="http://schemas.microsoft.com/office/powerpoint/2010/main" val="230200676"/>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821250"/>
          </a:xfrm>
        </p:spPr>
        <p:txBody>
          <a:bodyPr>
            <a:normAutofit/>
          </a:bodyPr>
          <a:lstStyle/>
          <a:p>
            <a:pPr marL="0" indent="0">
              <a:buNone/>
            </a:pPr>
            <a:r>
              <a:rPr lang="sv-SE" sz="1200" i="1" dirty="0">
                <a:solidFill>
                  <a:schemeClr val="bg2">
                    <a:lumMod val="90000"/>
                  </a:schemeClr>
                </a:solidFill>
              </a:rPr>
              <a:t>Du är jourläkare på en sjukhusakutmottagning en onsdagsförmiddag en varm majdag. Det inkommer larm från ambulans till ledningsansvarig sjuksköterska på akutmottagningen om pågående HLR, och ambulansen är på akuten om 10 min. Du får personnummer på patienten. När du öppnar journalen finner du att det är en 60-årig man som under loppet av de femton år datajournal funnits i regionen, bara har två sjukvårdsbesök. Han har sökt jourcentral för ett par år sedan </a:t>
            </a:r>
            <a:r>
              <a:rPr lang="sv-SE" sz="1200" i="1" dirty="0" err="1">
                <a:solidFill>
                  <a:schemeClr val="bg2">
                    <a:lumMod val="90000"/>
                  </a:schemeClr>
                </a:solidFill>
              </a:rPr>
              <a:t>pga</a:t>
            </a:r>
            <a:r>
              <a:rPr lang="sv-SE" sz="1200" i="1" dirty="0">
                <a:solidFill>
                  <a:schemeClr val="bg2">
                    <a:lumMod val="90000"/>
                  </a:schemeClr>
                </a:solidFill>
              </a:rPr>
              <a:t> smärtande stortå och fick då diagnosen gikt. En annan gång sökte han för hosta på vårdcentral fick diagnosen viral bronkit, men man noterade att han rökte. Inga stående läkemedelsbehandlingar. Patienten anländer. Hjärtkompressioner utförs av undersköterskor, en sjuksköterska kopplar upp till sjukhusets defibrillator. En annan Sjuksköterska förbereder läkemedel. Narkosläkare intuberar. Rapporten från ambulans är som följer: mannen har setts segna ihop på ett torg på stan. Förbipasserande startade HLR. Identitet är satt via körkort som man hittat i patientens plånbok i jackfickan. Primär rytm PEA. Man har hunnit ge två doser adrenalin </a:t>
            </a:r>
            <a:r>
              <a:rPr lang="sv-SE" sz="1200" i="1" dirty="0" err="1">
                <a:solidFill>
                  <a:schemeClr val="bg2">
                    <a:lumMod val="90000"/>
                  </a:schemeClr>
                </a:solidFill>
              </a:rPr>
              <a:t>prehospitalt</a:t>
            </a:r>
            <a:r>
              <a:rPr lang="sv-SE" sz="1200" i="1" dirty="0">
                <a:solidFill>
                  <a:schemeClr val="bg2">
                    <a:lumMod val="90000"/>
                  </a:schemeClr>
                </a:solidFill>
              </a:rPr>
              <a:t>. Mannen ser välvårdad ut, måttligt överviktig med bålfetma. Inga uppenbara skador inspekteras på kroppens framsida. Inga tillhörigheter förutom plånboken och en nyckelknippa hittas i fickorna. Återkoppling 4:2. Alla typer av chock utom </a:t>
            </a:r>
            <a:r>
              <a:rPr lang="sv-SE" sz="1200" i="1" dirty="0" err="1">
                <a:solidFill>
                  <a:schemeClr val="bg2">
                    <a:lumMod val="90000"/>
                  </a:schemeClr>
                </a:solidFill>
              </a:rPr>
              <a:t>kardiogen</a:t>
            </a:r>
            <a:r>
              <a:rPr lang="sv-SE" sz="1200" i="1" dirty="0">
                <a:solidFill>
                  <a:schemeClr val="bg2">
                    <a:lumMod val="90000"/>
                  </a:schemeClr>
                </a:solidFill>
              </a:rPr>
              <a:t> </a:t>
            </a:r>
            <a:r>
              <a:rPr lang="sv-SE" sz="1200" i="1" dirty="0" err="1">
                <a:solidFill>
                  <a:schemeClr val="bg2">
                    <a:lumMod val="90000"/>
                  </a:schemeClr>
                </a:solidFill>
              </a:rPr>
              <a:t>pga</a:t>
            </a:r>
            <a:r>
              <a:rPr lang="sv-SE" sz="1200" i="1" dirty="0">
                <a:solidFill>
                  <a:schemeClr val="bg2">
                    <a:lumMod val="90000"/>
                  </a:schemeClr>
                </a:solidFill>
              </a:rPr>
              <a:t> VT eller VF kan ge PEA. Man kan på akutrummet genom kroppsundersökning, tex genom ABCDE-algoritm samla information även om det är begränsat. Ultraljud kan ge ytterligare information.</a:t>
            </a:r>
          </a:p>
          <a:p>
            <a:pPr marL="0" indent="0">
              <a:buNone/>
            </a:pPr>
            <a:r>
              <a:rPr lang="sv-SE" sz="1400" dirty="0"/>
              <a:t>På akutrummet fortgår arbetet med HLR och adrenalin enligt rutin. Vid analyserna ses de första minuterna sinusrytm runt 120/min, men vid kontroll av puls saknas sådan i central cirkulation och man fortsätter HLR. </a:t>
            </a:r>
            <a:r>
              <a:rPr lang="sv-SE" sz="1400" dirty="0" err="1"/>
              <a:t>Blodgas</a:t>
            </a:r>
            <a:r>
              <a:rPr lang="sv-SE" sz="1400" dirty="0"/>
              <a:t> som visar grav metabol </a:t>
            </a:r>
            <a:r>
              <a:rPr lang="sv-SE" sz="1400" dirty="0" err="1"/>
              <a:t>acidos</a:t>
            </a:r>
            <a:r>
              <a:rPr lang="sv-SE" sz="1400" dirty="0"/>
              <a:t> med uttalad laktatstegring och ultraljud visar ingen tamponadbild, ingen säkert förstorad högerkammare och stillastående hjärta. Bukaorta är svår att visualisera, men ser misstänkt breddökad ut. Sammantaget tycks </a:t>
            </a:r>
            <a:r>
              <a:rPr lang="sv-SE" sz="1400" dirty="0" err="1"/>
              <a:t>hypovolemi</a:t>
            </a:r>
            <a:r>
              <a:rPr lang="sv-SE" sz="1400" dirty="0"/>
              <a:t> föreligga.</a:t>
            </a:r>
          </a:p>
          <a:p>
            <a:pPr marL="0" indent="0">
              <a:buNone/>
            </a:pPr>
            <a:r>
              <a:rPr lang="sv-SE" sz="1400" b="1" dirty="0"/>
              <a:t>Fråga 4:3 (2p). </a:t>
            </a:r>
            <a:r>
              <a:rPr lang="sv-SE" sz="1400" dirty="0"/>
              <a:t>Viss misstanke om </a:t>
            </a:r>
            <a:r>
              <a:rPr lang="sv-SE" sz="1400" dirty="0" err="1"/>
              <a:t>rupturerat</a:t>
            </a:r>
            <a:r>
              <a:rPr lang="sv-SE" sz="1400" dirty="0"/>
              <a:t> </a:t>
            </a:r>
            <a:r>
              <a:rPr lang="sv-SE" sz="1400" dirty="0" err="1"/>
              <a:t>abdominellt</a:t>
            </a:r>
            <a:r>
              <a:rPr lang="sv-SE" sz="1400" dirty="0"/>
              <a:t> </a:t>
            </a:r>
            <a:r>
              <a:rPr lang="sv-SE" sz="1400" dirty="0" err="1"/>
              <a:t>aortaaneurysm</a:t>
            </a:r>
            <a:r>
              <a:rPr lang="sv-SE" sz="1400" dirty="0"/>
              <a:t> som orsak till hjärtstoppet finns nu. Varför syns i så fall inte fri vätska </a:t>
            </a:r>
            <a:r>
              <a:rPr lang="sv-SE" sz="1400" dirty="0" err="1"/>
              <a:t>intraperitonealt</a:t>
            </a:r>
            <a:r>
              <a:rPr lang="sv-SE" sz="1400" dirty="0"/>
              <a:t>? Beskriv anatomin för aortas förlopp från klaffplan till bifurkationen.</a:t>
            </a:r>
            <a:endParaRPr lang="sv-SE" sz="1200" dirty="0">
              <a:solidFill>
                <a:schemeClr val="bg2">
                  <a:lumMod val="90000"/>
                </a:schemeClr>
              </a:solidFill>
            </a:endParaRP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4: 60-årig man (24p) (Omtenta HT21) </a:t>
            </a:r>
            <a:endParaRPr lang="sv-SE" sz="2400" dirty="0">
              <a:effectLst/>
            </a:endParaRPr>
          </a:p>
        </p:txBody>
      </p:sp>
    </p:spTree>
    <p:extLst>
      <p:ext uri="{BB962C8B-B14F-4D97-AF65-F5344CB8AC3E}">
        <p14:creationId xmlns:p14="http://schemas.microsoft.com/office/powerpoint/2010/main" val="4197310188"/>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821250"/>
          </a:xfrm>
        </p:spPr>
        <p:txBody>
          <a:bodyPr>
            <a:normAutofit/>
          </a:bodyPr>
          <a:lstStyle/>
          <a:p>
            <a:pPr marL="0" indent="0">
              <a:buNone/>
            </a:pPr>
            <a:r>
              <a:rPr lang="sv-SE" sz="1200" i="1" dirty="0">
                <a:solidFill>
                  <a:schemeClr val="bg2">
                    <a:lumMod val="90000"/>
                  </a:schemeClr>
                </a:solidFill>
              </a:rPr>
              <a:t>Du är jourläkare på en sjukhusakutmottagning en onsdagsförmiddag en varm majdag. Det inkommer larm från ambulans till ledningsansvarig sjuksköterska på akutmottagningen om pågående HLR, och ambulansen är på akuten om 10 min. Du får personnummer på patienten. När du öppnar journalen finner du att det är en 60-årig man som under loppet av de femton år datajournal funnits i regionen, bara har två sjukvårdsbesök. Han har sökt jourcentral för ett par år sedan </a:t>
            </a:r>
            <a:r>
              <a:rPr lang="sv-SE" sz="1200" i="1" dirty="0" err="1">
                <a:solidFill>
                  <a:schemeClr val="bg2">
                    <a:lumMod val="90000"/>
                  </a:schemeClr>
                </a:solidFill>
              </a:rPr>
              <a:t>pga</a:t>
            </a:r>
            <a:r>
              <a:rPr lang="sv-SE" sz="1200" i="1" dirty="0">
                <a:solidFill>
                  <a:schemeClr val="bg2">
                    <a:lumMod val="90000"/>
                  </a:schemeClr>
                </a:solidFill>
              </a:rPr>
              <a:t> smärtande stortå och fick då diagnosen gikt. En annan gång sökte han för hosta på vårdcentral fick diagnosen viral bronkit, men man noterade att han rökte. Inga stående läkemedelsbehandlingar. Patienten anländer. Hjärtkompressioner utförs av undersköterskor, en sjuksköterska kopplar upp till sjukhusets defibrillator. En annan Sjuksköterska förbereder läkemedel. Narkosläkare intuberar. Rapporten från ambulans är som följer: mannen har setts segna ihop på ett torg på stan. Förbipasserande startade HLR. Identitet är satt via körkort som man hittat i patientens plånbok i jackfickan. Primär rytm PEA. Man har hunnit ge två doser adrenalin </a:t>
            </a:r>
            <a:r>
              <a:rPr lang="sv-SE" sz="1200" i="1" dirty="0" err="1">
                <a:solidFill>
                  <a:schemeClr val="bg2">
                    <a:lumMod val="90000"/>
                  </a:schemeClr>
                </a:solidFill>
              </a:rPr>
              <a:t>prehospitalt</a:t>
            </a:r>
            <a:r>
              <a:rPr lang="sv-SE" sz="1200" i="1" dirty="0">
                <a:solidFill>
                  <a:schemeClr val="bg2">
                    <a:lumMod val="90000"/>
                  </a:schemeClr>
                </a:solidFill>
              </a:rPr>
              <a:t>. Mannen ser välvårdad ut, måttligt överviktig med bålfetma. Inga uppenbara skador inspekteras på kroppens framsida. Inga tillhörigheter förutom plånboken och en nyckelknippa hittas i fickorna. Återkoppling 4:2. Alla typer av chock utom </a:t>
            </a:r>
            <a:r>
              <a:rPr lang="sv-SE" sz="1200" i="1" dirty="0" err="1">
                <a:solidFill>
                  <a:schemeClr val="bg2">
                    <a:lumMod val="90000"/>
                  </a:schemeClr>
                </a:solidFill>
              </a:rPr>
              <a:t>kardiogen</a:t>
            </a:r>
            <a:r>
              <a:rPr lang="sv-SE" sz="1200" i="1" dirty="0">
                <a:solidFill>
                  <a:schemeClr val="bg2">
                    <a:lumMod val="90000"/>
                  </a:schemeClr>
                </a:solidFill>
              </a:rPr>
              <a:t> </a:t>
            </a:r>
            <a:r>
              <a:rPr lang="sv-SE" sz="1200" i="1" dirty="0" err="1">
                <a:solidFill>
                  <a:schemeClr val="bg2">
                    <a:lumMod val="90000"/>
                  </a:schemeClr>
                </a:solidFill>
              </a:rPr>
              <a:t>pga</a:t>
            </a:r>
            <a:r>
              <a:rPr lang="sv-SE" sz="1200" i="1" dirty="0">
                <a:solidFill>
                  <a:schemeClr val="bg2">
                    <a:lumMod val="90000"/>
                  </a:schemeClr>
                </a:solidFill>
              </a:rPr>
              <a:t> VT eller VF kan ge PEA. Man kan på akutrummet genom kroppsundersökning, tex genom ABCDE-algoritm samla information även om det är begränsat. Ultraljud kan ge ytterligare information.</a:t>
            </a:r>
          </a:p>
          <a:p>
            <a:pPr marL="0" indent="0">
              <a:buNone/>
            </a:pPr>
            <a:r>
              <a:rPr lang="sv-SE" sz="1400" dirty="0"/>
              <a:t>På akutrummet fortgår arbetet med HLR och adrenalin enligt rutin. Vid analyserna ses de första minuterna sinusrytm runt 120/min, men vid kontroll av puls saknas sådan i central cirkulation och man fortsätter HLR. </a:t>
            </a:r>
            <a:r>
              <a:rPr lang="sv-SE" sz="1400" dirty="0" err="1"/>
              <a:t>Blodgas</a:t>
            </a:r>
            <a:r>
              <a:rPr lang="sv-SE" sz="1400" dirty="0"/>
              <a:t> som visar grav metabol </a:t>
            </a:r>
            <a:r>
              <a:rPr lang="sv-SE" sz="1400" dirty="0" err="1"/>
              <a:t>acidos</a:t>
            </a:r>
            <a:r>
              <a:rPr lang="sv-SE" sz="1400" dirty="0"/>
              <a:t> med uttalad laktatstegring och ultraljud visar ingen tamponadbild, ingen säkert förstorad högerkammare och stillastående hjärta. Bukaorta är svår att visualisera, men ser misstänkt breddökad ut. Sammantaget tycks </a:t>
            </a:r>
            <a:r>
              <a:rPr lang="sv-SE" sz="1400" dirty="0" err="1"/>
              <a:t>hypovolemi</a:t>
            </a:r>
            <a:r>
              <a:rPr lang="sv-SE" sz="1400" dirty="0"/>
              <a:t> föreligga.</a:t>
            </a:r>
          </a:p>
          <a:p>
            <a:pPr marL="0" indent="0">
              <a:buNone/>
            </a:pPr>
            <a:r>
              <a:rPr lang="sv-SE" sz="1400" b="1" dirty="0"/>
              <a:t>Fråga 4:3 (2p). </a:t>
            </a:r>
            <a:r>
              <a:rPr lang="sv-SE" sz="1400" dirty="0"/>
              <a:t>Viss misstanke om </a:t>
            </a:r>
            <a:r>
              <a:rPr lang="sv-SE" sz="1400" dirty="0" err="1"/>
              <a:t>rupturerat</a:t>
            </a:r>
            <a:r>
              <a:rPr lang="sv-SE" sz="1400" dirty="0"/>
              <a:t> </a:t>
            </a:r>
            <a:r>
              <a:rPr lang="sv-SE" sz="1400" dirty="0" err="1"/>
              <a:t>abdominellt</a:t>
            </a:r>
            <a:r>
              <a:rPr lang="sv-SE" sz="1400" dirty="0"/>
              <a:t> </a:t>
            </a:r>
            <a:r>
              <a:rPr lang="sv-SE" sz="1400" dirty="0" err="1"/>
              <a:t>aortaaneurysm</a:t>
            </a:r>
            <a:r>
              <a:rPr lang="sv-SE" sz="1400" dirty="0"/>
              <a:t> som orsak till hjärtstoppet finns nu. Varför syns i så fall inte fri vätska </a:t>
            </a:r>
            <a:r>
              <a:rPr lang="sv-SE" sz="1400" dirty="0" err="1"/>
              <a:t>intraperitonealt</a:t>
            </a:r>
            <a:r>
              <a:rPr lang="sv-SE" sz="1400" dirty="0"/>
              <a:t>? Beskriv anatomin för aortas förlopp från klaffplan till bifurkationen.</a:t>
            </a:r>
          </a:p>
          <a:p>
            <a:pPr marL="0" indent="0">
              <a:buNone/>
            </a:pPr>
            <a:r>
              <a:rPr lang="sv-SE" sz="1400" b="1" i="1" dirty="0">
                <a:solidFill>
                  <a:srgbClr val="0070C0"/>
                </a:solidFill>
              </a:rPr>
              <a:t>Återkoppling 4:3. </a:t>
            </a:r>
            <a:r>
              <a:rPr lang="sv-SE" sz="1400" i="1" dirty="0">
                <a:solidFill>
                  <a:srgbClr val="0070C0"/>
                </a:solidFill>
              </a:rPr>
              <a:t>Ultraljud kan inte visualisera </a:t>
            </a:r>
            <a:r>
              <a:rPr lang="sv-SE" sz="1400" i="1" dirty="0" err="1">
                <a:solidFill>
                  <a:srgbClr val="0070C0"/>
                </a:solidFill>
              </a:rPr>
              <a:t>retroperitoneala</a:t>
            </a:r>
            <a:r>
              <a:rPr lang="sv-SE" sz="1400" i="1" dirty="0">
                <a:solidFill>
                  <a:srgbClr val="0070C0"/>
                </a:solidFill>
              </a:rPr>
              <a:t> rummet, där </a:t>
            </a:r>
            <a:r>
              <a:rPr lang="sv-SE" sz="1400" i="1" dirty="0" err="1">
                <a:solidFill>
                  <a:srgbClr val="0070C0"/>
                </a:solidFill>
              </a:rPr>
              <a:t>abdominella</a:t>
            </a:r>
            <a:r>
              <a:rPr lang="sv-SE" sz="1400" i="1" dirty="0">
                <a:solidFill>
                  <a:srgbClr val="0070C0"/>
                </a:solidFill>
              </a:rPr>
              <a:t> aorta löper. </a:t>
            </a:r>
            <a:r>
              <a:rPr lang="sv-SE" sz="1400" i="1" dirty="0" err="1">
                <a:solidFill>
                  <a:srgbClr val="0070C0"/>
                </a:solidFill>
              </a:rPr>
              <a:t>Aneurysm</a:t>
            </a:r>
            <a:r>
              <a:rPr lang="sv-SE" sz="1400" i="1" dirty="0">
                <a:solidFill>
                  <a:srgbClr val="0070C0"/>
                </a:solidFill>
              </a:rPr>
              <a:t> i aorta förekommer ofta </a:t>
            </a:r>
            <a:r>
              <a:rPr lang="sv-SE" sz="1400" i="1" dirty="0" err="1">
                <a:solidFill>
                  <a:srgbClr val="0070C0"/>
                </a:solidFill>
              </a:rPr>
              <a:t>abdominellt</a:t>
            </a:r>
            <a:r>
              <a:rPr lang="sv-SE" sz="1400" i="1" dirty="0">
                <a:solidFill>
                  <a:srgbClr val="0070C0"/>
                </a:solidFill>
              </a:rPr>
              <a:t>. (Lärandemål: A2)</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4: 60-årig man (24p) (Omtenta HT21) </a:t>
            </a:r>
            <a:endParaRPr lang="sv-SE" sz="2400" dirty="0">
              <a:effectLst/>
            </a:endParaRPr>
          </a:p>
        </p:txBody>
      </p:sp>
    </p:spTree>
    <p:extLst>
      <p:ext uri="{BB962C8B-B14F-4D97-AF65-F5344CB8AC3E}">
        <p14:creationId xmlns:p14="http://schemas.microsoft.com/office/powerpoint/2010/main" val="2320584103"/>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821250"/>
          </a:xfrm>
        </p:spPr>
        <p:txBody>
          <a:bodyPr>
            <a:normAutofit/>
          </a:bodyPr>
          <a:lstStyle/>
          <a:p>
            <a:pPr marL="0" indent="0">
              <a:buNone/>
            </a:pPr>
            <a:r>
              <a:rPr lang="sv-SE" sz="1300" i="1" dirty="0">
                <a:solidFill>
                  <a:schemeClr val="bg2">
                    <a:lumMod val="90000"/>
                  </a:schemeClr>
                </a:solidFill>
              </a:rPr>
              <a:t>Du är jourläkare på en sjukhusakutmottagning en onsdagsförmiddag en varm majdag. Det inkommer larm från ambulans till ledningsansvarig sjuksköterska på akutmottagningen om pågående HLR, och ambulansen är på akuten om 10 min. Du får personnummer på patienten. När du öppnar journalen finner du att det är en 60-årig man som under loppet av de femton år datajournal funnits i regionen, bara har två sjukvårdsbesök. Han har sökt jourcentral för ett par år sedan </a:t>
            </a:r>
            <a:r>
              <a:rPr lang="sv-SE" sz="1300" i="1" dirty="0" err="1">
                <a:solidFill>
                  <a:schemeClr val="bg2">
                    <a:lumMod val="90000"/>
                  </a:schemeClr>
                </a:solidFill>
              </a:rPr>
              <a:t>pga</a:t>
            </a:r>
            <a:r>
              <a:rPr lang="sv-SE" sz="1300" i="1" dirty="0">
                <a:solidFill>
                  <a:schemeClr val="bg2">
                    <a:lumMod val="90000"/>
                  </a:schemeClr>
                </a:solidFill>
              </a:rPr>
              <a:t> smärtande stortå och fick då diagnosen gikt. En annan gång sökte han för hosta på vårdcentral fick diagnosen viral bronkit, men man noterade att han rökte. Inga stående läkemedelsbehandlingar. Patienten anländer. Hjärtkompressioner utförs av undersköterskor, en sjuksköterska kopplar upp till sjukhusets defibrillator. En annan Sjuksköterska förbereder läkemedel. Narkosläkare intuberar. Rapporten från ambulans är som följer: mannen har setts segna ihop på ett torg på stan. Förbipasserande startade HLR. Identitet är satt via körkort som man hittat i patientens plånbok i jackfickan. Primär rytm PEA. Man har hunnit ge två doser adrenalin </a:t>
            </a:r>
            <a:r>
              <a:rPr lang="sv-SE" sz="1300" i="1" dirty="0" err="1">
                <a:solidFill>
                  <a:schemeClr val="bg2">
                    <a:lumMod val="90000"/>
                  </a:schemeClr>
                </a:solidFill>
              </a:rPr>
              <a:t>prehospitalt</a:t>
            </a:r>
            <a:r>
              <a:rPr lang="sv-SE" sz="1300" i="1" dirty="0">
                <a:solidFill>
                  <a:schemeClr val="bg2">
                    <a:lumMod val="90000"/>
                  </a:schemeClr>
                </a:solidFill>
              </a:rPr>
              <a:t>. Mannen ser välvårdad ut, måttligt överviktig med bålfetma. Inga uppenbara skador inspekteras på kroppens framsida. Inga tillhörigheter förutom plånboken och en nyckelknippa hittas i fickorna. Återkoppling 4:2. Alla typer av chock utom </a:t>
            </a:r>
            <a:r>
              <a:rPr lang="sv-SE" sz="1300" i="1" dirty="0" err="1">
                <a:solidFill>
                  <a:schemeClr val="bg2">
                    <a:lumMod val="90000"/>
                  </a:schemeClr>
                </a:solidFill>
              </a:rPr>
              <a:t>kardiogen</a:t>
            </a:r>
            <a:r>
              <a:rPr lang="sv-SE" sz="1300" i="1" dirty="0">
                <a:solidFill>
                  <a:schemeClr val="bg2">
                    <a:lumMod val="90000"/>
                  </a:schemeClr>
                </a:solidFill>
              </a:rPr>
              <a:t> </a:t>
            </a:r>
            <a:r>
              <a:rPr lang="sv-SE" sz="1300" i="1" dirty="0" err="1">
                <a:solidFill>
                  <a:schemeClr val="bg2">
                    <a:lumMod val="90000"/>
                  </a:schemeClr>
                </a:solidFill>
              </a:rPr>
              <a:t>pga</a:t>
            </a:r>
            <a:r>
              <a:rPr lang="sv-SE" sz="1300" i="1" dirty="0">
                <a:solidFill>
                  <a:schemeClr val="bg2">
                    <a:lumMod val="90000"/>
                  </a:schemeClr>
                </a:solidFill>
              </a:rPr>
              <a:t> VT eller VF kan ge PEA. Man kan på akutrummet genom kroppsundersökning, tex genom ABCDE-algoritm samla information även om det är begränsat. Ultraljud kan ge ytterligare information. På akutrummet fortgår arbetet med HLR och adrenalin enligt rutin. Vid analyserna ses de första minuterna sinusrytm runt 120/min, men vid kontroll av puls saknas sådan i central cirkulation och man fortsätter HLR. </a:t>
            </a:r>
            <a:r>
              <a:rPr lang="sv-SE" sz="1300" i="1" dirty="0" err="1">
                <a:solidFill>
                  <a:schemeClr val="bg2">
                    <a:lumMod val="90000"/>
                  </a:schemeClr>
                </a:solidFill>
              </a:rPr>
              <a:t>Blodgas</a:t>
            </a:r>
            <a:r>
              <a:rPr lang="sv-SE" sz="1300" i="1" dirty="0">
                <a:solidFill>
                  <a:schemeClr val="bg2">
                    <a:lumMod val="90000"/>
                  </a:schemeClr>
                </a:solidFill>
              </a:rPr>
              <a:t> som visar grav metabol </a:t>
            </a:r>
            <a:r>
              <a:rPr lang="sv-SE" sz="1300" i="1" dirty="0" err="1">
                <a:solidFill>
                  <a:schemeClr val="bg2">
                    <a:lumMod val="90000"/>
                  </a:schemeClr>
                </a:solidFill>
              </a:rPr>
              <a:t>acidos</a:t>
            </a:r>
            <a:r>
              <a:rPr lang="sv-SE" sz="1300" i="1" dirty="0">
                <a:solidFill>
                  <a:schemeClr val="bg2">
                    <a:lumMod val="90000"/>
                  </a:schemeClr>
                </a:solidFill>
              </a:rPr>
              <a:t> med uttalad laktatstegring och ultraljud visar ingen tamponadbild, ingen säkert förstorad högerkammare och stillastående hjärta. Bukaorta är svår att visualisera, men ser misstänkt breddökad ut. Sammantaget tycks </a:t>
            </a:r>
            <a:r>
              <a:rPr lang="sv-SE" sz="1300" i="1" dirty="0" err="1">
                <a:solidFill>
                  <a:schemeClr val="bg2">
                    <a:lumMod val="90000"/>
                  </a:schemeClr>
                </a:solidFill>
              </a:rPr>
              <a:t>hypovolemi</a:t>
            </a:r>
            <a:r>
              <a:rPr lang="sv-SE" sz="1300" i="1" dirty="0">
                <a:solidFill>
                  <a:schemeClr val="bg2">
                    <a:lumMod val="90000"/>
                  </a:schemeClr>
                </a:solidFill>
              </a:rPr>
              <a:t> föreligga. Ultraljud kan inte visualisera </a:t>
            </a:r>
            <a:r>
              <a:rPr lang="sv-SE" sz="1300" i="1" dirty="0" err="1">
                <a:solidFill>
                  <a:schemeClr val="bg2">
                    <a:lumMod val="90000"/>
                  </a:schemeClr>
                </a:solidFill>
              </a:rPr>
              <a:t>retroperitoneala</a:t>
            </a:r>
            <a:r>
              <a:rPr lang="sv-SE" sz="1300" i="1" dirty="0">
                <a:solidFill>
                  <a:schemeClr val="bg2">
                    <a:lumMod val="90000"/>
                  </a:schemeClr>
                </a:solidFill>
              </a:rPr>
              <a:t> rummet, där </a:t>
            </a:r>
            <a:r>
              <a:rPr lang="sv-SE" sz="1300" i="1" dirty="0" err="1">
                <a:solidFill>
                  <a:schemeClr val="bg2">
                    <a:lumMod val="90000"/>
                  </a:schemeClr>
                </a:solidFill>
              </a:rPr>
              <a:t>abdominella</a:t>
            </a:r>
            <a:r>
              <a:rPr lang="sv-SE" sz="1300" i="1" dirty="0">
                <a:solidFill>
                  <a:schemeClr val="bg2">
                    <a:lumMod val="90000"/>
                  </a:schemeClr>
                </a:solidFill>
              </a:rPr>
              <a:t> aorta löper. </a:t>
            </a:r>
            <a:r>
              <a:rPr lang="sv-SE" sz="1300" i="1" dirty="0" err="1">
                <a:solidFill>
                  <a:schemeClr val="bg2">
                    <a:lumMod val="90000"/>
                  </a:schemeClr>
                </a:solidFill>
              </a:rPr>
              <a:t>Aneurysm</a:t>
            </a:r>
            <a:r>
              <a:rPr lang="sv-SE" sz="1300" i="1" dirty="0">
                <a:solidFill>
                  <a:schemeClr val="bg2">
                    <a:lumMod val="90000"/>
                  </a:schemeClr>
                </a:solidFill>
              </a:rPr>
              <a:t> i aorta förekommer ofta </a:t>
            </a:r>
            <a:r>
              <a:rPr lang="sv-SE" sz="1300" i="1" dirty="0" err="1">
                <a:solidFill>
                  <a:schemeClr val="bg2">
                    <a:lumMod val="90000"/>
                  </a:schemeClr>
                </a:solidFill>
              </a:rPr>
              <a:t>abdominellt</a:t>
            </a:r>
            <a:r>
              <a:rPr lang="sv-SE" sz="1300" i="1" dirty="0">
                <a:solidFill>
                  <a:schemeClr val="bg2">
                    <a:lumMod val="90000"/>
                  </a:schemeClr>
                </a:solidFill>
              </a:rPr>
              <a:t>.</a:t>
            </a:r>
          </a:p>
          <a:p>
            <a:pPr marL="0" indent="0">
              <a:buNone/>
            </a:pPr>
            <a:r>
              <a:rPr lang="sv-SE" sz="1400" dirty="0"/>
              <a:t>Senior kollega bedömer nu att situationen gått från PEA till </a:t>
            </a:r>
            <a:r>
              <a:rPr lang="sv-SE" sz="1400" dirty="0" err="1"/>
              <a:t>asystoli</a:t>
            </a:r>
            <a:r>
              <a:rPr lang="sv-SE" sz="1400" dirty="0"/>
              <a:t> med enstaka </a:t>
            </a:r>
            <a:r>
              <a:rPr lang="sv-SE" sz="1400" dirty="0" err="1"/>
              <a:t>agonala</a:t>
            </a:r>
            <a:r>
              <a:rPr lang="sv-SE" sz="1400" dirty="0"/>
              <a:t> komplex. Man kan med de åtgärder som står till buds inte häva cirkulationskollapsen. Sannolikheten för att man med någon typ av intervention skulle nå normal neurologisk funktion bedöms som obefintlig. Man väljer nu att avsluta HLR, klockan 11.28. Det här fallet är ett gränsfall mellan klinisk och rättsmedicinsk dödsfallsutredning. Viss indikation finns på att dödsfallet kan ha orsakats av ett </a:t>
            </a:r>
            <a:r>
              <a:rPr lang="sv-SE" sz="1400" dirty="0" err="1"/>
              <a:t>rupturerat</a:t>
            </a:r>
            <a:r>
              <a:rPr lang="sv-SE" sz="1400" dirty="0"/>
              <a:t> </a:t>
            </a:r>
            <a:r>
              <a:rPr lang="sv-SE" sz="1400" dirty="0" err="1"/>
              <a:t>abdominellt</a:t>
            </a:r>
            <a:r>
              <a:rPr lang="sv-SE" sz="1400" dirty="0"/>
              <a:t> </a:t>
            </a:r>
            <a:r>
              <a:rPr lang="sv-SE" sz="1400" dirty="0" err="1"/>
              <a:t>aortaaneurysm</a:t>
            </a:r>
            <a:r>
              <a:rPr lang="sv-SE" sz="1400" dirty="0"/>
              <a:t>, men diagnosen är ej säkerställd och dödsfallet är plötsligt och oväntat. För att kunna fastställa dödsorsaken behöver du därför gå vidare med en obduktion.</a:t>
            </a:r>
          </a:p>
          <a:p>
            <a:pPr marL="0" indent="0">
              <a:buNone/>
            </a:pPr>
            <a:r>
              <a:rPr lang="sv-SE" sz="1400" b="1" dirty="0"/>
              <a:t>Fråga 4:4a (4p). </a:t>
            </a:r>
            <a:r>
              <a:rPr lang="sv-SE" sz="1400" dirty="0"/>
              <a:t>Utifrån vad du nu vet, anser du att det här fallet är aktuellt för rättsmedicinsk dödsfallsutredning? Motivera ditt svar.</a:t>
            </a:r>
            <a:endParaRPr lang="sv-SE" sz="1400" dirty="0">
              <a:solidFill>
                <a:srgbClr val="0070C0"/>
              </a:solidFill>
            </a:endParaRPr>
          </a:p>
          <a:p>
            <a:pPr marL="0" indent="0">
              <a:buNone/>
            </a:pPr>
            <a:r>
              <a:rPr lang="sv-SE" sz="1400" b="1" dirty="0"/>
              <a:t>Fråga 4:4b (2p). </a:t>
            </a:r>
            <a:r>
              <a:rPr lang="sv-SE" sz="1400" dirty="0"/>
              <a:t>Vad måste du göra för att kunna konstatera dödsfallet och avgöra var det skall utredas?</a:t>
            </a:r>
          </a:p>
          <a:p>
            <a:pPr marL="0" indent="0">
              <a:buNone/>
            </a:pPr>
            <a:r>
              <a:rPr lang="sv-SE" sz="1400" b="1" dirty="0"/>
              <a:t>Fråga 4:4c (2p). </a:t>
            </a:r>
            <a:r>
              <a:rPr lang="sv-SE" sz="1400" dirty="0"/>
              <a:t>Vilka skillnader finns mellan klinisk och rättsmedicinsk obduktion?</a:t>
            </a:r>
          </a:p>
          <a:p>
            <a:pPr marL="0" indent="0">
              <a:buNone/>
            </a:pPr>
            <a:r>
              <a:rPr lang="sv-SE" sz="1400" b="1" dirty="0"/>
              <a:t>Fråga 4:4d (3p). </a:t>
            </a:r>
            <a:r>
              <a:rPr lang="sv-SE" sz="1400" dirty="0"/>
              <a:t>Vad är ett säkert dödstecken, och vilka säkra dödstecken känner du till?</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4: 60-årig man (24p) (Omtenta HT21) </a:t>
            </a:r>
            <a:endParaRPr lang="sv-SE" sz="2400" dirty="0">
              <a:effectLst/>
            </a:endParaRPr>
          </a:p>
        </p:txBody>
      </p:sp>
    </p:spTree>
    <p:extLst>
      <p:ext uri="{BB962C8B-B14F-4D97-AF65-F5344CB8AC3E}">
        <p14:creationId xmlns:p14="http://schemas.microsoft.com/office/powerpoint/2010/main" val="2516886242"/>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821250"/>
          </a:xfrm>
        </p:spPr>
        <p:txBody>
          <a:bodyPr>
            <a:normAutofit fontScale="92500" lnSpcReduction="10000"/>
          </a:bodyPr>
          <a:lstStyle/>
          <a:p>
            <a:pPr marL="0" indent="0">
              <a:buNone/>
            </a:pPr>
            <a:r>
              <a:rPr lang="sv-SE" sz="1300" i="1" dirty="0">
                <a:solidFill>
                  <a:schemeClr val="bg2">
                    <a:lumMod val="90000"/>
                  </a:schemeClr>
                </a:solidFill>
              </a:rPr>
              <a:t>Du är jourläkare på en sjukhusakutmottagning en onsdagsförmiddag en varm majdag. Det inkommer larm från ambulans till ledningsansvarig sjuksköterska på akutmottagningen om pågående HLR, och ambulansen är på akuten om 10 min. Du får personnummer på patienten. När du öppnar journalen finner du att det är en 60-årig man som under loppet av de femton år datajournal funnits i regionen, bara har två sjukvårdsbesök. Han har sökt jourcentral för ett par år sedan </a:t>
            </a:r>
            <a:r>
              <a:rPr lang="sv-SE" sz="1300" i="1" dirty="0" err="1">
                <a:solidFill>
                  <a:schemeClr val="bg2">
                    <a:lumMod val="90000"/>
                  </a:schemeClr>
                </a:solidFill>
              </a:rPr>
              <a:t>pga</a:t>
            </a:r>
            <a:r>
              <a:rPr lang="sv-SE" sz="1300" i="1" dirty="0">
                <a:solidFill>
                  <a:schemeClr val="bg2">
                    <a:lumMod val="90000"/>
                  </a:schemeClr>
                </a:solidFill>
              </a:rPr>
              <a:t> smärtande stortå och fick då diagnosen gikt. En annan gång sökte han för hosta på vårdcentral fick diagnosen viral bronkit, men man noterade att han rökte. Inga stående läkemedelsbehandlingar. Patienten anländer. Hjärtkompressioner utförs av undersköterskor, en sjuksköterska kopplar upp till sjukhusets defibrillator. En annan Sjuksköterska förbereder läkemedel. Narkosläkare intuberar. Rapporten från ambulans är som följer: mannen har setts segna ihop på ett torg på stan. Förbipasserande startade HLR. Identitet är satt via körkort som man hittat i patientens plånbok i jackfickan. Primär rytm PEA. Man har hunnit ge två doser adrenalin </a:t>
            </a:r>
            <a:r>
              <a:rPr lang="sv-SE" sz="1300" i="1" dirty="0" err="1">
                <a:solidFill>
                  <a:schemeClr val="bg2">
                    <a:lumMod val="90000"/>
                  </a:schemeClr>
                </a:solidFill>
              </a:rPr>
              <a:t>prehospitalt</a:t>
            </a:r>
            <a:r>
              <a:rPr lang="sv-SE" sz="1300" i="1" dirty="0">
                <a:solidFill>
                  <a:schemeClr val="bg2">
                    <a:lumMod val="90000"/>
                  </a:schemeClr>
                </a:solidFill>
              </a:rPr>
              <a:t>. Mannen ser välvårdad ut, måttligt överviktig med bålfetma. Inga uppenbara skador inspekteras på kroppens framsida. Inga tillhörigheter förutom plånboken och en nyckelknippa hittas i fickorna. Återkoppling 4:2. Alla typer av chock utom </a:t>
            </a:r>
            <a:r>
              <a:rPr lang="sv-SE" sz="1300" i="1" dirty="0" err="1">
                <a:solidFill>
                  <a:schemeClr val="bg2">
                    <a:lumMod val="90000"/>
                  </a:schemeClr>
                </a:solidFill>
              </a:rPr>
              <a:t>kardiogen</a:t>
            </a:r>
            <a:r>
              <a:rPr lang="sv-SE" sz="1300" i="1" dirty="0">
                <a:solidFill>
                  <a:schemeClr val="bg2">
                    <a:lumMod val="90000"/>
                  </a:schemeClr>
                </a:solidFill>
              </a:rPr>
              <a:t> </a:t>
            </a:r>
            <a:r>
              <a:rPr lang="sv-SE" sz="1300" i="1" dirty="0" err="1">
                <a:solidFill>
                  <a:schemeClr val="bg2">
                    <a:lumMod val="90000"/>
                  </a:schemeClr>
                </a:solidFill>
              </a:rPr>
              <a:t>pga</a:t>
            </a:r>
            <a:r>
              <a:rPr lang="sv-SE" sz="1300" i="1" dirty="0">
                <a:solidFill>
                  <a:schemeClr val="bg2">
                    <a:lumMod val="90000"/>
                  </a:schemeClr>
                </a:solidFill>
              </a:rPr>
              <a:t> VT eller VF kan ge PEA. Man kan på akutrummet genom kroppsundersökning, tex genom ABCDE-algoritm samla information även om det är begränsat. Ultraljud kan ge ytterligare information. På akutrummet fortgår arbetet med HLR och adrenalin enligt rutin. Vid analyserna ses de första minuterna sinusrytm runt 120/min, men vid kontroll av puls saknas sådan i central cirkulation och man fortsätter HLR. </a:t>
            </a:r>
            <a:r>
              <a:rPr lang="sv-SE" sz="1300" i="1" dirty="0" err="1">
                <a:solidFill>
                  <a:schemeClr val="bg2">
                    <a:lumMod val="90000"/>
                  </a:schemeClr>
                </a:solidFill>
              </a:rPr>
              <a:t>Blodgas</a:t>
            </a:r>
            <a:r>
              <a:rPr lang="sv-SE" sz="1300" i="1" dirty="0">
                <a:solidFill>
                  <a:schemeClr val="bg2">
                    <a:lumMod val="90000"/>
                  </a:schemeClr>
                </a:solidFill>
              </a:rPr>
              <a:t> som visar grav metabol </a:t>
            </a:r>
            <a:r>
              <a:rPr lang="sv-SE" sz="1300" i="1" dirty="0" err="1">
                <a:solidFill>
                  <a:schemeClr val="bg2">
                    <a:lumMod val="90000"/>
                  </a:schemeClr>
                </a:solidFill>
              </a:rPr>
              <a:t>acidos</a:t>
            </a:r>
            <a:r>
              <a:rPr lang="sv-SE" sz="1300" i="1" dirty="0">
                <a:solidFill>
                  <a:schemeClr val="bg2">
                    <a:lumMod val="90000"/>
                  </a:schemeClr>
                </a:solidFill>
              </a:rPr>
              <a:t> med uttalad laktatstegring och ultraljud visar ingen tamponadbild, ingen säkert förstorad högerkammare och stillastående hjärta. Bukaorta är svår att visualisera, men ser misstänkt breddökad ut. Sammantaget tycks </a:t>
            </a:r>
            <a:r>
              <a:rPr lang="sv-SE" sz="1300" i="1" dirty="0" err="1">
                <a:solidFill>
                  <a:schemeClr val="bg2">
                    <a:lumMod val="90000"/>
                  </a:schemeClr>
                </a:solidFill>
              </a:rPr>
              <a:t>hypovolemi</a:t>
            </a:r>
            <a:r>
              <a:rPr lang="sv-SE" sz="1300" i="1" dirty="0">
                <a:solidFill>
                  <a:schemeClr val="bg2">
                    <a:lumMod val="90000"/>
                  </a:schemeClr>
                </a:solidFill>
              </a:rPr>
              <a:t> föreligga. Ultraljud kan inte visualisera </a:t>
            </a:r>
            <a:r>
              <a:rPr lang="sv-SE" sz="1300" i="1" dirty="0" err="1">
                <a:solidFill>
                  <a:schemeClr val="bg2">
                    <a:lumMod val="90000"/>
                  </a:schemeClr>
                </a:solidFill>
              </a:rPr>
              <a:t>retroperitoneala</a:t>
            </a:r>
            <a:r>
              <a:rPr lang="sv-SE" sz="1300" i="1" dirty="0">
                <a:solidFill>
                  <a:schemeClr val="bg2">
                    <a:lumMod val="90000"/>
                  </a:schemeClr>
                </a:solidFill>
              </a:rPr>
              <a:t> rummet, där </a:t>
            </a:r>
            <a:r>
              <a:rPr lang="sv-SE" sz="1300" i="1" dirty="0" err="1">
                <a:solidFill>
                  <a:schemeClr val="bg2">
                    <a:lumMod val="90000"/>
                  </a:schemeClr>
                </a:solidFill>
              </a:rPr>
              <a:t>abdominella</a:t>
            </a:r>
            <a:r>
              <a:rPr lang="sv-SE" sz="1300" i="1" dirty="0">
                <a:solidFill>
                  <a:schemeClr val="bg2">
                    <a:lumMod val="90000"/>
                  </a:schemeClr>
                </a:solidFill>
              </a:rPr>
              <a:t> aorta löper. </a:t>
            </a:r>
            <a:r>
              <a:rPr lang="sv-SE" sz="1300" i="1" dirty="0" err="1">
                <a:solidFill>
                  <a:schemeClr val="bg2">
                    <a:lumMod val="90000"/>
                  </a:schemeClr>
                </a:solidFill>
              </a:rPr>
              <a:t>Aneurysm</a:t>
            </a:r>
            <a:r>
              <a:rPr lang="sv-SE" sz="1300" i="1" dirty="0">
                <a:solidFill>
                  <a:schemeClr val="bg2">
                    <a:lumMod val="90000"/>
                  </a:schemeClr>
                </a:solidFill>
              </a:rPr>
              <a:t> i aorta förekommer ofta </a:t>
            </a:r>
            <a:r>
              <a:rPr lang="sv-SE" sz="1300" i="1" dirty="0" err="1">
                <a:solidFill>
                  <a:schemeClr val="bg2">
                    <a:lumMod val="90000"/>
                  </a:schemeClr>
                </a:solidFill>
              </a:rPr>
              <a:t>abdominellt</a:t>
            </a:r>
            <a:r>
              <a:rPr lang="sv-SE" sz="1300" i="1" dirty="0">
                <a:solidFill>
                  <a:schemeClr val="bg2">
                    <a:lumMod val="90000"/>
                  </a:schemeClr>
                </a:solidFill>
              </a:rPr>
              <a:t>.</a:t>
            </a:r>
          </a:p>
          <a:p>
            <a:pPr marL="0" indent="0">
              <a:buNone/>
            </a:pPr>
            <a:r>
              <a:rPr lang="sv-SE" sz="1400" dirty="0"/>
              <a:t>Senior kollega bedömer nu att situationen gått från PEA till </a:t>
            </a:r>
            <a:r>
              <a:rPr lang="sv-SE" sz="1400" dirty="0" err="1"/>
              <a:t>asystoli</a:t>
            </a:r>
            <a:r>
              <a:rPr lang="sv-SE" sz="1400" dirty="0"/>
              <a:t> med enstaka </a:t>
            </a:r>
            <a:r>
              <a:rPr lang="sv-SE" sz="1400" dirty="0" err="1"/>
              <a:t>agonala</a:t>
            </a:r>
            <a:r>
              <a:rPr lang="sv-SE" sz="1400" dirty="0"/>
              <a:t> komplex. Man kan med de åtgärder som står till buds inte häva cirkulationskollapsen. Sannolikheten för att man med någon typ av intervention skulle nå normal neurologisk funktion bedöms som obefintlig. Man väljer nu att avsluta HLR, klockan 11.28. Det här fallet är ett gränsfall mellan klinisk och rättsmedicinsk dödsfallsutredning. Viss indikation finns på att dödsfallet kan ha orsakats av ett </a:t>
            </a:r>
            <a:r>
              <a:rPr lang="sv-SE" sz="1400" dirty="0" err="1"/>
              <a:t>rupturerat</a:t>
            </a:r>
            <a:r>
              <a:rPr lang="sv-SE" sz="1400" dirty="0"/>
              <a:t> </a:t>
            </a:r>
            <a:r>
              <a:rPr lang="sv-SE" sz="1400" dirty="0" err="1"/>
              <a:t>abdominellt</a:t>
            </a:r>
            <a:r>
              <a:rPr lang="sv-SE" sz="1400" dirty="0"/>
              <a:t> </a:t>
            </a:r>
            <a:r>
              <a:rPr lang="sv-SE" sz="1400" dirty="0" err="1"/>
              <a:t>aortaaneurysm</a:t>
            </a:r>
            <a:r>
              <a:rPr lang="sv-SE" sz="1400" dirty="0"/>
              <a:t>, men diagnosen är ej säkerställd och dödsfallet är plötsligt och oväntat. För att kunna fastställa dödsorsaken behöver du därför gå vidare med en obduktion.</a:t>
            </a:r>
          </a:p>
          <a:p>
            <a:pPr marL="0" indent="0">
              <a:buNone/>
            </a:pPr>
            <a:r>
              <a:rPr lang="sv-SE" sz="1400" b="1" dirty="0"/>
              <a:t>Fråga 4:4a (4p). </a:t>
            </a:r>
            <a:r>
              <a:rPr lang="sv-SE" sz="1400" dirty="0"/>
              <a:t>Utifrån vad du nu vet, anser du att det här fallet är aktuellt för rättsmedicinsk dödsfallsutredning? Motivera ditt svar.</a:t>
            </a:r>
            <a:endParaRPr lang="sv-SE" sz="1400" dirty="0">
              <a:solidFill>
                <a:srgbClr val="0070C0"/>
              </a:solidFill>
            </a:endParaRPr>
          </a:p>
          <a:p>
            <a:pPr marL="0" indent="0">
              <a:buNone/>
            </a:pPr>
            <a:r>
              <a:rPr lang="sv-SE" sz="1400" b="1" dirty="0"/>
              <a:t>Fråga 4:4b (2p). </a:t>
            </a:r>
            <a:r>
              <a:rPr lang="sv-SE" sz="1400" dirty="0"/>
              <a:t>Vad måste du göra för att kunna konstatera dödsfallet och avgöra var det skall utredas?</a:t>
            </a:r>
          </a:p>
          <a:p>
            <a:pPr marL="0" indent="0">
              <a:buNone/>
            </a:pPr>
            <a:r>
              <a:rPr lang="sv-SE" sz="1400" b="1" dirty="0"/>
              <a:t>Fråga 4:4c (2p). </a:t>
            </a:r>
            <a:r>
              <a:rPr lang="sv-SE" sz="1400" dirty="0"/>
              <a:t>Vilka skillnader finns mellan klinisk och rättsmedicinsk obduktion?</a:t>
            </a:r>
          </a:p>
          <a:p>
            <a:pPr marL="0" indent="0">
              <a:buNone/>
            </a:pPr>
            <a:r>
              <a:rPr lang="sv-SE" sz="1400" b="1" dirty="0"/>
              <a:t>Fråga 4:4d (3p). </a:t>
            </a:r>
            <a:r>
              <a:rPr lang="sv-SE" sz="1400" dirty="0"/>
              <a:t>Vad är ett säkert dödstecken, och vilka säkra dödstecken känner du till?</a:t>
            </a:r>
          </a:p>
          <a:p>
            <a:pPr marL="0" indent="0">
              <a:buNone/>
            </a:pPr>
            <a:r>
              <a:rPr lang="sv-SE" sz="1400" b="1" i="1" dirty="0">
                <a:solidFill>
                  <a:srgbClr val="0070C0"/>
                </a:solidFill>
              </a:rPr>
              <a:t>Återkoppling 4:4. </a:t>
            </a:r>
            <a:r>
              <a:rPr lang="sv-SE" sz="1400" i="1" dirty="0">
                <a:solidFill>
                  <a:srgbClr val="0070C0"/>
                </a:solidFill>
              </a:rPr>
              <a:t>Det här fallet är ett gränsfall mellan klinisk och rättsmedicinsk dödsfallsutredning. Viss indikation finns på att dödsfallet kan ha orsakats av ett </a:t>
            </a:r>
            <a:r>
              <a:rPr lang="sv-SE" sz="1400" i="1" dirty="0" err="1">
                <a:solidFill>
                  <a:srgbClr val="0070C0"/>
                </a:solidFill>
              </a:rPr>
              <a:t>rupturerat</a:t>
            </a:r>
            <a:r>
              <a:rPr lang="sv-SE" sz="1400" i="1" dirty="0">
                <a:solidFill>
                  <a:srgbClr val="0070C0"/>
                </a:solidFill>
              </a:rPr>
              <a:t> </a:t>
            </a:r>
            <a:r>
              <a:rPr lang="sv-SE" sz="1400" i="1" dirty="0" err="1">
                <a:solidFill>
                  <a:srgbClr val="0070C0"/>
                </a:solidFill>
              </a:rPr>
              <a:t>abdominellt</a:t>
            </a:r>
            <a:r>
              <a:rPr lang="sv-SE" sz="1400" i="1" dirty="0">
                <a:solidFill>
                  <a:srgbClr val="0070C0"/>
                </a:solidFill>
              </a:rPr>
              <a:t> </a:t>
            </a:r>
            <a:r>
              <a:rPr lang="sv-SE" sz="1400" i="1" dirty="0" err="1">
                <a:solidFill>
                  <a:srgbClr val="0070C0"/>
                </a:solidFill>
              </a:rPr>
              <a:t>aortaaneurysm</a:t>
            </a:r>
            <a:r>
              <a:rPr lang="sv-SE" sz="1400" i="1" dirty="0">
                <a:solidFill>
                  <a:srgbClr val="0070C0"/>
                </a:solidFill>
              </a:rPr>
              <a:t>, men diagnosen är ej säkerställd och dödsfallet är plötsligt och oväntat. För att kunna fastställa dödsorsaken behöver du därför gå vidare med en obduktion. Dödsfall som kan ha samband med brott, dödsfall som kan ha uppkommit genom fel eller försummelse i sjukvården (lex Maria), dödsfall som kan antas ha orsakats av yttre påverkan, dödsfall där den avlidnes identitet är okänd ska polisanmälas för rättsmedicinsk obduktion. Du gör en fullständig yttre undersökning av kroppen med dokumentation av eventuella skador och postmortala förändringar för att konstatera dödfallet. En klinisk obduktion utförs av patolog på remiss från läkare, och den avlidnes inställning måste utrönas. Yttre undersökning utförs ej av patolog. Rättsmedicinsk obduktion utförs av rättsläkare på begäran av polis, och kan göras mot den avlidnes &amp; dennes närståendes vilja. Yttre undersökning utförs av rättsläkare vid obduktionen. Ett säkert dödstecken är ett undersökningsfynd som innebär att hjärnans samtliga funktioner totalt och oåterkalleligt fallit bort. Exempel på säkra dödstecken är likfläckar, likstelhet, förruttnelse, skador oförenliga med livets fortbestånd. (Lärandemål: B8)</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4: 60-årig man (24p) (Omtenta HT21) </a:t>
            </a:r>
            <a:endParaRPr lang="sv-SE" sz="2400" dirty="0">
              <a:effectLst/>
            </a:endParaRPr>
          </a:p>
        </p:txBody>
      </p:sp>
    </p:spTree>
    <p:extLst>
      <p:ext uri="{BB962C8B-B14F-4D97-AF65-F5344CB8AC3E}">
        <p14:creationId xmlns:p14="http://schemas.microsoft.com/office/powerpoint/2010/main" val="1316007542"/>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821250"/>
          </a:xfrm>
        </p:spPr>
        <p:txBody>
          <a:bodyPr>
            <a:normAutofit/>
          </a:bodyPr>
          <a:lstStyle/>
          <a:p>
            <a:pPr marL="0" indent="0">
              <a:buNone/>
            </a:pPr>
            <a:r>
              <a:rPr lang="sv-SE" sz="1200" i="1" dirty="0">
                <a:solidFill>
                  <a:schemeClr val="bg2">
                    <a:lumMod val="90000"/>
                  </a:schemeClr>
                </a:solidFill>
              </a:rPr>
              <a:t>(…)</a:t>
            </a:r>
          </a:p>
          <a:p>
            <a:pPr marL="0" indent="0">
              <a:buNone/>
            </a:pPr>
            <a:r>
              <a:rPr lang="sv-SE" sz="1400" dirty="0"/>
              <a:t>Som en del i avgörandet av om dödsfallet skall utredas kliniskt eller rättsmedicinskt gör du nu en fullständig yttre undersökning av kroppen. I bakhuvudet hittar du denna skada: </a:t>
            </a:r>
          </a:p>
          <a:p>
            <a:pPr marL="0" indent="0">
              <a:buNone/>
            </a:pPr>
            <a:r>
              <a:rPr lang="sv-SE" sz="1400" b="1" dirty="0"/>
              <a:t>Fråga 4:5 (3p). </a:t>
            </a:r>
            <a:r>
              <a:rPr lang="sv-SE" sz="1400" dirty="0"/>
              <a:t>Beskriv skadan! Vilken typ av våld har orsakat denna skada? </a:t>
            </a:r>
            <a:br>
              <a:rPr lang="sv-SE" sz="1400" dirty="0"/>
            </a:br>
            <a:r>
              <a:rPr lang="sv-SE" sz="1400" dirty="0"/>
              <a:t>Nämn en möjlig orsak till skadans uppkomst.</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4: 60-årig man (24p) (Omtenta HT21) </a:t>
            </a:r>
            <a:endParaRPr lang="sv-SE" sz="2400" dirty="0">
              <a:effectLst/>
            </a:endParaRPr>
          </a:p>
        </p:txBody>
      </p:sp>
      <p:pic>
        <p:nvPicPr>
          <p:cNvPr id="4" name="Bildobjekt 3">
            <a:extLst>
              <a:ext uri="{FF2B5EF4-FFF2-40B4-BE49-F238E27FC236}">
                <a16:creationId xmlns:a16="http://schemas.microsoft.com/office/drawing/2014/main" id="{90DD5458-590E-015A-BB20-FE0B01727DE1}"/>
              </a:ext>
            </a:extLst>
          </p:cNvPr>
          <p:cNvPicPr>
            <a:picLocks noChangeAspect="1"/>
          </p:cNvPicPr>
          <p:nvPr/>
        </p:nvPicPr>
        <p:blipFill>
          <a:blip r:embed="rId2"/>
          <a:stretch>
            <a:fillRect/>
          </a:stretch>
        </p:blipFill>
        <p:spPr>
          <a:xfrm>
            <a:off x="7982754" y="1977176"/>
            <a:ext cx="2870200" cy="3695700"/>
          </a:xfrm>
          <a:prstGeom prst="rect">
            <a:avLst/>
          </a:prstGeom>
        </p:spPr>
      </p:pic>
    </p:spTree>
    <p:extLst>
      <p:ext uri="{BB962C8B-B14F-4D97-AF65-F5344CB8AC3E}">
        <p14:creationId xmlns:p14="http://schemas.microsoft.com/office/powerpoint/2010/main" val="852665294"/>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821250"/>
          </a:xfrm>
        </p:spPr>
        <p:txBody>
          <a:bodyPr>
            <a:normAutofit/>
          </a:bodyPr>
          <a:lstStyle/>
          <a:p>
            <a:pPr marL="0" indent="0">
              <a:buNone/>
            </a:pPr>
            <a:r>
              <a:rPr lang="sv-SE" sz="1200" i="1" dirty="0">
                <a:solidFill>
                  <a:schemeClr val="bg2">
                    <a:lumMod val="90000"/>
                  </a:schemeClr>
                </a:solidFill>
              </a:rPr>
              <a:t>(…)</a:t>
            </a:r>
          </a:p>
          <a:p>
            <a:pPr marL="0" indent="0">
              <a:buNone/>
            </a:pPr>
            <a:r>
              <a:rPr lang="sv-SE" sz="1400" dirty="0"/>
              <a:t>Som en del i avgörandet av om dödsfallet skall utredas kliniskt eller rättsmedicinskt gör du nu en fullständig yttre undersökning av kroppen. I bakhuvudet hittar du denna skada: </a:t>
            </a:r>
          </a:p>
          <a:p>
            <a:pPr marL="0" indent="0">
              <a:buNone/>
            </a:pPr>
            <a:r>
              <a:rPr lang="sv-SE" sz="1400" b="1" dirty="0"/>
              <a:t>Fråga 4:5 (3p). </a:t>
            </a:r>
            <a:r>
              <a:rPr lang="sv-SE" sz="1400" dirty="0"/>
              <a:t>Beskriv skadan! Vilken typ av våld har orsakat denna skada? </a:t>
            </a:r>
            <a:br>
              <a:rPr lang="sv-SE" sz="1400" dirty="0"/>
            </a:br>
            <a:r>
              <a:rPr lang="sv-SE" sz="1400" dirty="0"/>
              <a:t>Nämn en möjlig orsak till skadans uppkomst.</a:t>
            </a:r>
          </a:p>
          <a:p>
            <a:pPr marL="0" indent="0">
              <a:buNone/>
            </a:pPr>
            <a:r>
              <a:rPr lang="sv-SE" sz="1400" b="1" i="1" dirty="0">
                <a:solidFill>
                  <a:srgbClr val="0070C0"/>
                </a:solidFill>
              </a:rPr>
              <a:t>Återkoppling 4:5. </a:t>
            </a:r>
            <a:r>
              <a:rPr lang="sv-SE" sz="1400" i="1" dirty="0">
                <a:solidFill>
                  <a:srgbClr val="0070C0"/>
                </a:solidFill>
              </a:rPr>
              <a:t>Bilden visar en oregelbunden, svagt v-formad sårskada med ojämna, </a:t>
            </a:r>
            <a:br>
              <a:rPr lang="sv-SE" sz="1400" i="1" dirty="0">
                <a:solidFill>
                  <a:srgbClr val="0070C0"/>
                </a:solidFill>
              </a:rPr>
            </a:br>
            <a:r>
              <a:rPr lang="sv-SE" sz="1400" i="1" dirty="0" err="1">
                <a:solidFill>
                  <a:srgbClr val="0070C0"/>
                </a:solidFill>
              </a:rPr>
              <a:t>fintrasiga</a:t>
            </a:r>
            <a:r>
              <a:rPr lang="sv-SE" sz="1400" i="1" dirty="0">
                <a:solidFill>
                  <a:srgbClr val="0070C0"/>
                </a:solidFill>
              </a:rPr>
              <a:t> sårkanter och vävnadsbryggor på djupet i sårhålan. Trubbigt våld. Möjlig orsak till </a:t>
            </a:r>
            <a:br>
              <a:rPr lang="sv-SE" sz="1400" i="1" dirty="0">
                <a:solidFill>
                  <a:srgbClr val="0070C0"/>
                </a:solidFill>
              </a:rPr>
            </a:br>
            <a:r>
              <a:rPr lang="sv-SE" sz="1400" i="1" dirty="0">
                <a:solidFill>
                  <a:srgbClr val="0070C0"/>
                </a:solidFill>
              </a:rPr>
              <a:t>skadan utgör exempelvis fall med stöt mot hårt underlag, slag med trubbigt föremål, eller en hård, </a:t>
            </a:r>
            <a:br>
              <a:rPr lang="sv-SE" sz="1400" i="1" dirty="0">
                <a:solidFill>
                  <a:srgbClr val="0070C0"/>
                </a:solidFill>
              </a:rPr>
            </a:br>
            <a:r>
              <a:rPr lang="sv-SE" sz="1400" i="1" dirty="0">
                <a:solidFill>
                  <a:srgbClr val="0070C0"/>
                </a:solidFill>
              </a:rPr>
              <a:t>sannolikt sko-beklädd spark. (Lärandemål: B7)</a:t>
            </a:r>
          </a:p>
          <a:p>
            <a:pPr marL="0" indent="0">
              <a:buNone/>
            </a:pPr>
            <a:r>
              <a:rPr lang="sv-SE" sz="1400" b="1" i="1" dirty="0">
                <a:solidFill>
                  <a:srgbClr val="0070C0"/>
                </a:solidFill>
              </a:rPr>
              <a:t>Slut på fallet!</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4: 60-årig man (24p) (Omtenta HT21) </a:t>
            </a:r>
            <a:endParaRPr lang="sv-SE" sz="2400" dirty="0">
              <a:effectLst/>
            </a:endParaRPr>
          </a:p>
        </p:txBody>
      </p:sp>
      <p:pic>
        <p:nvPicPr>
          <p:cNvPr id="4" name="Bildobjekt 3">
            <a:extLst>
              <a:ext uri="{FF2B5EF4-FFF2-40B4-BE49-F238E27FC236}">
                <a16:creationId xmlns:a16="http://schemas.microsoft.com/office/drawing/2014/main" id="{90DD5458-590E-015A-BB20-FE0B01727DE1}"/>
              </a:ext>
            </a:extLst>
          </p:cNvPr>
          <p:cNvPicPr>
            <a:picLocks noChangeAspect="1"/>
          </p:cNvPicPr>
          <p:nvPr/>
        </p:nvPicPr>
        <p:blipFill>
          <a:blip r:embed="rId2"/>
          <a:stretch>
            <a:fillRect/>
          </a:stretch>
        </p:blipFill>
        <p:spPr>
          <a:xfrm>
            <a:off x="7982754" y="1977176"/>
            <a:ext cx="2870200" cy="3695700"/>
          </a:xfrm>
          <a:prstGeom prst="rect">
            <a:avLst/>
          </a:prstGeom>
        </p:spPr>
      </p:pic>
    </p:spTree>
    <p:extLst>
      <p:ext uri="{BB962C8B-B14F-4D97-AF65-F5344CB8AC3E}">
        <p14:creationId xmlns:p14="http://schemas.microsoft.com/office/powerpoint/2010/main" val="272355747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821250"/>
          </a:xfrm>
        </p:spPr>
        <p:txBody>
          <a:bodyPr>
            <a:normAutofit/>
          </a:bodyPr>
          <a:lstStyle/>
          <a:p>
            <a:pPr marL="0" indent="0">
              <a:buNone/>
            </a:pPr>
            <a:r>
              <a:rPr lang="sv-SE" sz="1400" dirty="0"/>
              <a:t>Monica är 80 år och söker akuten för </a:t>
            </a:r>
            <a:r>
              <a:rPr lang="sv-SE" sz="1400" dirty="0" err="1"/>
              <a:t>dyspné</a:t>
            </a:r>
            <a:r>
              <a:rPr lang="sv-SE" sz="1400" dirty="0"/>
              <a:t>. Hon har känt andfåddhet i ett par dagar, och har nu svårt att gå och tala </a:t>
            </a:r>
            <a:r>
              <a:rPr lang="sv-SE" sz="1400" dirty="0" err="1"/>
              <a:t>pga</a:t>
            </a:r>
            <a:r>
              <a:rPr lang="sv-SE" sz="1400" dirty="0"/>
              <a:t> ansträngd andning. Hon tas från väntrummet och läggs på en brits i ett </a:t>
            </a:r>
            <a:r>
              <a:rPr lang="sv-SE" sz="1400" dirty="0" err="1"/>
              <a:t>akutrum</a:t>
            </a:r>
            <a:r>
              <a:rPr lang="sv-SE" sz="1400" dirty="0"/>
              <a:t>. Vitalparametrar är som följer; andningsfrekvens 25/min, syremättnad 88% på luft, pulsfrekvens 109/min, blodtryck 180/105 </a:t>
            </a:r>
            <a:r>
              <a:rPr lang="sv-SE" sz="1400" dirty="0" err="1"/>
              <a:t>mmHg</a:t>
            </a:r>
            <a:r>
              <a:rPr lang="sv-SE" sz="1400" dirty="0"/>
              <a:t>, RLS 1, temperatur 37,8 C.</a:t>
            </a:r>
          </a:p>
          <a:p>
            <a:pPr marL="0" indent="0">
              <a:buNone/>
            </a:pPr>
            <a:r>
              <a:rPr lang="sv-SE" sz="1400" b="1" dirty="0"/>
              <a:t>Fråga 2:1 (6p). </a:t>
            </a:r>
            <a:r>
              <a:rPr lang="sv-SE" sz="1400" dirty="0"/>
              <a:t>Beskriv hur du ordinerar och dokumenterar syrgasbehandling för Monica. Motivera val av utrustning och hur du utvärderar behandlingen. Vad, förutom syrgasbehandling, bör göras akut för att avhjälpa hennes andningsbesvär?</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Monica, 80 år. (30p) (Omtenta VT22) </a:t>
            </a:r>
            <a:endParaRPr lang="sv-SE" sz="2400" dirty="0">
              <a:effectLst/>
            </a:endParaRPr>
          </a:p>
        </p:txBody>
      </p:sp>
    </p:spTree>
    <p:extLst>
      <p:ext uri="{BB962C8B-B14F-4D97-AF65-F5344CB8AC3E}">
        <p14:creationId xmlns:p14="http://schemas.microsoft.com/office/powerpoint/2010/main" val="2011195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Gun-Britt, 88 år. (30p) (Ord VT22)</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Gun-Britt, 88 år kommer in med ambulans till akutmottagningen där du tjänstgör som underläkare. Hemtjänstpersonal har hittat henne liggande på golvet på morgonen. Gun-Britt kan inte berätta vad som hänt, men enligt ambulansrapporten har hon kissat på golvet. På den sida hon legat finns rodnade områden på höft, skuldra och fot, varför man kan misstänka att hon legat på samma sätt åtminstone några timmar. Vid inkomst rapporteras temp 37,2°C, puls 96/min, blodtryck 100/60mmHg, syremättnad på luft 96%. Gun-Britt pratar osammanhängande och förvirrat. Enligt den information som hemtjänsten ska ha gett till ambulanspersonalen är förvirringen helt nytillkommen. Ingen anhörig medföljer till akutmottagningen.</a:t>
            </a:r>
            <a:br>
              <a:rPr lang="sv-SE" sz="1200" i="1" dirty="0">
                <a:solidFill>
                  <a:schemeClr val="bg2">
                    <a:lumMod val="90000"/>
                  </a:schemeClr>
                </a:solidFill>
              </a:rPr>
            </a:br>
            <a:r>
              <a:rPr lang="sv-SE" sz="1200" i="1" dirty="0">
                <a:solidFill>
                  <a:schemeClr val="bg2">
                    <a:lumMod val="90000"/>
                  </a:schemeClr>
                </a:solidFill>
              </a:rPr>
              <a:t>Du inser att det finns ett flertal utredningsspår att ha i beaktande, där några av de viktiga är att utesluta skelettskada, stroke och infektion, behandla konfusion och eventuell </a:t>
            </a:r>
            <a:r>
              <a:rPr lang="sv-SE" sz="1200" i="1" dirty="0" err="1">
                <a:solidFill>
                  <a:schemeClr val="bg2">
                    <a:lumMod val="90000"/>
                  </a:schemeClr>
                </a:solidFill>
              </a:rPr>
              <a:t>dehydrering</a:t>
            </a:r>
            <a:r>
              <a:rPr lang="sv-SE" sz="1200" i="1" dirty="0">
                <a:solidFill>
                  <a:schemeClr val="bg2">
                    <a:lumMod val="90000"/>
                  </a:schemeClr>
                </a:solidFill>
              </a:rPr>
              <a:t> samtidigt som orsaken till att Gun-Britt fallit kan behöva utredas. Du försöker sätta dig in Gun-Britts sjukhistoria och medicinering genom att titta igenom journalen. Du genomför ett brett status inklusive undersökning av hjärta, lungor, buk, neurologi, extremiteter och du ordinerar en del prover. Du ber också sköterska på akutmottagningen undersöka om det går att få tag på någon anhörig eller annan kontaktperson.</a:t>
            </a:r>
          </a:p>
          <a:p>
            <a:pPr marL="0" indent="0">
              <a:buNone/>
            </a:pPr>
            <a:r>
              <a:rPr lang="sv-SE" sz="1400" dirty="0"/>
              <a:t>Enligt datajournalen vårdades Gun-Britt för 3 år sedan under 5 dygn för en </a:t>
            </a:r>
            <a:r>
              <a:rPr lang="sv-SE" sz="1400" dirty="0" err="1"/>
              <a:t>erysipelas</a:t>
            </a:r>
            <a:r>
              <a:rPr lang="sv-SE" sz="1400" dirty="0"/>
              <a:t>, men annars har hon inte sjukhusvårdats sedan datajournalens införande för 10 år sedan. Hon har inte heller haft mer än sporadiska vårdcentralskontakter. Hon verkar ha kontrollerats hos privatläkare för bland annat högt blodtryck och diabetes typ 2,men någon aktuell medicinlista finns inte i journalen. Vid föregående vårdtillfälle angavs som närmast anhörig en systerdotter bosatt 10 mil bort, men även en väninna i samma trappuppgång finns omnämnd som närstående. </a:t>
            </a:r>
            <a:br>
              <a:rPr lang="sv-SE" sz="1400" dirty="0"/>
            </a:br>
            <a:r>
              <a:rPr lang="sv-SE" sz="1400" dirty="0"/>
              <a:t>Vid somatisk undersökning finner du ingen andningspåverkan, lätta </a:t>
            </a:r>
            <a:r>
              <a:rPr lang="sv-SE" sz="1400" dirty="0" err="1"/>
              <a:t>krepitationer</a:t>
            </a:r>
            <a:r>
              <a:rPr lang="sv-SE" sz="1400" dirty="0"/>
              <a:t> basalt över lungfälten, fortsatt syremättnad 96% på luft. Regelbunden hjärtrytm med frekvens 104/min och ett svagt systoliskt blåsljud, blodtryck 100/55 </a:t>
            </a:r>
            <a:r>
              <a:rPr lang="sv-SE" sz="1400" dirty="0" err="1"/>
              <a:t>mmHg</a:t>
            </a:r>
            <a:r>
              <a:rPr lang="sv-SE" sz="1400" dirty="0"/>
              <a:t> i liggande. Gun-Britt är påtagligt desorienterad, talet är delvis osammanhängande, men vissa svar på enkla frågor är adekvata. I neurologstatus finner du inget avvikande, men Gun-Britt medverkar dåligt. Palpation och passiv rörlighet i höfter, knän och fotleder utan smärtreaktion bilateralt. Inga </a:t>
            </a:r>
            <a:r>
              <a:rPr lang="sv-SE" sz="1400" dirty="0" err="1"/>
              <a:t>hematom</a:t>
            </a:r>
            <a:r>
              <a:rPr lang="sv-SE" sz="1400" dirty="0"/>
              <a:t>, men det finns en kvarvarande rodnad över flera tryckpunkter på hö sida, dock utan sår. Nedsatt </a:t>
            </a:r>
            <a:r>
              <a:rPr lang="sv-SE" sz="1400" dirty="0" err="1"/>
              <a:t>hudturgor</a:t>
            </a:r>
            <a:r>
              <a:rPr lang="sv-SE" sz="1400" dirty="0"/>
              <a:t> på bålen. EKG visar sinusrytm, frekvens 105 och ett partiellt hö-sidigt skänkelblock, oförändrat som för tre år sedan. </a:t>
            </a:r>
            <a:br>
              <a:rPr lang="sv-SE" sz="1400" dirty="0"/>
            </a:br>
            <a:r>
              <a:rPr lang="sv-SE" sz="1400" dirty="0"/>
              <a:t>Lab: Hb 155 g/L, LPK 12,0 x109/L, </a:t>
            </a:r>
            <a:r>
              <a:rPr lang="sv-SE" sz="1400" dirty="0" err="1"/>
              <a:t>Kreatinin</a:t>
            </a:r>
            <a:r>
              <a:rPr lang="sv-SE" sz="1400" dirty="0"/>
              <a:t> 204 </a:t>
            </a:r>
            <a:r>
              <a:rPr lang="sv-SE" sz="1400" dirty="0" err="1"/>
              <a:t>umol</a:t>
            </a:r>
            <a:r>
              <a:rPr lang="sv-SE" sz="1400" dirty="0"/>
              <a:t>/L och </a:t>
            </a:r>
            <a:r>
              <a:rPr lang="sv-SE" sz="1400" dirty="0" err="1"/>
              <a:t>eGFR</a:t>
            </a:r>
            <a:r>
              <a:rPr lang="sv-SE" sz="1400" dirty="0"/>
              <a:t> 16 </a:t>
            </a:r>
            <a:r>
              <a:rPr lang="sv-SE" sz="1400" dirty="0" err="1"/>
              <a:t>mL</a:t>
            </a:r>
            <a:r>
              <a:rPr lang="sv-SE" sz="1400" dirty="0"/>
              <a:t>/min/1,73 m?, K 3,8mmol/L, Na 135mmol/L, CRP 43 mg/L, </a:t>
            </a:r>
            <a:r>
              <a:rPr lang="sv-SE" sz="1400" dirty="0" err="1"/>
              <a:t>Myoglobin</a:t>
            </a:r>
            <a:r>
              <a:rPr lang="sv-SE" sz="1400" dirty="0"/>
              <a:t> normalt, P-glukos 11,0 </a:t>
            </a:r>
            <a:r>
              <a:rPr lang="sv-SE" sz="1400" dirty="0" err="1"/>
              <a:t>mmol</a:t>
            </a:r>
            <a:r>
              <a:rPr lang="sv-SE" sz="1400" dirty="0"/>
              <a:t>/L.</a:t>
            </a:r>
          </a:p>
          <a:p>
            <a:pPr marL="0" indent="0">
              <a:buNone/>
            </a:pPr>
            <a:r>
              <a:rPr lang="sv-SE" sz="1400" b="1" dirty="0"/>
              <a:t>Fråga 2:2 (3p). </a:t>
            </a:r>
            <a:r>
              <a:rPr lang="sv-SE" sz="1400" dirty="0"/>
              <a:t>Redogör för din fortsatta handläggning av Gun-Britt. Resonera kring behov av vidare utredning och eventuell inläggning.</a:t>
            </a:r>
          </a:p>
          <a:p>
            <a:pPr marL="0" indent="0">
              <a:buNone/>
            </a:pPr>
            <a:r>
              <a:rPr lang="sv-SE" sz="1400" b="1" i="1" dirty="0">
                <a:solidFill>
                  <a:srgbClr val="0070C0"/>
                </a:solidFill>
              </a:rPr>
              <a:t>Återkoppling 2:2. </a:t>
            </a:r>
            <a:r>
              <a:rPr lang="sv-SE" sz="1400" i="1" dirty="0">
                <a:solidFill>
                  <a:srgbClr val="0070C0"/>
                </a:solidFill>
              </a:rPr>
              <a:t>Du bedömer att det finns ett behov av inläggning framför allt </a:t>
            </a:r>
            <a:r>
              <a:rPr lang="sv-SE" sz="1400" i="1" dirty="0" err="1">
                <a:solidFill>
                  <a:srgbClr val="0070C0"/>
                </a:solidFill>
              </a:rPr>
              <a:t>pga</a:t>
            </a:r>
            <a:r>
              <a:rPr lang="sv-SE" sz="1400" i="1" dirty="0">
                <a:solidFill>
                  <a:srgbClr val="0070C0"/>
                </a:solidFill>
              </a:rPr>
              <a:t> konfusion och </a:t>
            </a:r>
            <a:r>
              <a:rPr lang="sv-SE" sz="1400" i="1" dirty="0" err="1">
                <a:solidFill>
                  <a:srgbClr val="0070C0"/>
                </a:solidFill>
              </a:rPr>
              <a:t>dehydrering</a:t>
            </a:r>
            <a:r>
              <a:rPr lang="sv-SE" sz="1400" i="1" dirty="0">
                <a:solidFill>
                  <a:srgbClr val="0070C0"/>
                </a:solidFill>
              </a:rPr>
              <a:t>. Det höga blodvärdet, nedsatt </a:t>
            </a:r>
            <a:r>
              <a:rPr lang="sv-SE" sz="1400" i="1" dirty="0" err="1">
                <a:solidFill>
                  <a:srgbClr val="0070C0"/>
                </a:solidFill>
              </a:rPr>
              <a:t>hudturgor</a:t>
            </a:r>
            <a:r>
              <a:rPr lang="sv-SE" sz="1400" i="1" dirty="0">
                <a:solidFill>
                  <a:srgbClr val="0070C0"/>
                </a:solidFill>
              </a:rPr>
              <a:t> och det låga blodtrycket skulle kunna tala för en </a:t>
            </a:r>
            <a:r>
              <a:rPr lang="sv-SE" sz="1400" i="1" dirty="0" err="1">
                <a:solidFill>
                  <a:srgbClr val="0070C0"/>
                </a:solidFill>
              </a:rPr>
              <a:t>dehydrering</a:t>
            </a:r>
            <a:r>
              <a:rPr lang="sv-SE" sz="1400" i="1" dirty="0">
                <a:solidFill>
                  <a:srgbClr val="0070C0"/>
                </a:solidFill>
              </a:rPr>
              <a:t> som orsak till Gun- Britts njursvikt. Du ordinerar </a:t>
            </a:r>
            <a:r>
              <a:rPr lang="sv-SE" sz="1400" i="1" dirty="0" err="1">
                <a:solidFill>
                  <a:srgbClr val="0070C0"/>
                </a:solidFill>
              </a:rPr>
              <a:t>Ringeracetat</a:t>
            </a:r>
            <a:r>
              <a:rPr lang="sv-SE" sz="1400" i="1" dirty="0">
                <a:solidFill>
                  <a:srgbClr val="0070C0"/>
                </a:solidFill>
              </a:rPr>
              <a:t>, 2 liter det kommande dygnet och nya prover under morgondagen. Du bedömer att det är en låg misstanke om skelettskada, men bestämmer dig för att genomföra en datortomografi huvud eftersom Gun-Britt fallit på oklart sätt, är </a:t>
            </a:r>
            <a:r>
              <a:rPr lang="sv-SE" sz="1400" i="1" dirty="0" err="1">
                <a:solidFill>
                  <a:srgbClr val="0070C0"/>
                </a:solidFill>
              </a:rPr>
              <a:t>konfusorisk</a:t>
            </a:r>
            <a:r>
              <a:rPr lang="sv-SE" sz="1400" i="1" dirty="0">
                <a:solidFill>
                  <a:srgbClr val="0070C0"/>
                </a:solidFill>
              </a:rPr>
              <a:t> och medverkar dåligt vid neurologstatus. (Lärandemål A1, A2, B2, B3).</a:t>
            </a:r>
          </a:p>
        </p:txBody>
      </p:sp>
    </p:spTree>
    <p:extLst>
      <p:ext uri="{BB962C8B-B14F-4D97-AF65-F5344CB8AC3E}">
        <p14:creationId xmlns:p14="http://schemas.microsoft.com/office/powerpoint/2010/main" val="3680383392"/>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821250"/>
          </a:xfrm>
        </p:spPr>
        <p:txBody>
          <a:bodyPr>
            <a:normAutofit/>
          </a:bodyPr>
          <a:lstStyle/>
          <a:p>
            <a:pPr marL="0" indent="0">
              <a:buNone/>
            </a:pPr>
            <a:r>
              <a:rPr lang="sv-SE" sz="1400" dirty="0"/>
              <a:t>Monica är 80 år och söker akuten för </a:t>
            </a:r>
            <a:r>
              <a:rPr lang="sv-SE" sz="1400" dirty="0" err="1"/>
              <a:t>dyspné</a:t>
            </a:r>
            <a:r>
              <a:rPr lang="sv-SE" sz="1400" dirty="0"/>
              <a:t>. Hon har känt andfåddhet i ett par dagar, och har nu svårt att gå och tala </a:t>
            </a:r>
            <a:r>
              <a:rPr lang="sv-SE" sz="1400" dirty="0" err="1"/>
              <a:t>pga</a:t>
            </a:r>
            <a:r>
              <a:rPr lang="sv-SE" sz="1400" dirty="0"/>
              <a:t> ansträngd andning. Hon tas från väntrummet och läggs på en brits i ett </a:t>
            </a:r>
            <a:r>
              <a:rPr lang="sv-SE" sz="1400" dirty="0" err="1"/>
              <a:t>akutrum</a:t>
            </a:r>
            <a:r>
              <a:rPr lang="sv-SE" sz="1400" dirty="0"/>
              <a:t>. Vitalparametrar är som följer; andningsfrekvens 25/min, syremättnad 88% på luft, pulsfrekvens 109/min, blodtryck 180/105 </a:t>
            </a:r>
            <a:r>
              <a:rPr lang="sv-SE" sz="1400" dirty="0" err="1"/>
              <a:t>mmHg</a:t>
            </a:r>
            <a:r>
              <a:rPr lang="sv-SE" sz="1400" dirty="0"/>
              <a:t>, RLS 1, temperatur 37,8 C.</a:t>
            </a:r>
          </a:p>
          <a:p>
            <a:pPr marL="0" indent="0">
              <a:buNone/>
            </a:pPr>
            <a:r>
              <a:rPr lang="sv-SE" sz="1400" b="1" dirty="0"/>
              <a:t>Fråga 2:1 (6p). </a:t>
            </a:r>
            <a:r>
              <a:rPr lang="sv-SE" sz="1400" dirty="0"/>
              <a:t>Beskriv hur du ordinerar och dokumenterar syrgasbehandling för Monica. Motivera val av utrustning och hur du utvärderar behandlingen. Vad, förutom syrgasbehandling, bör göras akut för att avhjälpa hennes andningsbesvär?</a:t>
            </a:r>
          </a:p>
          <a:p>
            <a:pPr marL="0" indent="0">
              <a:buNone/>
            </a:pPr>
            <a:r>
              <a:rPr lang="sv-SE" sz="1400" b="1" i="1" dirty="0">
                <a:solidFill>
                  <a:srgbClr val="0070C0"/>
                </a:solidFill>
              </a:rPr>
              <a:t>Återkoppling 2:1. </a:t>
            </a:r>
            <a:r>
              <a:rPr lang="sv-SE" sz="1400" i="1" dirty="0">
                <a:solidFill>
                  <a:srgbClr val="0070C0"/>
                </a:solidFill>
              </a:rPr>
              <a:t>Monica sätts upp med stöd för ryggen och ges syrgas på sluten mask initialt med målvärde 95% i syremättnad. Man kan även börja med öppen mask eller grimma, bara man utvärderar och byter utrustning beroende på vilket flöde som behövs. Syrgas titreras till rätt nivå genom att justera flödet. Syrgas är ett läkemedel och ordinationen dokumenteras i läkemedelsjournal i L/minut. (Lärandemål B2).</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Monica, 80 år. (30p) (Omtenta VT22) </a:t>
            </a:r>
            <a:endParaRPr lang="sv-SE" sz="2400" dirty="0">
              <a:effectLst/>
            </a:endParaRPr>
          </a:p>
        </p:txBody>
      </p:sp>
    </p:spTree>
    <p:extLst>
      <p:ext uri="{BB962C8B-B14F-4D97-AF65-F5344CB8AC3E}">
        <p14:creationId xmlns:p14="http://schemas.microsoft.com/office/powerpoint/2010/main" val="2006606141"/>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821250"/>
          </a:xfrm>
        </p:spPr>
        <p:txBody>
          <a:bodyPr>
            <a:normAutofit/>
          </a:bodyPr>
          <a:lstStyle/>
          <a:p>
            <a:pPr marL="0" indent="0">
              <a:buNone/>
            </a:pPr>
            <a:r>
              <a:rPr lang="sv-SE" sz="1200" i="1" dirty="0">
                <a:solidFill>
                  <a:schemeClr val="bg2">
                    <a:lumMod val="90000"/>
                  </a:schemeClr>
                </a:solidFill>
              </a:rPr>
              <a:t>Monica är 80 år och söker akuten för </a:t>
            </a:r>
            <a:r>
              <a:rPr lang="sv-SE" sz="1200" i="1" dirty="0" err="1">
                <a:solidFill>
                  <a:schemeClr val="bg2">
                    <a:lumMod val="90000"/>
                  </a:schemeClr>
                </a:solidFill>
              </a:rPr>
              <a:t>dyspné</a:t>
            </a:r>
            <a:r>
              <a:rPr lang="sv-SE" sz="1200" i="1" dirty="0">
                <a:solidFill>
                  <a:schemeClr val="bg2">
                    <a:lumMod val="90000"/>
                  </a:schemeClr>
                </a:solidFill>
              </a:rPr>
              <a:t>. Hon har känt andfåddhet i ett par dagar, och har nu svårt att gå och tala </a:t>
            </a:r>
            <a:r>
              <a:rPr lang="sv-SE" sz="1200" i="1" dirty="0" err="1">
                <a:solidFill>
                  <a:schemeClr val="bg2">
                    <a:lumMod val="90000"/>
                  </a:schemeClr>
                </a:solidFill>
              </a:rPr>
              <a:t>pga</a:t>
            </a:r>
            <a:r>
              <a:rPr lang="sv-SE" sz="1200" i="1" dirty="0">
                <a:solidFill>
                  <a:schemeClr val="bg2">
                    <a:lumMod val="90000"/>
                  </a:schemeClr>
                </a:solidFill>
              </a:rPr>
              <a:t> ansträngd andning. Hon tas från väntrummet och läggs på en brits i ett </a:t>
            </a:r>
            <a:r>
              <a:rPr lang="sv-SE" sz="1200" i="1" dirty="0" err="1">
                <a:solidFill>
                  <a:schemeClr val="bg2">
                    <a:lumMod val="90000"/>
                  </a:schemeClr>
                </a:solidFill>
              </a:rPr>
              <a:t>akutrum</a:t>
            </a:r>
            <a:r>
              <a:rPr lang="sv-SE" sz="1200" i="1" dirty="0">
                <a:solidFill>
                  <a:schemeClr val="bg2">
                    <a:lumMod val="90000"/>
                  </a:schemeClr>
                </a:solidFill>
              </a:rPr>
              <a:t>. Vitalparametrar är som följer; andningsfrekvens 25/min, syremättnad 88% på luft, pulsfrekvens 109/min, blodtryck 180/105 </a:t>
            </a:r>
            <a:r>
              <a:rPr lang="sv-SE" sz="1200" i="1" dirty="0" err="1">
                <a:solidFill>
                  <a:schemeClr val="bg2">
                    <a:lumMod val="90000"/>
                  </a:schemeClr>
                </a:solidFill>
              </a:rPr>
              <a:t>mmHg</a:t>
            </a:r>
            <a:r>
              <a:rPr lang="sv-SE" sz="1200" i="1" dirty="0">
                <a:solidFill>
                  <a:schemeClr val="bg2">
                    <a:lumMod val="90000"/>
                  </a:schemeClr>
                </a:solidFill>
              </a:rPr>
              <a:t>, RLS 1, temperatur 37,8 C. Monica sätts upp med stöd för ryggen och ges syrgas på sluten mask initialt med målvärde 95% i syremättnad. Man kan även börja med öppen mask eller grimma, bara man utvärderar och byter utrustning beroende på vilket flöde som behövs. Syrgas titreras till rätt nivå genom att justera flödet. Syrgas är ett läkemedel och ordinationen dokumenteras i läkemedelsjournal i L/minut.</a:t>
            </a:r>
          </a:p>
          <a:p>
            <a:pPr marL="0" indent="0">
              <a:buNone/>
            </a:pPr>
            <a:r>
              <a:rPr lang="sv-SE" sz="1400" dirty="0"/>
              <a:t>Monica har nu blivit mindre andfådd och syremättnad på 5 I O2/min är 95%. Hon kan uppge följande: hon är väsentligen frisk bortsett från tablettbehandlad hypertoni och </a:t>
            </a:r>
            <a:r>
              <a:rPr lang="sv-SE" sz="1400" dirty="0" err="1"/>
              <a:t>hypothyreos</a:t>
            </a:r>
            <a:r>
              <a:rPr lang="sv-SE" sz="1400" dirty="0"/>
              <a:t>. Inga allergier. Inte varit hos läkare på två år. Senaste dagarna debut av </a:t>
            </a:r>
            <a:r>
              <a:rPr lang="sv-SE" sz="1400" dirty="0" err="1"/>
              <a:t>dyspné</a:t>
            </a:r>
            <a:r>
              <a:rPr lang="sv-SE" sz="1400" dirty="0"/>
              <a:t>, först vid gång men sedan även i vila. Tycker att det ”surrat” i bröstet ibland som om hjärtat ”varit oroligt”, men inte haft någon smärta, feber eller andra symtom. Aldrig rökt. Dricker sparsamt med alkohol. Bor ensam i lägenhet, använder inga gånghjälpmedel, har ingen hemtjänst eller hjälp med hushållet. Promenerar varje dag med väninna, men har senaste året känt lätt nedsatt ork. Sjunger en gång i veckan i kyrkokör. Status; AT: något magerlagd. Lätt ökat andningsarbete. Inga </a:t>
            </a:r>
            <a:r>
              <a:rPr lang="sv-SE" sz="1400" dirty="0" err="1"/>
              <a:t>benödem</a:t>
            </a:r>
            <a:r>
              <a:rPr lang="sv-SE" sz="1400" dirty="0"/>
              <a:t>. Lungor: Vid perkussion av lungor normala lunggränser och ingen dämpning, vid auskultation av lungor diskreta </a:t>
            </a:r>
            <a:r>
              <a:rPr lang="sv-SE" sz="1400" dirty="0" err="1"/>
              <a:t>ronki</a:t>
            </a:r>
            <a:r>
              <a:rPr lang="sv-SE" sz="1400" dirty="0"/>
              <a:t> spritt över lungfälten. Hjärta: auskulteras med oregelbunden rytm, ca 105/min, normala toner, inga bi eller blåsljud. Buk: sammanfallen, mjuk, diskret ömhet under höger </a:t>
            </a:r>
            <a:r>
              <a:rPr lang="sv-SE" sz="1400" dirty="0" err="1"/>
              <a:t>arcus</a:t>
            </a:r>
            <a:r>
              <a:rPr lang="sv-SE" sz="1400" dirty="0"/>
              <a:t>. Neurologstatus: RLS 1, inga motoriska eller sensoriska bortfall i extremiteter, och pupiller reagerar </a:t>
            </a:r>
            <a:r>
              <a:rPr lang="sv-SE" sz="1400" dirty="0" err="1"/>
              <a:t>ua</a:t>
            </a:r>
            <a:r>
              <a:rPr lang="sv-SE" sz="1400" dirty="0"/>
              <a:t> för ljus bilat.</a:t>
            </a:r>
          </a:p>
          <a:p>
            <a:pPr marL="0" indent="0">
              <a:buNone/>
            </a:pPr>
            <a:r>
              <a:rPr lang="sv-SE" sz="1400" b="1" dirty="0"/>
              <a:t>Fråga 2:2 (9p). </a:t>
            </a:r>
            <a:r>
              <a:rPr lang="sv-SE" sz="1400" dirty="0"/>
              <a:t>Ange de tre mest relevanta differentialdiagnoserna. Välj ut en av de tre differentialdiagnoserna och motivera vad som talar för och emot den utifrån epidemiologi, anamnes och status, med värdering av anamnesens och statusfyndens sensitivitet och specificitet.</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Monica, 80 år. (30p) (Omtenta VT22) </a:t>
            </a:r>
            <a:endParaRPr lang="sv-SE" sz="2400" dirty="0">
              <a:effectLst/>
            </a:endParaRPr>
          </a:p>
        </p:txBody>
      </p:sp>
    </p:spTree>
    <p:extLst>
      <p:ext uri="{BB962C8B-B14F-4D97-AF65-F5344CB8AC3E}">
        <p14:creationId xmlns:p14="http://schemas.microsoft.com/office/powerpoint/2010/main" val="2636386989"/>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821250"/>
          </a:xfrm>
        </p:spPr>
        <p:txBody>
          <a:bodyPr>
            <a:normAutofit/>
          </a:bodyPr>
          <a:lstStyle/>
          <a:p>
            <a:pPr marL="0" indent="0">
              <a:buNone/>
            </a:pPr>
            <a:r>
              <a:rPr lang="sv-SE" sz="1200" i="1" dirty="0">
                <a:solidFill>
                  <a:schemeClr val="bg2">
                    <a:lumMod val="90000"/>
                  </a:schemeClr>
                </a:solidFill>
              </a:rPr>
              <a:t>Monica är 80 år och söker akuten för </a:t>
            </a:r>
            <a:r>
              <a:rPr lang="sv-SE" sz="1200" i="1" dirty="0" err="1">
                <a:solidFill>
                  <a:schemeClr val="bg2">
                    <a:lumMod val="90000"/>
                  </a:schemeClr>
                </a:solidFill>
              </a:rPr>
              <a:t>dyspné</a:t>
            </a:r>
            <a:r>
              <a:rPr lang="sv-SE" sz="1200" i="1" dirty="0">
                <a:solidFill>
                  <a:schemeClr val="bg2">
                    <a:lumMod val="90000"/>
                  </a:schemeClr>
                </a:solidFill>
              </a:rPr>
              <a:t>. Hon har känt andfåddhet i ett par dagar, och har nu svårt att gå och tala </a:t>
            </a:r>
            <a:r>
              <a:rPr lang="sv-SE" sz="1200" i="1" dirty="0" err="1">
                <a:solidFill>
                  <a:schemeClr val="bg2">
                    <a:lumMod val="90000"/>
                  </a:schemeClr>
                </a:solidFill>
              </a:rPr>
              <a:t>pga</a:t>
            </a:r>
            <a:r>
              <a:rPr lang="sv-SE" sz="1200" i="1" dirty="0">
                <a:solidFill>
                  <a:schemeClr val="bg2">
                    <a:lumMod val="90000"/>
                  </a:schemeClr>
                </a:solidFill>
              </a:rPr>
              <a:t> ansträngd andning. Hon tas från väntrummet och läggs på en brits i ett </a:t>
            </a:r>
            <a:r>
              <a:rPr lang="sv-SE" sz="1200" i="1" dirty="0" err="1">
                <a:solidFill>
                  <a:schemeClr val="bg2">
                    <a:lumMod val="90000"/>
                  </a:schemeClr>
                </a:solidFill>
              </a:rPr>
              <a:t>akutrum</a:t>
            </a:r>
            <a:r>
              <a:rPr lang="sv-SE" sz="1200" i="1" dirty="0">
                <a:solidFill>
                  <a:schemeClr val="bg2">
                    <a:lumMod val="90000"/>
                  </a:schemeClr>
                </a:solidFill>
              </a:rPr>
              <a:t>. Vitalparametrar är som följer; andningsfrekvens 25/min, syremättnad 88% på luft, pulsfrekvens 109/min, blodtryck 180/105 </a:t>
            </a:r>
            <a:r>
              <a:rPr lang="sv-SE" sz="1200" i="1" dirty="0" err="1">
                <a:solidFill>
                  <a:schemeClr val="bg2">
                    <a:lumMod val="90000"/>
                  </a:schemeClr>
                </a:solidFill>
              </a:rPr>
              <a:t>mmHg</a:t>
            </a:r>
            <a:r>
              <a:rPr lang="sv-SE" sz="1200" i="1" dirty="0">
                <a:solidFill>
                  <a:schemeClr val="bg2">
                    <a:lumMod val="90000"/>
                  </a:schemeClr>
                </a:solidFill>
              </a:rPr>
              <a:t>, RLS 1, temperatur 37,8 C. Monica sätts upp med stöd för ryggen och ges syrgas på sluten mask initialt med målvärde 95% i syremättnad. Man kan även börja med öppen mask eller grimma, bara man utvärderar och byter utrustning beroende på vilket flöde som behövs. Syrgas titreras till rätt nivå genom att justera flödet. Syrgas är ett läkemedel och ordinationen dokumenteras i läkemedelsjournal i L/minut.</a:t>
            </a:r>
          </a:p>
          <a:p>
            <a:pPr marL="0" indent="0">
              <a:buNone/>
            </a:pPr>
            <a:r>
              <a:rPr lang="sv-SE" sz="1400" dirty="0"/>
              <a:t>Monica har nu blivit mindre andfådd och syremättnad på 5 I O2/min är 95%. Hon kan uppge följande: hon är väsentligen frisk bortsett från tablettbehandlad hypertoni och </a:t>
            </a:r>
            <a:r>
              <a:rPr lang="sv-SE" sz="1400" dirty="0" err="1"/>
              <a:t>hypothyreos</a:t>
            </a:r>
            <a:r>
              <a:rPr lang="sv-SE" sz="1400" dirty="0"/>
              <a:t>. Inga allergier. Inte varit hos läkare på två år. Senaste dagarna debut av </a:t>
            </a:r>
            <a:r>
              <a:rPr lang="sv-SE" sz="1400" dirty="0" err="1"/>
              <a:t>dyspné</a:t>
            </a:r>
            <a:r>
              <a:rPr lang="sv-SE" sz="1400" dirty="0"/>
              <a:t>, först vid gång men sedan även i vila. Tycker att det ”surrat” i bröstet ibland som om hjärtat ”varit oroligt”, men inte haft någon smärta, feber eller andra symtom. Aldrig rökt. Dricker sparsamt med alkohol. Bor ensam i lägenhet, använder inga gånghjälpmedel, har ingen hemtjänst eller hjälp med hushållet. Promenerar varje dag med väninna, men har senaste året känt lätt nedsatt ork. Sjunger en gång i veckan i kyrkokör. Status; AT: något magerlagd. Lätt ökat andningsarbete. Inga </a:t>
            </a:r>
            <a:r>
              <a:rPr lang="sv-SE" sz="1400" dirty="0" err="1"/>
              <a:t>benödem</a:t>
            </a:r>
            <a:r>
              <a:rPr lang="sv-SE" sz="1400" dirty="0"/>
              <a:t>. Lungor: Vid perkussion av lungor normala lunggränser och ingen dämpning, vid auskultation av lungor diskreta </a:t>
            </a:r>
            <a:r>
              <a:rPr lang="sv-SE" sz="1400" dirty="0" err="1"/>
              <a:t>ronki</a:t>
            </a:r>
            <a:r>
              <a:rPr lang="sv-SE" sz="1400" dirty="0"/>
              <a:t> spritt över lungfälten. Hjärta: auskulteras med oregelbunden rytm, ca 105/min, normala toner, inga bi eller blåsljud. Buk: sammanfallen, mjuk, diskret ömhet under höger </a:t>
            </a:r>
            <a:r>
              <a:rPr lang="sv-SE" sz="1400" dirty="0" err="1"/>
              <a:t>arcus</a:t>
            </a:r>
            <a:r>
              <a:rPr lang="sv-SE" sz="1400" dirty="0"/>
              <a:t>. Neurologstatus: RLS 1, inga motoriska eller sensoriska bortfall i extremiteter, och pupiller reagerar </a:t>
            </a:r>
            <a:r>
              <a:rPr lang="sv-SE" sz="1400" dirty="0" err="1"/>
              <a:t>ua</a:t>
            </a:r>
            <a:r>
              <a:rPr lang="sv-SE" sz="1400" dirty="0"/>
              <a:t> för ljus bilat.</a:t>
            </a:r>
          </a:p>
          <a:p>
            <a:pPr marL="0" indent="0">
              <a:buNone/>
            </a:pPr>
            <a:r>
              <a:rPr lang="sv-SE" sz="1400" b="1" dirty="0"/>
              <a:t>Fråga 2:2 (9p). </a:t>
            </a:r>
            <a:r>
              <a:rPr lang="sv-SE" sz="1400" dirty="0"/>
              <a:t>Ange de tre mest relevanta differentialdiagnoserna. Välj ut en av de tre differentialdiagnoserna och motivera vad som talar för och emot den utifrån epidemiologi, anamnes och status, med värdering av anamnesens och statusfyndens sensitivitet och specificitet.</a:t>
            </a:r>
          </a:p>
          <a:p>
            <a:pPr marL="0" indent="0">
              <a:buNone/>
            </a:pPr>
            <a:r>
              <a:rPr lang="sv-SE" sz="1400" b="1" i="1" dirty="0">
                <a:solidFill>
                  <a:srgbClr val="0070C0"/>
                </a:solidFill>
              </a:rPr>
              <a:t>Återkoppling 2:2. </a:t>
            </a:r>
            <a:r>
              <a:rPr lang="sv-SE" sz="1400" i="1" dirty="0">
                <a:solidFill>
                  <a:srgbClr val="0070C0"/>
                </a:solidFill>
              </a:rPr>
              <a:t>Det finns flera relevanta differentialdiagnoser till Monicas tillstånd och </a:t>
            </a:r>
            <a:r>
              <a:rPr lang="sv-SE" sz="1400" i="1" dirty="0" err="1">
                <a:solidFill>
                  <a:srgbClr val="0070C0"/>
                </a:solidFill>
              </a:rPr>
              <a:t>kardiell</a:t>
            </a:r>
            <a:r>
              <a:rPr lang="sv-SE" sz="1400" i="1" dirty="0">
                <a:solidFill>
                  <a:srgbClr val="0070C0"/>
                </a:solidFill>
              </a:rPr>
              <a:t>, </a:t>
            </a:r>
            <a:r>
              <a:rPr lang="sv-SE" sz="1400" i="1" dirty="0" err="1">
                <a:solidFill>
                  <a:srgbClr val="0070C0"/>
                </a:solidFill>
              </a:rPr>
              <a:t>infektös</a:t>
            </a:r>
            <a:r>
              <a:rPr lang="sv-SE" sz="1400" i="1" dirty="0">
                <a:solidFill>
                  <a:srgbClr val="0070C0"/>
                </a:solidFill>
              </a:rPr>
              <a:t>, </a:t>
            </a:r>
            <a:r>
              <a:rPr lang="sv-SE" sz="1400" i="1" dirty="0" err="1">
                <a:solidFill>
                  <a:srgbClr val="0070C0"/>
                </a:solidFill>
              </a:rPr>
              <a:t>tromboembolisk</a:t>
            </a:r>
            <a:r>
              <a:rPr lang="sv-SE" sz="1400" i="1" dirty="0">
                <a:solidFill>
                  <a:srgbClr val="0070C0"/>
                </a:solidFill>
              </a:rPr>
              <a:t> samt endokrin genes bör övervägas. (Lärandemål A1)</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Monica, 80 år. (30p) (Omtenta VT22) </a:t>
            </a:r>
            <a:endParaRPr lang="sv-SE" sz="2400" dirty="0">
              <a:effectLst/>
            </a:endParaRPr>
          </a:p>
        </p:txBody>
      </p:sp>
    </p:spTree>
    <p:extLst>
      <p:ext uri="{BB962C8B-B14F-4D97-AF65-F5344CB8AC3E}">
        <p14:creationId xmlns:p14="http://schemas.microsoft.com/office/powerpoint/2010/main" val="3488155940"/>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821250"/>
          </a:xfrm>
        </p:spPr>
        <p:txBody>
          <a:bodyPr>
            <a:normAutofit/>
          </a:bodyPr>
          <a:lstStyle/>
          <a:p>
            <a:pPr marL="0" indent="0">
              <a:buNone/>
            </a:pPr>
            <a:r>
              <a:rPr lang="sv-SE" sz="1200" i="1" dirty="0">
                <a:solidFill>
                  <a:schemeClr val="bg2">
                    <a:lumMod val="90000"/>
                  </a:schemeClr>
                </a:solidFill>
              </a:rPr>
              <a:t>Monica är 80 år och söker akuten för </a:t>
            </a:r>
            <a:r>
              <a:rPr lang="sv-SE" sz="1200" i="1" dirty="0" err="1">
                <a:solidFill>
                  <a:schemeClr val="bg2">
                    <a:lumMod val="90000"/>
                  </a:schemeClr>
                </a:solidFill>
              </a:rPr>
              <a:t>dyspné</a:t>
            </a:r>
            <a:r>
              <a:rPr lang="sv-SE" sz="1200" i="1" dirty="0">
                <a:solidFill>
                  <a:schemeClr val="bg2">
                    <a:lumMod val="90000"/>
                  </a:schemeClr>
                </a:solidFill>
              </a:rPr>
              <a:t>. Hon har känt andfåddhet i ett par dagar, och har nu svårt att gå och tala </a:t>
            </a:r>
            <a:r>
              <a:rPr lang="sv-SE" sz="1200" i="1" dirty="0" err="1">
                <a:solidFill>
                  <a:schemeClr val="bg2">
                    <a:lumMod val="90000"/>
                  </a:schemeClr>
                </a:solidFill>
              </a:rPr>
              <a:t>pga</a:t>
            </a:r>
            <a:r>
              <a:rPr lang="sv-SE" sz="1200" i="1" dirty="0">
                <a:solidFill>
                  <a:schemeClr val="bg2">
                    <a:lumMod val="90000"/>
                  </a:schemeClr>
                </a:solidFill>
              </a:rPr>
              <a:t> ansträngd andning. Hon tas från väntrummet och läggs på en brits i ett </a:t>
            </a:r>
            <a:r>
              <a:rPr lang="sv-SE" sz="1200" i="1" dirty="0" err="1">
                <a:solidFill>
                  <a:schemeClr val="bg2">
                    <a:lumMod val="90000"/>
                  </a:schemeClr>
                </a:solidFill>
              </a:rPr>
              <a:t>akutrum</a:t>
            </a:r>
            <a:r>
              <a:rPr lang="sv-SE" sz="1200" i="1" dirty="0">
                <a:solidFill>
                  <a:schemeClr val="bg2">
                    <a:lumMod val="90000"/>
                  </a:schemeClr>
                </a:solidFill>
              </a:rPr>
              <a:t>. Vitalparametrar är som följer; andningsfrekvens 25/min, syremättnad 88% på luft, pulsfrekvens 109/min, blodtryck 180/105 </a:t>
            </a:r>
            <a:r>
              <a:rPr lang="sv-SE" sz="1200" i="1" dirty="0" err="1">
                <a:solidFill>
                  <a:schemeClr val="bg2">
                    <a:lumMod val="90000"/>
                  </a:schemeClr>
                </a:solidFill>
              </a:rPr>
              <a:t>mmHg</a:t>
            </a:r>
            <a:r>
              <a:rPr lang="sv-SE" sz="1200" i="1" dirty="0">
                <a:solidFill>
                  <a:schemeClr val="bg2">
                    <a:lumMod val="90000"/>
                  </a:schemeClr>
                </a:solidFill>
              </a:rPr>
              <a:t>, RLS 1, temperatur 37,8 C. Monica sätts upp med stöd för ryggen och ges syrgas på sluten mask initialt med målvärde 95% i syremättnad. Man kan även börja med öppen mask eller grimma, bara man utvärderar och byter utrustning beroende på vilket flöde som behövs. Syrgas titreras till rätt nivå genom att justera flödet. Syrgas är ett läkemedel och ordinationen dokumenteras i läkemedelsjournal i L/minut.</a:t>
            </a:r>
          </a:p>
          <a:p>
            <a:pPr marL="0" indent="0">
              <a:buNone/>
            </a:pPr>
            <a:r>
              <a:rPr lang="sv-SE" sz="1200" i="1" dirty="0">
                <a:solidFill>
                  <a:schemeClr val="bg2">
                    <a:lumMod val="90000"/>
                  </a:schemeClr>
                </a:solidFill>
              </a:rPr>
              <a:t>Monica har nu blivit mindre andfådd och syremättnad på 5 I O2/min är 95%. Hon kan uppge följande: hon är väsentligen frisk bortsett från tablettbehandlad hypertoni och </a:t>
            </a:r>
            <a:r>
              <a:rPr lang="sv-SE" sz="1200" i="1" dirty="0" err="1">
                <a:solidFill>
                  <a:schemeClr val="bg2">
                    <a:lumMod val="90000"/>
                  </a:schemeClr>
                </a:solidFill>
              </a:rPr>
              <a:t>hypothyreos</a:t>
            </a:r>
            <a:r>
              <a:rPr lang="sv-SE" sz="1200" i="1" dirty="0">
                <a:solidFill>
                  <a:schemeClr val="bg2">
                    <a:lumMod val="90000"/>
                  </a:schemeClr>
                </a:solidFill>
              </a:rPr>
              <a:t>. Inga allergier. Inte varit hos läkare på två år. Senaste dagarna debut av </a:t>
            </a:r>
            <a:r>
              <a:rPr lang="sv-SE" sz="1200" i="1" dirty="0" err="1">
                <a:solidFill>
                  <a:schemeClr val="bg2">
                    <a:lumMod val="90000"/>
                  </a:schemeClr>
                </a:solidFill>
              </a:rPr>
              <a:t>dyspné</a:t>
            </a:r>
            <a:r>
              <a:rPr lang="sv-SE" sz="1200" i="1" dirty="0">
                <a:solidFill>
                  <a:schemeClr val="bg2">
                    <a:lumMod val="90000"/>
                  </a:schemeClr>
                </a:solidFill>
              </a:rPr>
              <a:t>, först vid gång men sedan även i vila. Tycker att det ”surrat” i bröstet ibland som om hjärtat ”varit oroligt”, men inte haft någon smärta, feber eller andra symtom. Aldrig rökt. Dricker sparsamt med alkohol. Bor ensam i lägenhet, använder inga gånghjälpmedel, har ingen hemtjänst eller hjälp med hushållet. Promenerar varje dag med väninna, men har senaste året känt lätt nedsatt ork. Sjunger en gång i veckan i kyrkokör. Status; AT: något magerlagd. Lätt ökat andningsarbete. Inga </a:t>
            </a:r>
            <a:r>
              <a:rPr lang="sv-SE" sz="1200" i="1" dirty="0" err="1">
                <a:solidFill>
                  <a:schemeClr val="bg2">
                    <a:lumMod val="90000"/>
                  </a:schemeClr>
                </a:solidFill>
              </a:rPr>
              <a:t>benödem</a:t>
            </a:r>
            <a:r>
              <a:rPr lang="sv-SE" sz="1200" i="1" dirty="0">
                <a:solidFill>
                  <a:schemeClr val="bg2">
                    <a:lumMod val="90000"/>
                  </a:schemeClr>
                </a:solidFill>
              </a:rPr>
              <a:t>. Lungor: Vid perkussion av lungor normala lunggränser och ingen dämpning, vid auskultation av lungor diskreta </a:t>
            </a:r>
            <a:r>
              <a:rPr lang="sv-SE" sz="1200" i="1" dirty="0" err="1">
                <a:solidFill>
                  <a:schemeClr val="bg2">
                    <a:lumMod val="90000"/>
                  </a:schemeClr>
                </a:solidFill>
              </a:rPr>
              <a:t>ronki</a:t>
            </a:r>
            <a:r>
              <a:rPr lang="sv-SE" sz="1200" i="1" dirty="0">
                <a:solidFill>
                  <a:schemeClr val="bg2">
                    <a:lumMod val="90000"/>
                  </a:schemeClr>
                </a:solidFill>
              </a:rPr>
              <a:t> spritt över lungfälten. Hjärta: auskulteras med oregelbunden rytm, ca 105/min, normala toner, inga bi eller blåsljud. Buk: sammanfallen, mjuk, diskret ömhet under höger </a:t>
            </a:r>
            <a:r>
              <a:rPr lang="sv-SE" sz="1200" i="1" dirty="0" err="1">
                <a:solidFill>
                  <a:schemeClr val="bg2">
                    <a:lumMod val="90000"/>
                  </a:schemeClr>
                </a:solidFill>
              </a:rPr>
              <a:t>arcus</a:t>
            </a:r>
            <a:r>
              <a:rPr lang="sv-SE" sz="1200" i="1" dirty="0">
                <a:solidFill>
                  <a:schemeClr val="bg2">
                    <a:lumMod val="90000"/>
                  </a:schemeClr>
                </a:solidFill>
              </a:rPr>
              <a:t>. Neurologstatus: RLS 1, inga motoriska eller sensoriska bortfall i extremiteter, och pupiller reagerar </a:t>
            </a:r>
            <a:r>
              <a:rPr lang="sv-SE" sz="1200" i="1" dirty="0" err="1">
                <a:solidFill>
                  <a:schemeClr val="bg2">
                    <a:lumMod val="90000"/>
                  </a:schemeClr>
                </a:solidFill>
              </a:rPr>
              <a:t>ua</a:t>
            </a:r>
            <a:r>
              <a:rPr lang="sv-SE" sz="1200" i="1" dirty="0">
                <a:solidFill>
                  <a:schemeClr val="bg2">
                    <a:lumMod val="90000"/>
                  </a:schemeClr>
                </a:solidFill>
              </a:rPr>
              <a:t> för ljus bilat. Det finns flera relevanta differentialdiagnoser till Monicas tillstånd och </a:t>
            </a:r>
            <a:r>
              <a:rPr lang="sv-SE" sz="1200" i="1" dirty="0" err="1">
                <a:solidFill>
                  <a:schemeClr val="bg2">
                    <a:lumMod val="90000"/>
                  </a:schemeClr>
                </a:solidFill>
              </a:rPr>
              <a:t>kardiell</a:t>
            </a:r>
            <a:r>
              <a:rPr lang="sv-SE" sz="1200" i="1" dirty="0">
                <a:solidFill>
                  <a:schemeClr val="bg2">
                    <a:lumMod val="90000"/>
                  </a:schemeClr>
                </a:solidFill>
              </a:rPr>
              <a:t>, </a:t>
            </a:r>
            <a:r>
              <a:rPr lang="sv-SE" sz="1200" i="1" dirty="0" err="1">
                <a:solidFill>
                  <a:schemeClr val="bg2">
                    <a:lumMod val="90000"/>
                  </a:schemeClr>
                </a:solidFill>
              </a:rPr>
              <a:t>infektös</a:t>
            </a:r>
            <a:r>
              <a:rPr lang="sv-SE" sz="1200" i="1" dirty="0">
                <a:solidFill>
                  <a:schemeClr val="bg2">
                    <a:lumMod val="90000"/>
                  </a:schemeClr>
                </a:solidFill>
              </a:rPr>
              <a:t>, </a:t>
            </a:r>
            <a:r>
              <a:rPr lang="sv-SE" sz="1200" i="1" dirty="0" err="1">
                <a:solidFill>
                  <a:schemeClr val="bg2">
                    <a:lumMod val="90000"/>
                  </a:schemeClr>
                </a:solidFill>
              </a:rPr>
              <a:t>tromboembolisk</a:t>
            </a:r>
            <a:r>
              <a:rPr lang="sv-SE" sz="1200" i="1" dirty="0">
                <a:solidFill>
                  <a:schemeClr val="bg2">
                    <a:lumMod val="90000"/>
                  </a:schemeClr>
                </a:solidFill>
              </a:rPr>
              <a:t> samt endokrin genes bör övervägas.</a:t>
            </a:r>
          </a:p>
          <a:p>
            <a:pPr marL="0" indent="0">
              <a:buNone/>
            </a:pPr>
            <a:r>
              <a:rPr lang="sv-SE" sz="1400" b="1" dirty="0"/>
              <a:t>Fråga 2:3 (8p). </a:t>
            </a:r>
            <a:r>
              <a:rPr lang="sv-SE" sz="1400" dirty="0"/>
              <a:t>Ett EKG och en arteriell </a:t>
            </a:r>
            <a:r>
              <a:rPr lang="sv-SE" sz="1400" dirty="0" err="1"/>
              <a:t>blodgas</a:t>
            </a:r>
            <a:r>
              <a:rPr lang="sv-SE" sz="1400" dirty="0"/>
              <a:t> tas. Tolka dessa.</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Monica, 80 år. (30p) (Omtenta VT22) </a:t>
            </a:r>
            <a:endParaRPr lang="sv-SE" sz="2400" dirty="0">
              <a:effectLst/>
            </a:endParaRPr>
          </a:p>
        </p:txBody>
      </p:sp>
      <p:pic>
        <p:nvPicPr>
          <p:cNvPr id="4" name="Bildobjekt 3">
            <a:extLst>
              <a:ext uri="{FF2B5EF4-FFF2-40B4-BE49-F238E27FC236}">
                <a16:creationId xmlns:a16="http://schemas.microsoft.com/office/drawing/2014/main" id="{6F505985-CFF8-6D74-2294-524717CCA209}"/>
              </a:ext>
            </a:extLst>
          </p:cNvPr>
          <p:cNvPicPr>
            <a:picLocks noChangeAspect="1"/>
          </p:cNvPicPr>
          <p:nvPr/>
        </p:nvPicPr>
        <p:blipFill>
          <a:blip r:embed="rId2"/>
          <a:stretch>
            <a:fillRect/>
          </a:stretch>
        </p:blipFill>
        <p:spPr>
          <a:xfrm>
            <a:off x="5872766" y="851747"/>
            <a:ext cx="6079276" cy="5890341"/>
          </a:xfrm>
          <a:prstGeom prst="rect">
            <a:avLst/>
          </a:prstGeom>
        </p:spPr>
      </p:pic>
      <p:pic>
        <p:nvPicPr>
          <p:cNvPr id="5" name="Bildobjekt 4">
            <a:extLst>
              <a:ext uri="{FF2B5EF4-FFF2-40B4-BE49-F238E27FC236}">
                <a16:creationId xmlns:a16="http://schemas.microsoft.com/office/drawing/2014/main" id="{3C689BE0-3CC7-1524-8FF5-8115FBC95CDC}"/>
              </a:ext>
            </a:extLst>
          </p:cNvPr>
          <p:cNvPicPr>
            <a:picLocks noChangeAspect="1"/>
          </p:cNvPicPr>
          <p:nvPr/>
        </p:nvPicPr>
        <p:blipFill>
          <a:blip r:embed="rId3"/>
          <a:stretch>
            <a:fillRect/>
          </a:stretch>
        </p:blipFill>
        <p:spPr>
          <a:xfrm>
            <a:off x="1908399" y="3921129"/>
            <a:ext cx="1993900" cy="2374900"/>
          </a:xfrm>
          <a:prstGeom prst="rect">
            <a:avLst/>
          </a:prstGeom>
        </p:spPr>
      </p:pic>
    </p:spTree>
    <p:extLst>
      <p:ext uri="{BB962C8B-B14F-4D97-AF65-F5344CB8AC3E}">
        <p14:creationId xmlns:p14="http://schemas.microsoft.com/office/powerpoint/2010/main" val="3057911185"/>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821250"/>
          </a:xfrm>
        </p:spPr>
        <p:txBody>
          <a:bodyPr>
            <a:normAutofit/>
          </a:bodyPr>
          <a:lstStyle/>
          <a:p>
            <a:pPr marL="0" indent="0">
              <a:buNone/>
            </a:pPr>
            <a:r>
              <a:rPr lang="sv-SE" sz="1200" i="1" dirty="0">
                <a:solidFill>
                  <a:schemeClr val="bg2">
                    <a:lumMod val="90000"/>
                  </a:schemeClr>
                </a:solidFill>
              </a:rPr>
              <a:t>Monica är 80 år och söker akuten för </a:t>
            </a:r>
            <a:r>
              <a:rPr lang="sv-SE" sz="1200" i="1" dirty="0" err="1">
                <a:solidFill>
                  <a:schemeClr val="bg2">
                    <a:lumMod val="90000"/>
                  </a:schemeClr>
                </a:solidFill>
              </a:rPr>
              <a:t>dyspné</a:t>
            </a:r>
            <a:r>
              <a:rPr lang="sv-SE" sz="1200" i="1" dirty="0">
                <a:solidFill>
                  <a:schemeClr val="bg2">
                    <a:lumMod val="90000"/>
                  </a:schemeClr>
                </a:solidFill>
              </a:rPr>
              <a:t>. Hon har känt andfåddhet i ett par dagar, och har nu svårt att gå och tala </a:t>
            </a:r>
            <a:r>
              <a:rPr lang="sv-SE" sz="1200" i="1" dirty="0" err="1">
                <a:solidFill>
                  <a:schemeClr val="bg2">
                    <a:lumMod val="90000"/>
                  </a:schemeClr>
                </a:solidFill>
              </a:rPr>
              <a:t>pga</a:t>
            </a:r>
            <a:r>
              <a:rPr lang="sv-SE" sz="1200" i="1" dirty="0">
                <a:solidFill>
                  <a:schemeClr val="bg2">
                    <a:lumMod val="90000"/>
                  </a:schemeClr>
                </a:solidFill>
              </a:rPr>
              <a:t> ansträngd andning. Hon tas från väntrummet och läggs på en brits i ett </a:t>
            </a:r>
            <a:r>
              <a:rPr lang="sv-SE" sz="1200" i="1" dirty="0" err="1">
                <a:solidFill>
                  <a:schemeClr val="bg2">
                    <a:lumMod val="90000"/>
                  </a:schemeClr>
                </a:solidFill>
              </a:rPr>
              <a:t>akutrum</a:t>
            </a:r>
            <a:r>
              <a:rPr lang="sv-SE" sz="1200" i="1" dirty="0">
                <a:solidFill>
                  <a:schemeClr val="bg2">
                    <a:lumMod val="90000"/>
                  </a:schemeClr>
                </a:solidFill>
              </a:rPr>
              <a:t>. Vitalparametrar är som följer; andningsfrekvens 25/min, syremättnad 88% på luft, pulsfrekvens 109/min, blodtryck 180/105 </a:t>
            </a:r>
            <a:r>
              <a:rPr lang="sv-SE" sz="1200" i="1" dirty="0" err="1">
                <a:solidFill>
                  <a:schemeClr val="bg2">
                    <a:lumMod val="90000"/>
                  </a:schemeClr>
                </a:solidFill>
              </a:rPr>
              <a:t>mmHg</a:t>
            </a:r>
            <a:r>
              <a:rPr lang="sv-SE" sz="1200" i="1" dirty="0">
                <a:solidFill>
                  <a:schemeClr val="bg2">
                    <a:lumMod val="90000"/>
                  </a:schemeClr>
                </a:solidFill>
              </a:rPr>
              <a:t>, RLS 1, temperatur 37,8 C. Monica sätts upp med stöd för ryggen och ges syrgas på sluten mask initialt med målvärde 95% i syremättnad. Man kan även börja med öppen mask eller grimma, bara man utvärderar och byter utrustning beroende på vilket flöde som behövs. Syrgas titreras till rätt nivå genom att justera flödet. Syrgas är ett läkemedel och ordinationen dokumenteras i läkemedelsjournal i L/minut.</a:t>
            </a:r>
          </a:p>
          <a:p>
            <a:pPr marL="0" indent="0">
              <a:buNone/>
            </a:pPr>
            <a:r>
              <a:rPr lang="sv-SE" sz="1200" i="1" dirty="0">
                <a:solidFill>
                  <a:schemeClr val="bg2">
                    <a:lumMod val="90000"/>
                  </a:schemeClr>
                </a:solidFill>
              </a:rPr>
              <a:t>Monica har nu blivit mindre andfådd och syremättnad på 5 I O2/min är 95%. Hon kan uppge följande: hon är väsentligen frisk bortsett från tablettbehandlad hypertoni och </a:t>
            </a:r>
            <a:r>
              <a:rPr lang="sv-SE" sz="1200" i="1" dirty="0" err="1">
                <a:solidFill>
                  <a:schemeClr val="bg2">
                    <a:lumMod val="90000"/>
                  </a:schemeClr>
                </a:solidFill>
              </a:rPr>
              <a:t>hypothyreos</a:t>
            </a:r>
            <a:r>
              <a:rPr lang="sv-SE" sz="1200" i="1" dirty="0">
                <a:solidFill>
                  <a:schemeClr val="bg2">
                    <a:lumMod val="90000"/>
                  </a:schemeClr>
                </a:solidFill>
              </a:rPr>
              <a:t>. Inga allergier. Inte varit hos läkare på två år. Senaste dagarna debut av </a:t>
            </a:r>
            <a:r>
              <a:rPr lang="sv-SE" sz="1200" i="1" dirty="0" err="1">
                <a:solidFill>
                  <a:schemeClr val="bg2">
                    <a:lumMod val="90000"/>
                  </a:schemeClr>
                </a:solidFill>
              </a:rPr>
              <a:t>dyspné</a:t>
            </a:r>
            <a:r>
              <a:rPr lang="sv-SE" sz="1200" i="1" dirty="0">
                <a:solidFill>
                  <a:schemeClr val="bg2">
                    <a:lumMod val="90000"/>
                  </a:schemeClr>
                </a:solidFill>
              </a:rPr>
              <a:t>, först vid gång men sedan även i vila. Tycker att det ”surrat” i bröstet ibland som om hjärtat ”varit oroligt”, men inte haft någon smärta, feber eller andra symtom. Aldrig rökt. Dricker sparsamt med alkohol. Bor ensam i lägenhet, använder inga gånghjälpmedel, har ingen hemtjänst eller hjälp med hushållet. Promenerar varje dag med väninna, men har senaste året känt lätt nedsatt ork. Sjunger en gång i veckan i kyrkokör. Status; AT: något magerlagd. Lätt ökat andningsarbete. Inga </a:t>
            </a:r>
            <a:r>
              <a:rPr lang="sv-SE" sz="1200" i="1" dirty="0" err="1">
                <a:solidFill>
                  <a:schemeClr val="bg2">
                    <a:lumMod val="90000"/>
                  </a:schemeClr>
                </a:solidFill>
              </a:rPr>
              <a:t>benödem</a:t>
            </a:r>
            <a:r>
              <a:rPr lang="sv-SE" sz="1200" i="1" dirty="0">
                <a:solidFill>
                  <a:schemeClr val="bg2">
                    <a:lumMod val="90000"/>
                  </a:schemeClr>
                </a:solidFill>
              </a:rPr>
              <a:t>. Lungor: Vid perkussion av lungor normala lunggränser och ingen dämpning, vid auskultation av lungor diskreta </a:t>
            </a:r>
            <a:r>
              <a:rPr lang="sv-SE" sz="1200" i="1" dirty="0" err="1">
                <a:solidFill>
                  <a:schemeClr val="bg2">
                    <a:lumMod val="90000"/>
                  </a:schemeClr>
                </a:solidFill>
              </a:rPr>
              <a:t>ronki</a:t>
            </a:r>
            <a:r>
              <a:rPr lang="sv-SE" sz="1200" i="1" dirty="0">
                <a:solidFill>
                  <a:schemeClr val="bg2">
                    <a:lumMod val="90000"/>
                  </a:schemeClr>
                </a:solidFill>
              </a:rPr>
              <a:t> spritt över lungfälten. Hjärta: auskulteras med oregelbunden rytm, ca 105/min, normala toner, inga bi eller blåsljud. Buk: sammanfallen, mjuk, diskret ömhet under höger </a:t>
            </a:r>
            <a:r>
              <a:rPr lang="sv-SE" sz="1200" i="1" dirty="0" err="1">
                <a:solidFill>
                  <a:schemeClr val="bg2">
                    <a:lumMod val="90000"/>
                  </a:schemeClr>
                </a:solidFill>
              </a:rPr>
              <a:t>arcus</a:t>
            </a:r>
            <a:r>
              <a:rPr lang="sv-SE" sz="1200" i="1" dirty="0">
                <a:solidFill>
                  <a:schemeClr val="bg2">
                    <a:lumMod val="90000"/>
                  </a:schemeClr>
                </a:solidFill>
              </a:rPr>
              <a:t>. Neurologstatus: RLS 1, inga motoriska eller sensoriska bortfall i extremiteter, och pupiller reagerar </a:t>
            </a:r>
            <a:r>
              <a:rPr lang="sv-SE" sz="1200" i="1" dirty="0" err="1">
                <a:solidFill>
                  <a:schemeClr val="bg2">
                    <a:lumMod val="90000"/>
                  </a:schemeClr>
                </a:solidFill>
              </a:rPr>
              <a:t>ua</a:t>
            </a:r>
            <a:r>
              <a:rPr lang="sv-SE" sz="1200" i="1" dirty="0">
                <a:solidFill>
                  <a:schemeClr val="bg2">
                    <a:lumMod val="90000"/>
                  </a:schemeClr>
                </a:solidFill>
              </a:rPr>
              <a:t> för ljus bilat. Det finns flera relevanta differentialdiagnoser till Monicas tillstånd och </a:t>
            </a:r>
            <a:r>
              <a:rPr lang="sv-SE" sz="1200" i="1" dirty="0" err="1">
                <a:solidFill>
                  <a:schemeClr val="bg2">
                    <a:lumMod val="90000"/>
                  </a:schemeClr>
                </a:solidFill>
              </a:rPr>
              <a:t>kardiell</a:t>
            </a:r>
            <a:r>
              <a:rPr lang="sv-SE" sz="1200" i="1" dirty="0">
                <a:solidFill>
                  <a:schemeClr val="bg2">
                    <a:lumMod val="90000"/>
                  </a:schemeClr>
                </a:solidFill>
              </a:rPr>
              <a:t>, </a:t>
            </a:r>
            <a:r>
              <a:rPr lang="sv-SE" sz="1200" i="1" dirty="0" err="1">
                <a:solidFill>
                  <a:schemeClr val="bg2">
                    <a:lumMod val="90000"/>
                  </a:schemeClr>
                </a:solidFill>
              </a:rPr>
              <a:t>infektös</a:t>
            </a:r>
            <a:r>
              <a:rPr lang="sv-SE" sz="1200" i="1" dirty="0">
                <a:solidFill>
                  <a:schemeClr val="bg2">
                    <a:lumMod val="90000"/>
                  </a:schemeClr>
                </a:solidFill>
              </a:rPr>
              <a:t>, </a:t>
            </a:r>
            <a:r>
              <a:rPr lang="sv-SE" sz="1200" i="1" dirty="0" err="1">
                <a:solidFill>
                  <a:schemeClr val="bg2">
                    <a:lumMod val="90000"/>
                  </a:schemeClr>
                </a:solidFill>
              </a:rPr>
              <a:t>tromboembolisk</a:t>
            </a:r>
            <a:r>
              <a:rPr lang="sv-SE" sz="1200" i="1" dirty="0">
                <a:solidFill>
                  <a:schemeClr val="bg2">
                    <a:lumMod val="90000"/>
                  </a:schemeClr>
                </a:solidFill>
              </a:rPr>
              <a:t> samt endokrin genes bör övervägas.</a:t>
            </a:r>
          </a:p>
          <a:p>
            <a:pPr marL="0" indent="0">
              <a:buNone/>
            </a:pPr>
            <a:r>
              <a:rPr lang="sv-SE" sz="1400" b="1" dirty="0"/>
              <a:t>Fråga 2:3 (8p). </a:t>
            </a:r>
            <a:r>
              <a:rPr lang="sv-SE" sz="1400" dirty="0"/>
              <a:t>Ett EKG och en arteriell </a:t>
            </a:r>
            <a:r>
              <a:rPr lang="sv-SE" sz="1400" dirty="0" err="1"/>
              <a:t>blodgas</a:t>
            </a:r>
            <a:r>
              <a:rPr lang="sv-SE" sz="1400" dirty="0"/>
              <a:t> tas. Tolka dessa.</a:t>
            </a:r>
          </a:p>
          <a:p>
            <a:pPr marL="0" indent="0">
              <a:buNone/>
            </a:pPr>
            <a:r>
              <a:rPr lang="sv-SE" sz="1400" b="1" i="1" dirty="0">
                <a:solidFill>
                  <a:srgbClr val="0070C0"/>
                </a:solidFill>
              </a:rPr>
              <a:t>Återkoppling 2:3. </a:t>
            </a:r>
            <a:r>
              <a:rPr lang="sv-SE" sz="1400" i="1" dirty="0" err="1">
                <a:solidFill>
                  <a:srgbClr val="0070C0"/>
                </a:solidFill>
              </a:rPr>
              <a:t>Blodgas</a:t>
            </a:r>
            <a:r>
              <a:rPr lang="sv-SE" sz="1400" i="1" dirty="0">
                <a:solidFill>
                  <a:srgbClr val="0070C0"/>
                </a:solidFill>
              </a:rPr>
              <a:t> visar lätt </a:t>
            </a:r>
            <a:r>
              <a:rPr lang="sv-SE" sz="1400" i="1" dirty="0" err="1">
                <a:solidFill>
                  <a:srgbClr val="0070C0"/>
                </a:solidFill>
              </a:rPr>
              <a:t>hypoxi</a:t>
            </a:r>
            <a:r>
              <a:rPr lang="sv-SE" sz="1400" i="1" dirty="0">
                <a:solidFill>
                  <a:srgbClr val="0070C0"/>
                </a:solidFill>
              </a:rPr>
              <a:t>, respiratorisk </a:t>
            </a:r>
            <a:r>
              <a:rPr lang="sv-SE" sz="1400" i="1" dirty="0" err="1">
                <a:solidFill>
                  <a:srgbClr val="0070C0"/>
                </a:solidFill>
              </a:rPr>
              <a:t>alkalos</a:t>
            </a:r>
            <a:r>
              <a:rPr lang="sv-SE" sz="1400" i="1" dirty="0">
                <a:solidFill>
                  <a:srgbClr val="0070C0"/>
                </a:solidFill>
              </a:rPr>
              <a:t> och ett gränshögt laktat. Normalt pH. EKG visar förmaksflimmer med frekvens ca 110/min, normalställd </a:t>
            </a:r>
            <a:r>
              <a:rPr lang="sv-SE" sz="1400" i="1" dirty="0" err="1">
                <a:solidFill>
                  <a:srgbClr val="0070C0"/>
                </a:solidFill>
              </a:rPr>
              <a:t>elaxel</a:t>
            </a:r>
            <a:r>
              <a:rPr lang="sv-SE" sz="1400" i="1" dirty="0">
                <a:solidFill>
                  <a:srgbClr val="0070C0"/>
                </a:solidFill>
              </a:rPr>
              <a:t> och normal överledningstid. Inga patologiska q-vågor. (Lärandemål A2, B2)</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Monica, 80 år. (30p) (Omtenta VT22) </a:t>
            </a:r>
            <a:endParaRPr lang="sv-SE" sz="2400" dirty="0">
              <a:effectLst/>
            </a:endParaRPr>
          </a:p>
        </p:txBody>
      </p:sp>
    </p:spTree>
    <p:extLst>
      <p:ext uri="{BB962C8B-B14F-4D97-AF65-F5344CB8AC3E}">
        <p14:creationId xmlns:p14="http://schemas.microsoft.com/office/powerpoint/2010/main" val="449230276"/>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0"/>
            <a:ext cx="11423561" cy="5943600"/>
          </a:xfrm>
        </p:spPr>
        <p:txBody>
          <a:bodyPr>
            <a:normAutofit/>
          </a:bodyPr>
          <a:lstStyle/>
          <a:p>
            <a:pPr marL="0" indent="0">
              <a:buNone/>
            </a:pPr>
            <a:r>
              <a:rPr lang="sv-SE" sz="1200" i="1" dirty="0">
                <a:solidFill>
                  <a:schemeClr val="bg2">
                    <a:lumMod val="90000"/>
                  </a:schemeClr>
                </a:solidFill>
              </a:rPr>
              <a:t>Monica är 80 år och söker akuten för </a:t>
            </a:r>
            <a:r>
              <a:rPr lang="sv-SE" sz="1200" i="1" dirty="0" err="1">
                <a:solidFill>
                  <a:schemeClr val="bg2">
                    <a:lumMod val="90000"/>
                  </a:schemeClr>
                </a:solidFill>
              </a:rPr>
              <a:t>dyspné</a:t>
            </a:r>
            <a:r>
              <a:rPr lang="sv-SE" sz="1200" i="1" dirty="0">
                <a:solidFill>
                  <a:schemeClr val="bg2">
                    <a:lumMod val="90000"/>
                  </a:schemeClr>
                </a:solidFill>
              </a:rPr>
              <a:t>. Hon har känt andfåddhet i ett par dagar, och har nu svårt att gå och tala </a:t>
            </a:r>
            <a:r>
              <a:rPr lang="sv-SE" sz="1200" i="1" dirty="0" err="1">
                <a:solidFill>
                  <a:schemeClr val="bg2">
                    <a:lumMod val="90000"/>
                  </a:schemeClr>
                </a:solidFill>
              </a:rPr>
              <a:t>pga</a:t>
            </a:r>
            <a:r>
              <a:rPr lang="sv-SE" sz="1200" i="1" dirty="0">
                <a:solidFill>
                  <a:schemeClr val="bg2">
                    <a:lumMod val="90000"/>
                  </a:schemeClr>
                </a:solidFill>
              </a:rPr>
              <a:t> ansträngd andning. Hon tas från väntrummet och läggs på en brits i ett </a:t>
            </a:r>
            <a:r>
              <a:rPr lang="sv-SE" sz="1200" i="1" dirty="0" err="1">
                <a:solidFill>
                  <a:schemeClr val="bg2">
                    <a:lumMod val="90000"/>
                  </a:schemeClr>
                </a:solidFill>
              </a:rPr>
              <a:t>akutrum</a:t>
            </a:r>
            <a:r>
              <a:rPr lang="sv-SE" sz="1200" i="1" dirty="0">
                <a:solidFill>
                  <a:schemeClr val="bg2">
                    <a:lumMod val="90000"/>
                  </a:schemeClr>
                </a:solidFill>
              </a:rPr>
              <a:t>. Vitalparametrar är som följer; andningsfrekvens 25/min, syremättnad 88% på luft, pulsfrekvens 109/min, blodtryck 180/105 </a:t>
            </a:r>
            <a:r>
              <a:rPr lang="sv-SE" sz="1200" i="1" dirty="0" err="1">
                <a:solidFill>
                  <a:schemeClr val="bg2">
                    <a:lumMod val="90000"/>
                  </a:schemeClr>
                </a:solidFill>
              </a:rPr>
              <a:t>mmHg</a:t>
            </a:r>
            <a:r>
              <a:rPr lang="sv-SE" sz="1200" i="1" dirty="0">
                <a:solidFill>
                  <a:schemeClr val="bg2">
                    <a:lumMod val="90000"/>
                  </a:schemeClr>
                </a:solidFill>
              </a:rPr>
              <a:t>, RLS 1, temperatur 37,8 C. Monica sätts upp med stöd för ryggen och ges syrgas på sluten mask initialt med målvärde 95% i syremättnad. Man kan även börja med öppen mask eller grimma, bara man utvärderar och byter utrustning beroende på vilket flöde som behövs. Syrgas titreras till rätt nivå genom att justera flödet. Syrgas är ett läkemedel och ordinationen dokumenteras i läkemedelsjournal i L/minut.</a:t>
            </a:r>
          </a:p>
          <a:p>
            <a:pPr marL="0" indent="0">
              <a:buNone/>
            </a:pPr>
            <a:r>
              <a:rPr lang="sv-SE" sz="1200" i="1" dirty="0">
                <a:solidFill>
                  <a:schemeClr val="bg2">
                    <a:lumMod val="90000"/>
                  </a:schemeClr>
                </a:solidFill>
              </a:rPr>
              <a:t>Monica har nu blivit mindre andfådd och syremättnad på 5 I O2/min är 95%. Hon kan uppge följande: hon är väsentligen frisk bortsett från tablettbehandlad hypertoni och </a:t>
            </a:r>
            <a:r>
              <a:rPr lang="sv-SE" sz="1200" i="1" dirty="0" err="1">
                <a:solidFill>
                  <a:schemeClr val="bg2">
                    <a:lumMod val="90000"/>
                  </a:schemeClr>
                </a:solidFill>
              </a:rPr>
              <a:t>hypothyreos</a:t>
            </a:r>
            <a:r>
              <a:rPr lang="sv-SE" sz="1200" i="1" dirty="0">
                <a:solidFill>
                  <a:schemeClr val="bg2">
                    <a:lumMod val="90000"/>
                  </a:schemeClr>
                </a:solidFill>
              </a:rPr>
              <a:t>. Inga allergier. Inte varit hos läkare på två år. Senaste dagarna debut av </a:t>
            </a:r>
            <a:r>
              <a:rPr lang="sv-SE" sz="1200" i="1" dirty="0" err="1">
                <a:solidFill>
                  <a:schemeClr val="bg2">
                    <a:lumMod val="90000"/>
                  </a:schemeClr>
                </a:solidFill>
              </a:rPr>
              <a:t>dyspné</a:t>
            </a:r>
            <a:r>
              <a:rPr lang="sv-SE" sz="1200" i="1" dirty="0">
                <a:solidFill>
                  <a:schemeClr val="bg2">
                    <a:lumMod val="90000"/>
                  </a:schemeClr>
                </a:solidFill>
              </a:rPr>
              <a:t>, först vid gång men sedan även i vila. Tycker att det ”surrat” i bröstet ibland som om hjärtat ”varit oroligt”, men inte haft någon smärta, feber eller andra symtom. Aldrig rökt. Dricker sparsamt med alkohol. Bor ensam i lägenhet, använder inga gånghjälpmedel, har ingen hemtjänst eller hjälp med hushållet. Promenerar varje dag med väninna, men har senaste året känt lätt nedsatt ork. Sjunger en gång i veckan i kyrkokör. Status; AT: något magerlagd. Lätt ökat andningsarbete. Inga </a:t>
            </a:r>
            <a:r>
              <a:rPr lang="sv-SE" sz="1200" i="1" dirty="0" err="1">
                <a:solidFill>
                  <a:schemeClr val="bg2">
                    <a:lumMod val="90000"/>
                  </a:schemeClr>
                </a:solidFill>
              </a:rPr>
              <a:t>benödem</a:t>
            </a:r>
            <a:r>
              <a:rPr lang="sv-SE" sz="1200" i="1" dirty="0">
                <a:solidFill>
                  <a:schemeClr val="bg2">
                    <a:lumMod val="90000"/>
                  </a:schemeClr>
                </a:solidFill>
              </a:rPr>
              <a:t>. Lungor: Vid perkussion av lungor normala lunggränser och ingen dämpning, vid auskultation av lungor diskreta </a:t>
            </a:r>
            <a:r>
              <a:rPr lang="sv-SE" sz="1200" i="1" dirty="0" err="1">
                <a:solidFill>
                  <a:schemeClr val="bg2">
                    <a:lumMod val="90000"/>
                  </a:schemeClr>
                </a:solidFill>
              </a:rPr>
              <a:t>ronki</a:t>
            </a:r>
            <a:r>
              <a:rPr lang="sv-SE" sz="1200" i="1" dirty="0">
                <a:solidFill>
                  <a:schemeClr val="bg2">
                    <a:lumMod val="90000"/>
                  </a:schemeClr>
                </a:solidFill>
              </a:rPr>
              <a:t> spritt över lungfälten. Hjärta: auskulteras med oregelbunden rytm, ca 105/min, normala toner, inga bi eller blåsljud. Buk: sammanfallen, mjuk, diskret ömhet under höger </a:t>
            </a:r>
            <a:r>
              <a:rPr lang="sv-SE" sz="1200" i="1" dirty="0" err="1">
                <a:solidFill>
                  <a:schemeClr val="bg2">
                    <a:lumMod val="90000"/>
                  </a:schemeClr>
                </a:solidFill>
              </a:rPr>
              <a:t>arcus</a:t>
            </a:r>
            <a:r>
              <a:rPr lang="sv-SE" sz="1200" i="1" dirty="0">
                <a:solidFill>
                  <a:schemeClr val="bg2">
                    <a:lumMod val="90000"/>
                  </a:schemeClr>
                </a:solidFill>
              </a:rPr>
              <a:t>. Neurologstatus: RLS 1, inga motoriska eller sensoriska bortfall i extremiteter, och pupiller reagerar </a:t>
            </a:r>
            <a:r>
              <a:rPr lang="sv-SE" sz="1200" i="1" dirty="0" err="1">
                <a:solidFill>
                  <a:schemeClr val="bg2">
                    <a:lumMod val="90000"/>
                  </a:schemeClr>
                </a:solidFill>
              </a:rPr>
              <a:t>ua</a:t>
            </a:r>
            <a:r>
              <a:rPr lang="sv-SE" sz="1200" i="1" dirty="0">
                <a:solidFill>
                  <a:schemeClr val="bg2">
                    <a:lumMod val="90000"/>
                  </a:schemeClr>
                </a:solidFill>
              </a:rPr>
              <a:t> för ljus bilat. Det finns flera relevanta differentialdiagnoser till Monicas tillstånd och </a:t>
            </a:r>
            <a:r>
              <a:rPr lang="sv-SE" sz="1200" i="1" dirty="0" err="1">
                <a:solidFill>
                  <a:schemeClr val="bg2">
                    <a:lumMod val="90000"/>
                  </a:schemeClr>
                </a:solidFill>
              </a:rPr>
              <a:t>kardiell</a:t>
            </a:r>
            <a:r>
              <a:rPr lang="sv-SE" sz="1200" i="1" dirty="0">
                <a:solidFill>
                  <a:schemeClr val="bg2">
                    <a:lumMod val="90000"/>
                  </a:schemeClr>
                </a:solidFill>
              </a:rPr>
              <a:t>, </a:t>
            </a:r>
            <a:r>
              <a:rPr lang="sv-SE" sz="1200" i="1" dirty="0" err="1">
                <a:solidFill>
                  <a:schemeClr val="bg2">
                    <a:lumMod val="90000"/>
                  </a:schemeClr>
                </a:solidFill>
              </a:rPr>
              <a:t>infektös</a:t>
            </a:r>
            <a:r>
              <a:rPr lang="sv-SE" sz="1200" i="1" dirty="0">
                <a:solidFill>
                  <a:schemeClr val="bg2">
                    <a:lumMod val="90000"/>
                  </a:schemeClr>
                </a:solidFill>
              </a:rPr>
              <a:t>, </a:t>
            </a:r>
            <a:r>
              <a:rPr lang="sv-SE" sz="1200" i="1" dirty="0" err="1">
                <a:solidFill>
                  <a:schemeClr val="bg2">
                    <a:lumMod val="90000"/>
                  </a:schemeClr>
                </a:solidFill>
              </a:rPr>
              <a:t>tromboembolisk</a:t>
            </a:r>
            <a:r>
              <a:rPr lang="sv-SE" sz="1200" i="1" dirty="0">
                <a:solidFill>
                  <a:schemeClr val="bg2">
                    <a:lumMod val="90000"/>
                  </a:schemeClr>
                </a:solidFill>
              </a:rPr>
              <a:t> samt endokrin genes bör övervägas. </a:t>
            </a:r>
            <a:r>
              <a:rPr lang="sv-SE" sz="1200" i="1" dirty="0" err="1">
                <a:solidFill>
                  <a:schemeClr val="bg2">
                    <a:lumMod val="90000"/>
                  </a:schemeClr>
                </a:solidFill>
              </a:rPr>
              <a:t>Blodgas</a:t>
            </a:r>
            <a:r>
              <a:rPr lang="sv-SE" sz="1200" i="1" dirty="0">
                <a:solidFill>
                  <a:schemeClr val="bg2">
                    <a:lumMod val="90000"/>
                  </a:schemeClr>
                </a:solidFill>
              </a:rPr>
              <a:t> visar lätt </a:t>
            </a:r>
            <a:r>
              <a:rPr lang="sv-SE" sz="1200" i="1" dirty="0" err="1">
                <a:solidFill>
                  <a:schemeClr val="bg2">
                    <a:lumMod val="90000"/>
                  </a:schemeClr>
                </a:solidFill>
              </a:rPr>
              <a:t>hypoxi</a:t>
            </a:r>
            <a:r>
              <a:rPr lang="sv-SE" sz="1200" i="1" dirty="0">
                <a:solidFill>
                  <a:schemeClr val="bg2">
                    <a:lumMod val="90000"/>
                  </a:schemeClr>
                </a:solidFill>
              </a:rPr>
              <a:t>, respiratorisk </a:t>
            </a:r>
            <a:r>
              <a:rPr lang="sv-SE" sz="1200" i="1" dirty="0" err="1">
                <a:solidFill>
                  <a:schemeClr val="bg2">
                    <a:lumMod val="90000"/>
                  </a:schemeClr>
                </a:solidFill>
              </a:rPr>
              <a:t>alkalos</a:t>
            </a:r>
            <a:r>
              <a:rPr lang="sv-SE" sz="1200" i="1" dirty="0">
                <a:solidFill>
                  <a:schemeClr val="bg2">
                    <a:lumMod val="90000"/>
                  </a:schemeClr>
                </a:solidFill>
              </a:rPr>
              <a:t> och ett gränshögt laktat. Normalt pH. EKG visar förmaksflimmer med frekvens ca 110/min, normalställd </a:t>
            </a:r>
            <a:r>
              <a:rPr lang="sv-SE" sz="1200" i="1" dirty="0" err="1">
                <a:solidFill>
                  <a:schemeClr val="bg2">
                    <a:lumMod val="90000"/>
                  </a:schemeClr>
                </a:solidFill>
              </a:rPr>
              <a:t>elaxel</a:t>
            </a:r>
            <a:r>
              <a:rPr lang="sv-SE" sz="1200" i="1" dirty="0">
                <a:solidFill>
                  <a:schemeClr val="bg2">
                    <a:lumMod val="90000"/>
                  </a:schemeClr>
                </a:solidFill>
              </a:rPr>
              <a:t> och normal överledningstid. Inga patologiska q-vågor.</a:t>
            </a:r>
          </a:p>
          <a:p>
            <a:pPr marL="0" indent="0">
              <a:buNone/>
            </a:pPr>
            <a:r>
              <a:rPr lang="sv-SE" sz="1400" dirty="0"/>
              <a:t>Hjärtsvikt som orsak till patientens andfåddhet misstänks. Även anamnes och fynd i status är förenliga med hjärtsvikt.</a:t>
            </a:r>
          </a:p>
          <a:p>
            <a:pPr marL="0" indent="0">
              <a:buNone/>
            </a:pPr>
            <a:r>
              <a:rPr lang="sv-SE" sz="1400" b="1" dirty="0"/>
              <a:t>Fråga 2:4a (3p). </a:t>
            </a:r>
            <a:r>
              <a:rPr lang="sv-SE" sz="1400" dirty="0"/>
              <a:t>Vilken behandling för akut hjärtsvikt är evidensbaserad?</a:t>
            </a:r>
          </a:p>
          <a:p>
            <a:pPr marL="0" indent="0">
              <a:buNone/>
            </a:pPr>
            <a:r>
              <a:rPr lang="sv-SE" sz="1400" b="1" dirty="0"/>
              <a:t>Fråga 2:4b (4p). </a:t>
            </a:r>
            <a:r>
              <a:rPr lang="sv-SE" sz="1400" dirty="0"/>
              <a:t>Redogör för vilka principiella strategier som är lämpliga för att behandla snabbt förmaksflimmer utifrån sannolika orsaker till förmaksflimret i det akuta skedet.</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Monica, 80 år. (30p) (Omtenta VT22) </a:t>
            </a:r>
            <a:endParaRPr lang="sv-SE" sz="2400" dirty="0">
              <a:effectLst/>
            </a:endParaRPr>
          </a:p>
        </p:txBody>
      </p:sp>
    </p:spTree>
    <p:extLst>
      <p:ext uri="{BB962C8B-B14F-4D97-AF65-F5344CB8AC3E}">
        <p14:creationId xmlns:p14="http://schemas.microsoft.com/office/powerpoint/2010/main" val="3020964230"/>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0"/>
            <a:ext cx="11423561" cy="5943600"/>
          </a:xfrm>
        </p:spPr>
        <p:txBody>
          <a:bodyPr vert="horz" lIns="91440" tIns="45720" rIns="91440" bIns="45720" rtlCol="0" anchor="t">
            <a:normAutofit fontScale="92500"/>
          </a:bodyPr>
          <a:lstStyle/>
          <a:p>
            <a:pPr marL="0" indent="0">
              <a:buNone/>
            </a:pPr>
            <a:r>
              <a:rPr lang="sv-SE" sz="1200" i="1" dirty="0">
                <a:solidFill>
                  <a:schemeClr val="bg2">
                    <a:lumMod val="90000"/>
                  </a:schemeClr>
                </a:solidFill>
              </a:rPr>
              <a:t>Monica är 80 år och söker akuten för </a:t>
            </a:r>
            <a:r>
              <a:rPr lang="sv-SE" sz="1200" i="1" dirty="0" err="1">
                <a:solidFill>
                  <a:schemeClr val="bg2">
                    <a:lumMod val="90000"/>
                  </a:schemeClr>
                </a:solidFill>
              </a:rPr>
              <a:t>dyspné</a:t>
            </a:r>
            <a:r>
              <a:rPr lang="sv-SE" sz="1200" i="1" dirty="0">
                <a:solidFill>
                  <a:schemeClr val="bg2">
                    <a:lumMod val="90000"/>
                  </a:schemeClr>
                </a:solidFill>
              </a:rPr>
              <a:t>. Hon har känt andfåddhet i ett par dagar, och har nu svårt att gå och tala </a:t>
            </a:r>
            <a:r>
              <a:rPr lang="sv-SE" sz="1200" i="1" dirty="0" err="1">
                <a:solidFill>
                  <a:schemeClr val="bg2">
                    <a:lumMod val="90000"/>
                  </a:schemeClr>
                </a:solidFill>
              </a:rPr>
              <a:t>pga</a:t>
            </a:r>
            <a:r>
              <a:rPr lang="sv-SE" sz="1200" i="1" dirty="0">
                <a:solidFill>
                  <a:schemeClr val="bg2">
                    <a:lumMod val="90000"/>
                  </a:schemeClr>
                </a:solidFill>
              </a:rPr>
              <a:t> ansträngd andning. Hon tas från väntrummet och läggs på en brits i ett </a:t>
            </a:r>
            <a:r>
              <a:rPr lang="sv-SE" sz="1200" i="1" dirty="0" err="1">
                <a:solidFill>
                  <a:schemeClr val="bg2">
                    <a:lumMod val="90000"/>
                  </a:schemeClr>
                </a:solidFill>
              </a:rPr>
              <a:t>akutrum</a:t>
            </a:r>
            <a:r>
              <a:rPr lang="sv-SE" sz="1200" i="1" dirty="0">
                <a:solidFill>
                  <a:schemeClr val="bg2">
                    <a:lumMod val="90000"/>
                  </a:schemeClr>
                </a:solidFill>
              </a:rPr>
              <a:t>. Vitalparametrar är som följer; andningsfrekvens 25/min, syremättnad 88% på luft, pulsfrekvens 109/min, blodtryck 180/105 </a:t>
            </a:r>
            <a:r>
              <a:rPr lang="sv-SE" sz="1200" i="1" dirty="0" err="1">
                <a:solidFill>
                  <a:schemeClr val="bg2">
                    <a:lumMod val="90000"/>
                  </a:schemeClr>
                </a:solidFill>
              </a:rPr>
              <a:t>mmHg</a:t>
            </a:r>
            <a:r>
              <a:rPr lang="sv-SE" sz="1200" i="1" dirty="0">
                <a:solidFill>
                  <a:schemeClr val="bg2">
                    <a:lumMod val="90000"/>
                  </a:schemeClr>
                </a:solidFill>
              </a:rPr>
              <a:t>, RLS 1, temperatur 37,8 C. Monica sätts upp med stöd för ryggen och ges syrgas på sluten mask initialt med målvärde 95% i syremättnad. Man kan även börja med öppen mask eller grimma, bara man utvärderar och byter utrustning beroende på vilket flöde som behövs. Syrgas titreras till rätt nivå genom att justera flödet. Syrgas är ett läkemedel och ordinationen dokumenteras i läkemedelsjournal i L/minut.</a:t>
            </a:r>
          </a:p>
          <a:p>
            <a:pPr marL="0" indent="0">
              <a:buNone/>
            </a:pPr>
            <a:r>
              <a:rPr lang="sv-SE" sz="1200" i="1" dirty="0">
                <a:solidFill>
                  <a:schemeClr val="bg2">
                    <a:lumMod val="90000"/>
                  </a:schemeClr>
                </a:solidFill>
              </a:rPr>
              <a:t>Monica har nu blivit mindre andfådd och syremättnad på 5 I O2/min är 95%. Hon kan uppge följande: hon är väsentligen frisk bortsett från tablettbehandlad hypertoni och </a:t>
            </a:r>
            <a:r>
              <a:rPr lang="sv-SE" sz="1200" i="1" dirty="0" err="1">
                <a:solidFill>
                  <a:schemeClr val="bg2">
                    <a:lumMod val="90000"/>
                  </a:schemeClr>
                </a:solidFill>
              </a:rPr>
              <a:t>hypothyreos</a:t>
            </a:r>
            <a:r>
              <a:rPr lang="sv-SE" sz="1200" i="1" dirty="0">
                <a:solidFill>
                  <a:schemeClr val="bg2">
                    <a:lumMod val="90000"/>
                  </a:schemeClr>
                </a:solidFill>
              </a:rPr>
              <a:t>. Inga allergier. Inte varit hos läkare på två år. Senaste dagarna debut av </a:t>
            </a:r>
            <a:r>
              <a:rPr lang="sv-SE" sz="1200" i="1" dirty="0" err="1">
                <a:solidFill>
                  <a:schemeClr val="bg2">
                    <a:lumMod val="90000"/>
                  </a:schemeClr>
                </a:solidFill>
              </a:rPr>
              <a:t>dyspné</a:t>
            </a:r>
            <a:r>
              <a:rPr lang="sv-SE" sz="1200" i="1" dirty="0">
                <a:solidFill>
                  <a:schemeClr val="bg2">
                    <a:lumMod val="90000"/>
                  </a:schemeClr>
                </a:solidFill>
              </a:rPr>
              <a:t>, först vid gång men sedan även i vila. Tycker att det ”surrat” i bröstet ibland som om hjärtat ”varit oroligt”, men inte haft någon smärta, feber eller andra symtom. Aldrig rökt. Dricker sparsamt med alkohol. Bor ensam i lägenhet, använder inga gånghjälpmedel, har ingen hemtjänst eller hjälp med hushållet. Promenerar varje dag med väninna, men har senaste året känt lätt nedsatt ork. Sjunger en gång i veckan i kyrkokör. Status; AT: något magerlagd. Lätt ökat andningsarbete. Inga </a:t>
            </a:r>
            <a:r>
              <a:rPr lang="sv-SE" sz="1200" i="1" dirty="0" err="1">
                <a:solidFill>
                  <a:schemeClr val="bg2">
                    <a:lumMod val="90000"/>
                  </a:schemeClr>
                </a:solidFill>
              </a:rPr>
              <a:t>benödem</a:t>
            </a:r>
            <a:r>
              <a:rPr lang="sv-SE" sz="1200" i="1" dirty="0">
                <a:solidFill>
                  <a:schemeClr val="bg2">
                    <a:lumMod val="90000"/>
                  </a:schemeClr>
                </a:solidFill>
              </a:rPr>
              <a:t>. Lungor: Vid perkussion av lungor normala lunggränser och ingen dämpning, vid auskultation av lungor diskreta </a:t>
            </a:r>
            <a:r>
              <a:rPr lang="sv-SE" sz="1200" i="1" dirty="0" err="1">
                <a:solidFill>
                  <a:schemeClr val="bg2">
                    <a:lumMod val="90000"/>
                  </a:schemeClr>
                </a:solidFill>
              </a:rPr>
              <a:t>ronki</a:t>
            </a:r>
            <a:r>
              <a:rPr lang="sv-SE" sz="1200" i="1" dirty="0">
                <a:solidFill>
                  <a:schemeClr val="bg2">
                    <a:lumMod val="90000"/>
                  </a:schemeClr>
                </a:solidFill>
              </a:rPr>
              <a:t> spritt över lungfälten. Hjärta: auskulteras med oregelbunden rytm, ca 105/min, normala toner, inga bi eller blåsljud. Buk: sammanfallen, mjuk, diskret ömhet under höger </a:t>
            </a:r>
            <a:r>
              <a:rPr lang="sv-SE" sz="1200" i="1" dirty="0" err="1">
                <a:solidFill>
                  <a:schemeClr val="bg2">
                    <a:lumMod val="90000"/>
                  </a:schemeClr>
                </a:solidFill>
              </a:rPr>
              <a:t>arcus</a:t>
            </a:r>
            <a:r>
              <a:rPr lang="sv-SE" sz="1200" i="1" dirty="0">
                <a:solidFill>
                  <a:schemeClr val="bg2">
                    <a:lumMod val="90000"/>
                  </a:schemeClr>
                </a:solidFill>
              </a:rPr>
              <a:t>. Neurologstatus: RLS 1, inga motoriska eller sensoriska bortfall i extremiteter, och pupiller reagerar </a:t>
            </a:r>
            <a:r>
              <a:rPr lang="sv-SE" sz="1200" i="1" dirty="0" err="1">
                <a:solidFill>
                  <a:schemeClr val="bg2">
                    <a:lumMod val="90000"/>
                  </a:schemeClr>
                </a:solidFill>
              </a:rPr>
              <a:t>ua</a:t>
            </a:r>
            <a:r>
              <a:rPr lang="sv-SE" sz="1200" i="1" dirty="0">
                <a:solidFill>
                  <a:schemeClr val="bg2">
                    <a:lumMod val="90000"/>
                  </a:schemeClr>
                </a:solidFill>
              </a:rPr>
              <a:t> för ljus bilat. Det finns flera relevanta differentialdiagnoser till Monicas tillstånd och </a:t>
            </a:r>
            <a:r>
              <a:rPr lang="sv-SE" sz="1200" i="1" dirty="0" err="1">
                <a:solidFill>
                  <a:schemeClr val="bg2">
                    <a:lumMod val="90000"/>
                  </a:schemeClr>
                </a:solidFill>
              </a:rPr>
              <a:t>kardiell</a:t>
            </a:r>
            <a:r>
              <a:rPr lang="sv-SE" sz="1200" i="1" dirty="0">
                <a:solidFill>
                  <a:schemeClr val="bg2">
                    <a:lumMod val="90000"/>
                  </a:schemeClr>
                </a:solidFill>
              </a:rPr>
              <a:t>, </a:t>
            </a:r>
            <a:r>
              <a:rPr lang="sv-SE" sz="1200" i="1" dirty="0" err="1">
                <a:solidFill>
                  <a:schemeClr val="bg2">
                    <a:lumMod val="90000"/>
                  </a:schemeClr>
                </a:solidFill>
              </a:rPr>
              <a:t>infektös</a:t>
            </a:r>
            <a:r>
              <a:rPr lang="sv-SE" sz="1200" i="1" dirty="0">
                <a:solidFill>
                  <a:schemeClr val="bg2">
                    <a:lumMod val="90000"/>
                  </a:schemeClr>
                </a:solidFill>
              </a:rPr>
              <a:t>, </a:t>
            </a:r>
            <a:r>
              <a:rPr lang="sv-SE" sz="1200" i="1" dirty="0" err="1">
                <a:solidFill>
                  <a:schemeClr val="bg2">
                    <a:lumMod val="90000"/>
                  </a:schemeClr>
                </a:solidFill>
              </a:rPr>
              <a:t>tromboembolisk</a:t>
            </a:r>
            <a:r>
              <a:rPr lang="sv-SE" sz="1200" i="1" dirty="0">
                <a:solidFill>
                  <a:schemeClr val="bg2">
                    <a:lumMod val="90000"/>
                  </a:schemeClr>
                </a:solidFill>
              </a:rPr>
              <a:t> samt endokrin genes bör övervägas. </a:t>
            </a:r>
            <a:r>
              <a:rPr lang="sv-SE" sz="1200" i="1" dirty="0" err="1">
                <a:solidFill>
                  <a:schemeClr val="bg2">
                    <a:lumMod val="90000"/>
                  </a:schemeClr>
                </a:solidFill>
              </a:rPr>
              <a:t>Blodgas</a:t>
            </a:r>
            <a:r>
              <a:rPr lang="sv-SE" sz="1200" i="1" dirty="0">
                <a:solidFill>
                  <a:schemeClr val="bg2">
                    <a:lumMod val="90000"/>
                  </a:schemeClr>
                </a:solidFill>
              </a:rPr>
              <a:t> visar lätt </a:t>
            </a:r>
            <a:r>
              <a:rPr lang="sv-SE" sz="1200" i="1" dirty="0" err="1">
                <a:solidFill>
                  <a:schemeClr val="bg2">
                    <a:lumMod val="90000"/>
                  </a:schemeClr>
                </a:solidFill>
              </a:rPr>
              <a:t>hypoxi</a:t>
            </a:r>
            <a:r>
              <a:rPr lang="sv-SE" sz="1200" i="1" dirty="0">
                <a:solidFill>
                  <a:schemeClr val="bg2">
                    <a:lumMod val="90000"/>
                  </a:schemeClr>
                </a:solidFill>
              </a:rPr>
              <a:t>, respiratorisk </a:t>
            </a:r>
            <a:r>
              <a:rPr lang="sv-SE" sz="1200" i="1" dirty="0" err="1">
                <a:solidFill>
                  <a:schemeClr val="bg2">
                    <a:lumMod val="90000"/>
                  </a:schemeClr>
                </a:solidFill>
              </a:rPr>
              <a:t>alkalos</a:t>
            </a:r>
            <a:r>
              <a:rPr lang="sv-SE" sz="1200" i="1" dirty="0">
                <a:solidFill>
                  <a:schemeClr val="bg2">
                    <a:lumMod val="90000"/>
                  </a:schemeClr>
                </a:solidFill>
              </a:rPr>
              <a:t> och ett gränshögt laktat. Normalt pH. EKG visar förmaksflimmer med frekvens ca 110/min, normalställd </a:t>
            </a:r>
            <a:r>
              <a:rPr lang="sv-SE" sz="1200" i="1" dirty="0" err="1">
                <a:solidFill>
                  <a:schemeClr val="bg2">
                    <a:lumMod val="90000"/>
                  </a:schemeClr>
                </a:solidFill>
              </a:rPr>
              <a:t>elaxel</a:t>
            </a:r>
            <a:r>
              <a:rPr lang="sv-SE" sz="1200" i="1" dirty="0">
                <a:solidFill>
                  <a:schemeClr val="bg2">
                    <a:lumMod val="90000"/>
                  </a:schemeClr>
                </a:solidFill>
              </a:rPr>
              <a:t> och normal överledningstid. Inga patologiska q-vågor.</a:t>
            </a:r>
          </a:p>
          <a:p>
            <a:pPr marL="0" indent="0">
              <a:buNone/>
            </a:pPr>
            <a:r>
              <a:rPr lang="sv-SE" sz="1400" dirty="0"/>
              <a:t>Hjärtsvikt som orsak till patientens andfåddhet misstänks. Även anamnes och fynd i status är förenliga med hjärtsvikt.</a:t>
            </a:r>
          </a:p>
          <a:p>
            <a:pPr marL="0" indent="0">
              <a:buNone/>
            </a:pPr>
            <a:r>
              <a:rPr lang="sv-SE" sz="1400" b="1" dirty="0"/>
              <a:t>Fråga 2:4a (3p). </a:t>
            </a:r>
            <a:r>
              <a:rPr lang="sv-SE" sz="1400" dirty="0"/>
              <a:t>Vilken behandling för akut hjärtsvikt är evidensbaserad?</a:t>
            </a:r>
            <a:br>
              <a:rPr lang="sv-SE" sz="1400" dirty="0"/>
            </a:br>
            <a:r>
              <a:rPr lang="sv-SE" sz="1400" b="1" dirty="0"/>
              <a:t>Fråga 2:4b (4p). </a:t>
            </a:r>
            <a:r>
              <a:rPr lang="sv-SE" sz="1400" dirty="0"/>
              <a:t>Redogör för vilka principiella strategier som är lämpliga för att behandla snabbt förmaksflimmer utifrån sannolika orsaker till förmaksflimret i det akuta skedet.</a:t>
            </a:r>
          </a:p>
          <a:p>
            <a:pPr marL="0" indent="0">
              <a:buNone/>
            </a:pPr>
            <a:r>
              <a:rPr lang="sv-SE" sz="1400" b="1" i="1" dirty="0">
                <a:solidFill>
                  <a:srgbClr val="0070C0"/>
                </a:solidFill>
              </a:rPr>
              <a:t>Återkoppling 2:4. </a:t>
            </a:r>
            <a:r>
              <a:rPr lang="sv-SE" sz="1400" i="1" dirty="0">
                <a:solidFill>
                  <a:srgbClr val="0070C0"/>
                </a:solidFill>
              </a:rPr>
              <a:t>Intravenösa </a:t>
            </a:r>
            <a:r>
              <a:rPr lang="sv-SE" sz="1400" i="1" u="sng" err="1">
                <a:solidFill>
                  <a:srgbClr val="0070C0"/>
                </a:solidFill>
              </a:rPr>
              <a:t>loopdiuretika</a:t>
            </a:r>
            <a:r>
              <a:rPr lang="sv-SE" sz="1400" i="1" u="sng" dirty="0">
                <a:solidFill>
                  <a:srgbClr val="0070C0"/>
                </a:solidFill>
              </a:rPr>
              <a:t> </a:t>
            </a:r>
            <a:r>
              <a:rPr lang="sv-SE" sz="1400" i="1" dirty="0">
                <a:solidFill>
                  <a:srgbClr val="0070C0"/>
                </a:solidFill>
              </a:rPr>
              <a:t>samt intravenösa </a:t>
            </a:r>
            <a:r>
              <a:rPr lang="sv-SE" sz="1400" i="1" u="sng" err="1">
                <a:solidFill>
                  <a:srgbClr val="0070C0"/>
                </a:solidFill>
              </a:rPr>
              <a:t>vasodilatatorer</a:t>
            </a:r>
            <a:r>
              <a:rPr lang="sv-SE" sz="1400" i="1" dirty="0">
                <a:solidFill>
                  <a:srgbClr val="0070C0"/>
                </a:solidFill>
              </a:rPr>
              <a:t>, exempelvis nitro, har måttligt vetenskapligt stöd (Ila respektive </a:t>
            </a:r>
            <a:r>
              <a:rPr lang="sv-SE" sz="1400" i="1" err="1">
                <a:solidFill>
                  <a:srgbClr val="0070C0"/>
                </a:solidFill>
              </a:rPr>
              <a:t>IIb</a:t>
            </a:r>
            <a:r>
              <a:rPr lang="sv-SE" sz="1400" i="1" dirty="0">
                <a:solidFill>
                  <a:srgbClr val="0070C0"/>
                </a:solidFill>
              </a:rPr>
              <a:t>). Intravenösa </a:t>
            </a:r>
            <a:r>
              <a:rPr lang="sv-SE" sz="1400" i="1" err="1">
                <a:solidFill>
                  <a:srgbClr val="0070C0"/>
                </a:solidFill>
              </a:rPr>
              <a:t>vasodilatatorer</a:t>
            </a:r>
            <a:r>
              <a:rPr lang="sv-SE" sz="1400" i="1" dirty="0">
                <a:solidFill>
                  <a:srgbClr val="0070C0"/>
                </a:solidFill>
              </a:rPr>
              <a:t> är inte alltid tillgängliga på akutmottagningar. Opiater har inget stöd. </a:t>
            </a:r>
            <a:r>
              <a:rPr lang="sv-SE" sz="1400" i="1" u="sng" dirty="0">
                <a:solidFill>
                  <a:srgbClr val="0070C0"/>
                </a:solidFill>
              </a:rPr>
              <a:t>CPAP </a:t>
            </a:r>
            <a:r>
              <a:rPr lang="sv-SE" sz="1400" i="1" dirty="0">
                <a:solidFill>
                  <a:srgbClr val="0070C0"/>
                </a:solidFill>
              </a:rPr>
              <a:t>lindrar respiratoriska symtom och minskar behov av </a:t>
            </a:r>
            <a:r>
              <a:rPr lang="sv-SE" sz="1400" i="1" err="1">
                <a:solidFill>
                  <a:srgbClr val="0070C0"/>
                </a:solidFill>
              </a:rPr>
              <a:t>invasiv</a:t>
            </a:r>
            <a:r>
              <a:rPr lang="sv-SE" sz="1400" i="1" dirty="0">
                <a:solidFill>
                  <a:srgbClr val="0070C0"/>
                </a:solidFill>
              </a:rPr>
              <a:t> ventilation men botar inte hjärtsvikten per se. Mekaniskt </a:t>
            </a:r>
            <a:r>
              <a:rPr lang="sv-SE" sz="1400" i="1" u="sng" dirty="0">
                <a:solidFill>
                  <a:srgbClr val="0070C0"/>
                </a:solidFill>
              </a:rPr>
              <a:t>pumpstöd </a:t>
            </a:r>
            <a:r>
              <a:rPr lang="sv-SE" sz="1400" i="1" dirty="0">
                <a:solidFill>
                  <a:srgbClr val="0070C0"/>
                </a:solidFill>
              </a:rPr>
              <a:t>för kortare tid har också stöd vid persisterande </a:t>
            </a:r>
            <a:r>
              <a:rPr lang="sv-SE" sz="1400" i="1" err="1">
                <a:solidFill>
                  <a:srgbClr val="0070C0"/>
                </a:solidFill>
              </a:rPr>
              <a:t>kardiogen</a:t>
            </a:r>
            <a:r>
              <a:rPr lang="sv-SE" sz="1400" i="1" dirty="0">
                <a:solidFill>
                  <a:srgbClr val="0070C0"/>
                </a:solidFill>
              </a:rPr>
              <a:t> chock. </a:t>
            </a:r>
            <a:br>
              <a:rPr lang="sv-SE" sz="1400" i="1" dirty="0">
                <a:solidFill>
                  <a:srgbClr val="0070C0"/>
                </a:solidFill>
              </a:rPr>
            </a:br>
            <a:r>
              <a:rPr lang="sv-SE" sz="1400" i="1" dirty="0">
                <a:solidFill>
                  <a:srgbClr val="0070C0"/>
                </a:solidFill>
              </a:rPr>
              <a:t>Förmaksflimmer kan vara en kronisk eller episodisk arytmi, eller påkomma akut som en reaktion på </a:t>
            </a:r>
            <a:r>
              <a:rPr lang="sv-SE" sz="1400" i="1" err="1">
                <a:solidFill>
                  <a:srgbClr val="0070C0"/>
                </a:solidFill>
              </a:rPr>
              <a:t>cirkulatorisk</a:t>
            </a:r>
            <a:r>
              <a:rPr lang="sv-SE" sz="1400" i="1" dirty="0">
                <a:solidFill>
                  <a:srgbClr val="0070C0"/>
                </a:solidFill>
              </a:rPr>
              <a:t> belastning. Akuta orsaker kan vara sepsis, lungemboli, </a:t>
            </a:r>
            <a:r>
              <a:rPr lang="sv-SE" sz="1400" i="1" err="1">
                <a:solidFill>
                  <a:srgbClr val="0070C0"/>
                </a:solidFill>
              </a:rPr>
              <a:t>perikardvätska</a:t>
            </a:r>
            <a:r>
              <a:rPr lang="sv-SE" sz="1400" i="1" dirty="0">
                <a:solidFill>
                  <a:srgbClr val="0070C0"/>
                </a:solidFill>
              </a:rPr>
              <a:t> men tillståndet kan även vara associerat med </a:t>
            </a:r>
            <a:r>
              <a:rPr lang="sv-SE" sz="1400" i="1" dirty="0" err="1">
                <a:solidFill>
                  <a:srgbClr val="0070C0"/>
                </a:solidFill>
              </a:rPr>
              <a:t>ischemisk</a:t>
            </a:r>
            <a:r>
              <a:rPr lang="sv-SE" sz="1400" i="1" dirty="0">
                <a:solidFill>
                  <a:srgbClr val="0070C0"/>
                </a:solidFill>
              </a:rPr>
              <a:t> hjärtsjukdom. Även kroniskt förmaksflimmer kan försämras med ökad frekvens vid sjukdom eller belastning som blodförlust, anemi, vätskebrist eller infektion. </a:t>
            </a:r>
            <a:r>
              <a:rPr lang="sv-SE" sz="1400" i="1" dirty="0" err="1">
                <a:solidFill>
                  <a:srgbClr val="0070C0"/>
                </a:solidFill>
              </a:rPr>
              <a:t>Hyperthyreos</a:t>
            </a:r>
            <a:r>
              <a:rPr lang="sv-SE" sz="1400" i="1" dirty="0">
                <a:solidFill>
                  <a:srgbClr val="0070C0"/>
                </a:solidFill>
              </a:rPr>
              <a:t> ökar risk för snabbt förmaksflimmer. Vid </a:t>
            </a:r>
            <a:r>
              <a:rPr lang="sv-SE" sz="1400" i="1" dirty="0" err="1">
                <a:solidFill>
                  <a:srgbClr val="0070C0"/>
                </a:solidFill>
              </a:rPr>
              <a:t>hypovolemi</a:t>
            </a:r>
            <a:r>
              <a:rPr lang="sv-SE" sz="1400" i="1" dirty="0">
                <a:solidFill>
                  <a:srgbClr val="0070C0"/>
                </a:solidFill>
              </a:rPr>
              <a:t> ges volym, vid behov av syrebärare ges blodtransfusion, vid lungemboli eller </a:t>
            </a:r>
            <a:r>
              <a:rPr lang="sv-SE" sz="1400" i="1" dirty="0" err="1">
                <a:solidFill>
                  <a:srgbClr val="0070C0"/>
                </a:solidFill>
              </a:rPr>
              <a:t>perikardvätska</a:t>
            </a:r>
            <a:r>
              <a:rPr lang="sv-SE" sz="1400" i="1" dirty="0">
                <a:solidFill>
                  <a:srgbClr val="0070C0"/>
                </a:solidFill>
              </a:rPr>
              <a:t> behandling av det, vid </a:t>
            </a:r>
            <a:r>
              <a:rPr lang="sv-SE" sz="1400" i="1" dirty="0" err="1">
                <a:solidFill>
                  <a:srgbClr val="0070C0"/>
                </a:solidFill>
              </a:rPr>
              <a:t>kardiell</a:t>
            </a:r>
            <a:r>
              <a:rPr lang="sv-SE" sz="1400" i="1" dirty="0">
                <a:solidFill>
                  <a:srgbClr val="0070C0"/>
                </a:solidFill>
              </a:rPr>
              <a:t> </a:t>
            </a:r>
            <a:r>
              <a:rPr lang="sv-SE" sz="1400" i="1" dirty="0" err="1">
                <a:solidFill>
                  <a:srgbClr val="0070C0"/>
                </a:solidFill>
              </a:rPr>
              <a:t>ischemi</a:t>
            </a:r>
            <a:r>
              <a:rPr lang="sv-SE" sz="1400" i="1" dirty="0">
                <a:solidFill>
                  <a:srgbClr val="0070C0"/>
                </a:solidFill>
              </a:rPr>
              <a:t> sedvanlig </a:t>
            </a:r>
            <a:r>
              <a:rPr lang="sv-SE" sz="1400" i="1" dirty="0" err="1">
                <a:solidFill>
                  <a:srgbClr val="0070C0"/>
                </a:solidFill>
              </a:rPr>
              <a:t>ischemibehandling</a:t>
            </a:r>
            <a:r>
              <a:rPr lang="sv-SE" sz="1400" i="1" dirty="0">
                <a:solidFill>
                  <a:srgbClr val="0070C0"/>
                </a:solidFill>
              </a:rPr>
              <a:t>, och vid primär arytmi farmakologisk behandling eller </a:t>
            </a:r>
            <a:r>
              <a:rPr lang="sv-SE" sz="1400" i="1" dirty="0" err="1">
                <a:solidFill>
                  <a:srgbClr val="0070C0"/>
                </a:solidFill>
              </a:rPr>
              <a:t>elkonvertering</a:t>
            </a:r>
            <a:r>
              <a:rPr lang="sv-SE" sz="1400" i="1" dirty="0">
                <a:solidFill>
                  <a:srgbClr val="0070C0"/>
                </a:solidFill>
              </a:rPr>
              <a:t>. (Lärandemål A1, A2, B2)</a:t>
            </a:r>
          </a:p>
          <a:p>
            <a:pPr marL="0" indent="0">
              <a:buNone/>
            </a:pPr>
            <a:r>
              <a:rPr lang="sv-SE" sz="1400" dirty="0"/>
              <a:t>CT-lungemboli gjordes och var negativ. NT-</a:t>
            </a:r>
            <a:r>
              <a:rPr lang="sv-SE" sz="1400" dirty="0" err="1"/>
              <a:t>ProBNP</a:t>
            </a:r>
            <a:r>
              <a:rPr lang="sv-SE" sz="1400" dirty="0"/>
              <a:t> svar kom under tiden och var förhöjt. </a:t>
            </a:r>
            <a:r>
              <a:rPr lang="sv-SE" sz="1400" dirty="0" err="1"/>
              <a:t>Furosemid</a:t>
            </a:r>
            <a:r>
              <a:rPr lang="sv-SE" sz="1400" dirty="0"/>
              <a:t> </a:t>
            </a:r>
            <a:r>
              <a:rPr lang="sv-SE" sz="1400" dirty="0" err="1"/>
              <a:t>i.v</a:t>
            </a:r>
            <a:r>
              <a:rPr lang="sv-SE" sz="1400" dirty="0"/>
              <a:t>. hade god effekt på Monicas andfåddhet i akutskedet. </a:t>
            </a:r>
            <a:r>
              <a:rPr lang="sv-SE" sz="1400" dirty="0" err="1"/>
              <a:t>Metoprolol</a:t>
            </a:r>
            <a:r>
              <a:rPr lang="sv-SE" sz="1400" dirty="0"/>
              <a:t> som frekvensreglering av förmaksflimret avstods </a:t>
            </a:r>
            <a:r>
              <a:rPr lang="sv-SE" sz="1400" dirty="0" err="1"/>
              <a:t>pga</a:t>
            </a:r>
            <a:r>
              <a:rPr lang="sv-SE" sz="1400" dirty="0"/>
              <a:t> icke kompenserad hjärtsvikt. Monica lades in och utreddes med bl.a. ekokardiografi. Slutsatsen blev att hon hade hjärtsvikt på sannolikt </a:t>
            </a:r>
            <a:r>
              <a:rPr lang="sv-SE" sz="1400" dirty="0" err="1"/>
              <a:t>ischemisk</a:t>
            </a:r>
            <a:r>
              <a:rPr lang="sv-SE" sz="1400" dirty="0"/>
              <a:t> bas, samt att hennes </a:t>
            </a:r>
            <a:r>
              <a:rPr lang="sv-SE" sz="1400" dirty="0" err="1"/>
              <a:t>Levaxindos</a:t>
            </a:r>
            <a:r>
              <a:rPr lang="sv-SE" sz="1400" dirty="0"/>
              <a:t> behövde justeras ned något. Förmaksflimret påverkade hennes hjärtfunktion negativt trots den inte särskilt höga frekvensen, men efter bara något dygns vårdtid slog hon spontant över till sinusrytm igen, även om man också senare på telemetri kunde notera korta episoder av förmaksflimmer. Hon utskrevs relativt välmående till hemmet med tillägg av hjärtsviktsbehandling och perorala </a:t>
            </a:r>
            <a:r>
              <a:rPr lang="sv-SE" sz="1400" dirty="0" err="1"/>
              <a:t>antikoagulantia</a:t>
            </a:r>
            <a:r>
              <a:rPr lang="sv-SE" sz="1400" dirty="0"/>
              <a:t>.</a:t>
            </a:r>
            <a:br>
              <a:rPr lang="sv-SE" sz="1400" dirty="0"/>
            </a:br>
            <a:r>
              <a:rPr lang="sv-SE" sz="1400" b="1" i="1" dirty="0"/>
              <a:t>Slut på fall!</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Monica, 80 år. (30p) (Omtenta VT22) </a:t>
            </a:r>
            <a:endParaRPr lang="sv-SE" sz="2400" dirty="0">
              <a:effectLst/>
            </a:endParaRPr>
          </a:p>
        </p:txBody>
      </p:sp>
    </p:spTree>
    <p:extLst>
      <p:ext uri="{BB962C8B-B14F-4D97-AF65-F5344CB8AC3E}">
        <p14:creationId xmlns:p14="http://schemas.microsoft.com/office/powerpoint/2010/main" val="2218606680"/>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0"/>
            <a:ext cx="11423561" cy="5943600"/>
          </a:xfrm>
        </p:spPr>
        <p:txBody>
          <a:bodyPr>
            <a:normAutofit/>
          </a:bodyPr>
          <a:lstStyle/>
          <a:p>
            <a:pPr marL="0" indent="0">
              <a:buNone/>
            </a:pPr>
            <a:r>
              <a:rPr lang="sv-SE" sz="1400" dirty="0"/>
              <a:t>Karin, 86 år inkommer med ambulans till akutmottagningen där du arbetar som underläkare. På ambulansrapportbladet står:</a:t>
            </a:r>
          </a:p>
          <a:p>
            <a:pPr marL="0" indent="0">
              <a:buNone/>
            </a:pPr>
            <a:r>
              <a:rPr lang="sv-SE" sz="1400" dirty="0"/>
              <a:t>”86 årig kvinna som varit magsjuk sedan 4 dygn. Frisk utöver hypertoni. Har fallit i hemmet och klagar över smärta i nedre delen av ryggen. Patienten uppger att hon ramlat på rumpan. Inga neurologiska bortfall och patienten kan belasta benen. Förlägger smärtan baktill i svanken och över vänster höft”. I ambulansen har temp uppmätts till 36,6°C, puls 92/min, blodtryck 105/65 mm Hg, syremättnad 97%.</a:t>
            </a:r>
          </a:p>
          <a:p>
            <a:pPr marL="0" indent="0">
              <a:buNone/>
            </a:pPr>
            <a:r>
              <a:rPr lang="sv-SE" sz="1400" b="1" dirty="0"/>
              <a:t>Fråga 3:1 (4p). </a:t>
            </a:r>
            <a:r>
              <a:rPr lang="sv-SE" sz="1400" dirty="0"/>
              <a:t>Hur tänker du inför din initiala bedömning av Karin på akuten? Vilken information behöver du få fram för din fortsatta handläggning och hur får du fram den vid ditt första möte med Karin?</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Karin, 86 år. (18p) (Omtenta VT22) </a:t>
            </a:r>
            <a:endParaRPr lang="sv-SE" sz="2400" dirty="0">
              <a:effectLst/>
            </a:endParaRPr>
          </a:p>
        </p:txBody>
      </p:sp>
    </p:spTree>
    <p:extLst>
      <p:ext uri="{BB962C8B-B14F-4D97-AF65-F5344CB8AC3E}">
        <p14:creationId xmlns:p14="http://schemas.microsoft.com/office/powerpoint/2010/main" val="3077549557"/>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0"/>
            <a:ext cx="11423561" cy="5943600"/>
          </a:xfrm>
        </p:spPr>
        <p:txBody>
          <a:bodyPr>
            <a:normAutofit/>
          </a:bodyPr>
          <a:lstStyle/>
          <a:p>
            <a:pPr marL="0" indent="0">
              <a:buNone/>
            </a:pPr>
            <a:r>
              <a:rPr lang="sv-SE" sz="1400" dirty="0"/>
              <a:t>Karin, 86 år inkommer med ambulans till akutmottagningen där du arbetar som underläkare. På ambulansrapportbladet står:</a:t>
            </a:r>
          </a:p>
          <a:p>
            <a:pPr marL="0" indent="0">
              <a:buNone/>
            </a:pPr>
            <a:r>
              <a:rPr lang="sv-SE" sz="1400" dirty="0"/>
              <a:t>”86 årig kvinna som varit magsjuk sedan 4 dygn. Frisk utöver hypertoni. Har fallit i hemmet och klagar över smärta i nedre delen av ryggen. Patienten uppger att hon ramlat på rumpan. Inga neurologiska bortfall och patienten kan belasta benen. Förlägger smärtan baktill i svanken och över vänster höft”. I ambulansen har temp uppmätts till 36,6°C, puls 92/min, blodtryck 105/65 mm Hg, syremättnad 97%.</a:t>
            </a:r>
          </a:p>
          <a:p>
            <a:pPr marL="0" indent="0">
              <a:buNone/>
            </a:pPr>
            <a:r>
              <a:rPr lang="sv-SE" sz="1400" b="1" dirty="0"/>
              <a:t>Fråga 3:1 (4p). </a:t>
            </a:r>
            <a:r>
              <a:rPr lang="sv-SE" sz="1400" dirty="0"/>
              <a:t>Hur tänker du inför din initiala bedömning av Karin på akuten? Vilken information behöver du få fram för din fortsatta handläggning och hur får du fram den vid ditt första möte med Karin?</a:t>
            </a:r>
          </a:p>
          <a:p>
            <a:pPr marL="0" indent="0">
              <a:buNone/>
            </a:pPr>
            <a:r>
              <a:rPr lang="sv-SE" sz="1400" b="1" i="1" dirty="0">
                <a:solidFill>
                  <a:srgbClr val="0070C0"/>
                </a:solidFill>
              </a:rPr>
              <a:t>Återkoppling 3:1. </a:t>
            </a:r>
            <a:r>
              <a:rPr lang="sv-SE" sz="1400" i="1" dirty="0">
                <a:solidFill>
                  <a:srgbClr val="0070C0"/>
                </a:solidFill>
              </a:rPr>
              <a:t>Du behöver en noggrann anamnes med fokus på händelseförloppet i samband med fallet men också nuvarande och tidigare sjukdomar, läkemedel och social situation. Du behöver också genomföra ett brett somatiskt status inklusive hjärta, lungor, buk, neurologi, bedömning av hydreringsgrad och rygg/skelettstatus. (Lärandemål A1, A2, B1)</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Karin, 86 år. (18p) (Omtenta VT22) </a:t>
            </a:r>
            <a:endParaRPr lang="sv-SE" sz="2400" dirty="0">
              <a:effectLst/>
            </a:endParaRPr>
          </a:p>
        </p:txBody>
      </p:sp>
    </p:spTree>
    <p:extLst>
      <p:ext uri="{BB962C8B-B14F-4D97-AF65-F5344CB8AC3E}">
        <p14:creationId xmlns:p14="http://schemas.microsoft.com/office/powerpoint/2010/main" val="3369874961"/>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0"/>
            <a:ext cx="11423561" cy="5943600"/>
          </a:xfrm>
        </p:spPr>
        <p:txBody>
          <a:bodyPr>
            <a:normAutofit/>
          </a:bodyPr>
          <a:lstStyle/>
          <a:p>
            <a:pPr marL="0" indent="0">
              <a:buNone/>
            </a:pPr>
            <a:r>
              <a:rPr lang="sv-SE" sz="1200" i="1" dirty="0">
                <a:solidFill>
                  <a:schemeClr val="bg2">
                    <a:lumMod val="90000"/>
                  </a:schemeClr>
                </a:solidFill>
              </a:rPr>
              <a:t>Karin, 86 år inkommer med ambulans till akutmottagningen där du arbetar som underläkare. På ambulansrapportbladet står: ”86 årig kvinna som varit magsjuk sedan 4 dygn. Frisk utöver hypertoni. Har fallit i hemmet och klagar över smärta i nedre delen av ryggen. Patienten uppger att hon ramlat på rumpan. Inga neurologiska bortfall och patienten kan belasta benen. Förlägger smärtan baktill i svanken och över vänster höft”. I ambulansen har temp uppmätts till 36,6°C, puls 92/min, blodtryck 105/65 mm Hg, syremättnad 97% Du behöver en noggrann anamnes med fokus på händelseförloppet i samband med fallet men också nuvarande och tidigare sjukdomar, läkemedel och social situation. Du behöver också genomföra ett brett somatiskt status inklusive hjärta, lungor, buk, neurologi, bedömning av hydreringsgrad och rygg/skelettstatus.</a:t>
            </a:r>
          </a:p>
          <a:p>
            <a:pPr marL="0" indent="0">
              <a:buNone/>
            </a:pPr>
            <a:r>
              <a:rPr lang="sv-SE" sz="1400" dirty="0"/>
              <a:t>Karin berättar att ”det liksom snurrade till” precis innan hon ramlade. Hon ter sig kognitivt klar och är säker på att hon inte varit avsvimmad eller slagit i huvudet. Karin ursäktar sig närmast lite att hon kommit till akutmottagningen, hon tycker det är särskilt pinsamt att hon åkt ambulans då hon inte känner sig så jättesjuk men ursäktar sig med att det var sonen som övertalade henne att ringa 112 vilket hon aldrig gjort tidigare. Karin är änka sedan 10-talet år och bor själv i villa. Karin har två söner varav den ena kommer varje dag och äter lunch vilket gör att hon får lite sällskap. Hon säger att ”alla vänner har ju dött”. Karin går ut ibland i sin trädgård, gå mer sällan längre sträckor och använder då käpp. Karin beskriver det som att hon har varit i stort sett frisk hela livet. Hon har ingen hemtjänst, men sonen hjälper henne med inköp och en del ekonomi. Hon berättar att hon tar två tabletter dagligen och har tagit dem som vanligt även under sjukdomsperioden: utöver sin blodtryckstablett, </a:t>
            </a:r>
            <a:r>
              <a:rPr lang="sv-SE" sz="1400" dirty="0" err="1"/>
              <a:t>Enalapril</a:t>
            </a:r>
            <a:r>
              <a:rPr lang="sv-SE" sz="1400" dirty="0"/>
              <a:t> </a:t>
            </a:r>
            <a:r>
              <a:rPr lang="sv-SE" sz="1400" dirty="0" err="1"/>
              <a:t>comp</a:t>
            </a:r>
            <a:r>
              <a:rPr lang="sv-SE" sz="1400" dirty="0"/>
              <a:t> 1x1, tar hon också sedan länge </a:t>
            </a:r>
            <a:r>
              <a:rPr lang="sv-SE" sz="1400" dirty="0" err="1"/>
              <a:t>citalopram</a:t>
            </a:r>
            <a:r>
              <a:rPr lang="sv-SE" sz="1400" dirty="0"/>
              <a:t> 20 mg 1x1. Hon mådde illa för några dagar sedan, kräktes en gång, men har sedan haft ca 5 lösa avföringar dagligen. När du undersöker Karin finner du något torra slemhinnor i munnen, en lätt diffus ömhet i buken som är lite uppblåst men det finns inga palpabla resistenser. Hjärtrytmen är regelbunden med ett svagt systoliskt blåsljud, lungorna auskulteras </a:t>
            </a:r>
            <a:r>
              <a:rPr lang="sv-SE" sz="1400" dirty="0" err="1"/>
              <a:t>ua</a:t>
            </a:r>
            <a:r>
              <a:rPr lang="sv-SE" sz="1400" dirty="0"/>
              <a:t>. Det finns inga uppenbara neurologiska avvikelser. Karin anger en smärta vid utåtrotation i vänsterhöften och det finns en lokal palpationsömhet över nedre ländryggen utan synliga blåmärken.</a:t>
            </a:r>
          </a:p>
          <a:p>
            <a:pPr marL="0" indent="0">
              <a:buNone/>
            </a:pPr>
            <a:r>
              <a:rPr lang="sv-SE" sz="1400" b="1" dirty="0"/>
              <a:t>Fråga 3:2 (4p). </a:t>
            </a:r>
            <a:r>
              <a:rPr lang="sv-SE" sz="1400" dirty="0"/>
              <a:t>Vilka prover och/eller undersökningar beställer du nu i din fortsatta handläggning av Karin? Motivera dina val.</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Karin, 86 år. (18p) (Omtenta VT22) </a:t>
            </a:r>
            <a:endParaRPr lang="sv-SE" sz="2400" dirty="0">
              <a:effectLst/>
            </a:endParaRPr>
          </a:p>
        </p:txBody>
      </p:sp>
    </p:spTree>
    <p:extLst>
      <p:ext uri="{BB962C8B-B14F-4D97-AF65-F5344CB8AC3E}">
        <p14:creationId xmlns:p14="http://schemas.microsoft.com/office/powerpoint/2010/main" val="2106959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Gun-Britt, 88 år. (30p) (Ord VT22)</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fontScale="92500"/>
          </a:bodyPr>
          <a:lstStyle/>
          <a:p>
            <a:pPr marL="0" indent="0">
              <a:buNone/>
            </a:pPr>
            <a:r>
              <a:rPr lang="sv-SE" sz="1200" i="1" dirty="0">
                <a:solidFill>
                  <a:schemeClr val="bg2">
                    <a:lumMod val="90000"/>
                  </a:schemeClr>
                </a:solidFill>
              </a:rPr>
              <a:t>(…) Enligt datajournalen vårdades Gun-Britt för 3 år sedan under 5 dygn för en </a:t>
            </a:r>
            <a:r>
              <a:rPr lang="sv-SE" sz="1200" i="1" dirty="0" err="1">
                <a:solidFill>
                  <a:schemeClr val="bg2">
                    <a:lumMod val="90000"/>
                  </a:schemeClr>
                </a:solidFill>
              </a:rPr>
              <a:t>erysipelas</a:t>
            </a:r>
            <a:r>
              <a:rPr lang="sv-SE" sz="1200" i="1" dirty="0">
                <a:solidFill>
                  <a:schemeClr val="bg2">
                    <a:lumMod val="90000"/>
                  </a:schemeClr>
                </a:solidFill>
              </a:rPr>
              <a:t>, men annars har hon inte sjukhusvårdats sedan datajournalens införande för 10 år sedan. Hon har inte heller haft mer än sporadiska vårdcentralskontakter. Hon verkar ha kontrollerats hos privatläkare för bland annat högt blodtryck och diabetes typ 2,men någon aktuell medicinlista finns inte i journalen. Vid föregående vårdtillfälle angavs som närmast anhörig en systerdotter bosatt 10 mil bort, men även en väninna i samma trappuppgång finns omnämnd som närstående. </a:t>
            </a:r>
            <a:br>
              <a:rPr lang="sv-SE" sz="1200" i="1" dirty="0">
                <a:solidFill>
                  <a:schemeClr val="bg2">
                    <a:lumMod val="90000"/>
                  </a:schemeClr>
                </a:solidFill>
              </a:rPr>
            </a:br>
            <a:r>
              <a:rPr lang="sv-SE" sz="1200" i="1" dirty="0">
                <a:solidFill>
                  <a:schemeClr val="bg2">
                    <a:lumMod val="90000"/>
                  </a:schemeClr>
                </a:solidFill>
              </a:rPr>
              <a:t>Vid somatisk undersökning finner du ingen andningspåverkan, lätta </a:t>
            </a:r>
            <a:r>
              <a:rPr lang="sv-SE" sz="1200" i="1" dirty="0" err="1">
                <a:solidFill>
                  <a:schemeClr val="bg2">
                    <a:lumMod val="90000"/>
                  </a:schemeClr>
                </a:solidFill>
              </a:rPr>
              <a:t>krepitationer</a:t>
            </a:r>
            <a:r>
              <a:rPr lang="sv-SE" sz="1200" i="1" dirty="0">
                <a:solidFill>
                  <a:schemeClr val="bg2">
                    <a:lumMod val="90000"/>
                  </a:schemeClr>
                </a:solidFill>
              </a:rPr>
              <a:t> basalt över lungfälten, fortsatt syremättnad 96% på luft. Regelbunden hjärtrytm med frekvens 104/min och ett svagt systoliskt blåsljud, blodtryck 100/55 </a:t>
            </a:r>
            <a:r>
              <a:rPr lang="sv-SE" sz="1200" i="1" dirty="0" err="1">
                <a:solidFill>
                  <a:schemeClr val="bg2">
                    <a:lumMod val="90000"/>
                  </a:schemeClr>
                </a:solidFill>
              </a:rPr>
              <a:t>mmHg</a:t>
            </a:r>
            <a:r>
              <a:rPr lang="sv-SE" sz="1200" i="1" dirty="0">
                <a:solidFill>
                  <a:schemeClr val="bg2">
                    <a:lumMod val="90000"/>
                  </a:schemeClr>
                </a:solidFill>
              </a:rPr>
              <a:t> i liggande. Gun-Britt är påtagligt desorienterad, talet är delvis osammanhängande, men vissa svar på enkla frågor är adekvata. I neurologstatus finner du inget avvikande, men Gun-Britt medverkar dåligt. Palpation och passiv rörlighet i höfter, knän och fotleder utan smärtreaktion bilateralt. Inga </a:t>
            </a:r>
            <a:r>
              <a:rPr lang="sv-SE" sz="1200" i="1" dirty="0" err="1">
                <a:solidFill>
                  <a:schemeClr val="bg2">
                    <a:lumMod val="90000"/>
                  </a:schemeClr>
                </a:solidFill>
              </a:rPr>
              <a:t>hematom</a:t>
            </a:r>
            <a:r>
              <a:rPr lang="sv-SE" sz="1200" i="1" dirty="0">
                <a:solidFill>
                  <a:schemeClr val="bg2">
                    <a:lumMod val="90000"/>
                  </a:schemeClr>
                </a:solidFill>
              </a:rPr>
              <a:t>, men det finns en kvarvarande rodnad över flera tryckpunkter på hö sida, dock utan sår. Nedsatt </a:t>
            </a:r>
            <a:r>
              <a:rPr lang="sv-SE" sz="1200" i="1" dirty="0" err="1">
                <a:solidFill>
                  <a:schemeClr val="bg2">
                    <a:lumMod val="90000"/>
                  </a:schemeClr>
                </a:solidFill>
              </a:rPr>
              <a:t>hudturgor</a:t>
            </a:r>
            <a:r>
              <a:rPr lang="sv-SE" sz="1200" i="1" dirty="0">
                <a:solidFill>
                  <a:schemeClr val="bg2">
                    <a:lumMod val="90000"/>
                  </a:schemeClr>
                </a:solidFill>
              </a:rPr>
              <a:t> på bålen. EKG visar sinusrytm, frekvens 105 och ett partiellt hö-sidigt skänkelblock, oförändrat som för tre år sedan. </a:t>
            </a:r>
            <a:br>
              <a:rPr lang="sv-SE" sz="1200" i="1" dirty="0">
                <a:solidFill>
                  <a:schemeClr val="bg2">
                    <a:lumMod val="90000"/>
                  </a:schemeClr>
                </a:solidFill>
              </a:rPr>
            </a:br>
            <a:r>
              <a:rPr lang="sv-SE" sz="1200" i="1" dirty="0">
                <a:solidFill>
                  <a:schemeClr val="bg2">
                    <a:lumMod val="90000"/>
                  </a:schemeClr>
                </a:solidFill>
              </a:rPr>
              <a:t>Lab: Hb 155 g/L, LPK 12,0 x109/L, </a:t>
            </a:r>
            <a:r>
              <a:rPr lang="sv-SE" sz="1200" i="1" dirty="0" err="1">
                <a:solidFill>
                  <a:schemeClr val="bg2">
                    <a:lumMod val="90000"/>
                  </a:schemeClr>
                </a:solidFill>
              </a:rPr>
              <a:t>Kreatinin</a:t>
            </a:r>
            <a:r>
              <a:rPr lang="sv-SE" sz="1200" i="1" dirty="0">
                <a:solidFill>
                  <a:schemeClr val="bg2">
                    <a:lumMod val="90000"/>
                  </a:schemeClr>
                </a:solidFill>
              </a:rPr>
              <a:t> 204 </a:t>
            </a:r>
            <a:r>
              <a:rPr lang="sv-SE" sz="1200" i="1" dirty="0" err="1">
                <a:solidFill>
                  <a:schemeClr val="bg2">
                    <a:lumMod val="90000"/>
                  </a:schemeClr>
                </a:solidFill>
              </a:rPr>
              <a:t>umol</a:t>
            </a:r>
            <a:r>
              <a:rPr lang="sv-SE" sz="1200" i="1" dirty="0">
                <a:solidFill>
                  <a:schemeClr val="bg2">
                    <a:lumMod val="90000"/>
                  </a:schemeClr>
                </a:solidFill>
              </a:rPr>
              <a:t>/L och </a:t>
            </a:r>
            <a:r>
              <a:rPr lang="sv-SE" sz="1200" i="1" dirty="0" err="1">
                <a:solidFill>
                  <a:schemeClr val="bg2">
                    <a:lumMod val="90000"/>
                  </a:schemeClr>
                </a:solidFill>
              </a:rPr>
              <a:t>eGFR</a:t>
            </a:r>
            <a:r>
              <a:rPr lang="sv-SE" sz="1200" i="1" dirty="0">
                <a:solidFill>
                  <a:schemeClr val="bg2">
                    <a:lumMod val="90000"/>
                  </a:schemeClr>
                </a:solidFill>
              </a:rPr>
              <a:t> 16 </a:t>
            </a:r>
            <a:r>
              <a:rPr lang="sv-SE" sz="1200" i="1" dirty="0" err="1">
                <a:solidFill>
                  <a:schemeClr val="bg2">
                    <a:lumMod val="90000"/>
                  </a:schemeClr>
                </a:solidFill>
              </a:rPr>
              <a:t>mL</a:t>
            </a:r>
            <a:r>
              <a:rPr lang="sv-SE" sz="1200" i="1" dirty="0">
                <a:solidFill>
                  <a:schemeClr val="bg2">
                    <a:lumMod val="90000"/>
                  </a:schemeClr>
                </a:solidFill>
              </a:rPr>
              <a:t>/min/1,73 m?, K 3,8mmol/L, Na 135mmol/L, CRP 43 mg/L, </a:t>
            </a:r>
            <a:r>
              <a:rPr lang="sv-SE" sz="1200" i="1" dirty="0" err="1">
                <a:solidFill>
                  <a:schemeClr val="bg2">
                    <a:lumMod val="90000"/>
                  </a:schemeClr>
                </a:solidFill>
              </a:rPr>
              <a:t>Myoglobin</a:t>
            </a:r>
            <a:r>
              <a:rPr lang="sv-SE" sz="1200" i="1" dirty="0">
                <a:solidFill>
                  <a:schemeClr val="bg2">
                    <a:lumMod val="90000"/>
                  </a:schemeClr>
                </a:solidFill>
              </a:rPr>
              <a:t> normalt, P-glukos 11,0 </a:t>
            </a:r>
            <a:r>
              <a:rPr lang="sv-SE" sz="1200" i="1" dirty="0" err="1">
                <a:solidFill>
                  <a:schemeClr val="bg2">
                    <a:lumMod val="90000"/>
                  </a:schemeClr>
                </a:solidFill>
              </a:rPr>
              <a:t>mmol</a:t>
            </a:r>
            <a:r>
              <a:rPr lang="sv-SE" sz="1200" i="1" dirty="0">
                <a:solidFill>
                  <a:schemeClr val="bg2">
                    <a:lumMod val="90000"/>
                  </a:schemeClr>
                </a:solidFill>
              </a:rPr>
              <a:t>/L. Du bedömer att det finns ett behov av inläggning framför allt </a:t>
            </a:r>
            <a:r>
              <a:rPr lang="sv-SE" sz="1200" i="1" dirty="0" err="1">
                <a:solidFill>
                  <a:schemeClr val="bg2">
                    <a:lumMod val="90000"/>
                  </a:schemeClr>
                </a:solidFill>
              </a:rPr>
              <a:t>pga</a:t>
            </a:r>
            <a:r>
              <a:rPr lang="sv-SE" sz="1200" i="1" dirty="0">
                <a:solidFill>
                  <a:schemeClr val="bg2">
                    <a:lumMod val="90000"/>
                  </a:schemeClr>
                </a:solidFill>
              </a:rPr>
              <a:t> konfusion och </a:t>
            </a:r>
            <a:r>
              <a:rPr lang="sv-SE" sz="1200" i="1" dirty="0" err="1">
                <a:solidFill>
                  <a:schemeClr val="bg2">
                    <a:lumMod val="90000"/>
                  </a:schemeClr>
                </a:solidFill>
              </a:rPr>
              <a:t>dehydrering</a:t>
            </a:r>
            <a:r>
              <a:rPr lang="sv-SE" sz="1200" i="1" dirty="0">
                <a:solidFill>
                  <a:schemeClr val="bg2">
                    <a:lumMod val="90000"/>
                  </a:schemeClr>
                </a:solidFill>
              </a:rPr>
              <a:t>. Det höga blodvärdet, nedsatt </a:t>
            </a:r>
            <a:r>
              <a:rPr lang="sv-SE" sz="1200" i="1" dirty="0" err="1">
                <a:solidFill>
                  <a:schemeClr val="bg2">
                    <a:lumMod val="90000"/>
                  </a:schemeClr>
                </a:solidFill>
              </a:rPr>
              <a:t>hudturgor</a:t>
            </a:r>
            <a:r>
              <a:rPr lang="sv-SE" sz="1200" i="1" dirty="0">
                <a:solidFill>
                  <a:schemeClr val="bg2">
                    <a:lumMod val="90000"/>
                  </a:schemeClr>
                </a:solidFill>
              </a:rPr>
              <a:t> och det låga blodtrycket skulle kunna tala för en </a:t>
            </a:r>
            <a:r>
              <a:rPr lang="sv-SE" sz="1200" i="1" dirty="0" err="1">
                <a:solidFill>
                  <a:schemeClr val="bg2">
                    <a:lumMod val="90000"/>
                  </a:schemeClr>
                </a:solidFill>
              </a:rPr>
              <a:t>dehydrering</a:t>
            </a:r>
            <a:r>
              <a:rPr lang="sv-SE" sz="1200" i="1" dirty="0">
                <a:solidFill>
                  <a:schemeClr val="bg2">
                    <a:lumMod val="90000"/>
                  </a:schemeClr>
                </a:solidFill>
              </a:rPr>
              <a:t> som orsak till Gun- Britts njursvikt. Du ordinerar </a:t>
            </a:r>
            <a:r>
              <a:rPr lang="sv-SE" sz="1200" i="1" dirty="0" err="1">
                <a:solidFill>
                  <a:schemeClr val="bg2">
                    <a:lumMod val="90000"/>
                  </a:schemeClr>
                </a:solidFill>
              </a:rPr>
              <a:t>Ringeracetat</a:t>
            </a:r>
            <a:r>
              <a:rPr lang="sv-SE" sz="1200" i="1" dirty="0">
                <a:solidFill>
                  <a:schemeClr val="bg2">
                    <a:lumMod val="90000"/>
                  </a:schemeClr>
                </a:solidFill>
              </a:rPr>
              <a:t>, 2 liter det kommande dygnet och nya prover under morgondagen. Du bedömer att det är en låg misstanke om skelettskada, men bestämmer dig för att genomföra en datortomografi huvud eftersom Gun-Britt fallit på oklart sätt, är </a:t>
            </a:r>
            <a:r>
              <a:rPr lang="sv-SE" sz="1200" i="1" dirty="0" err="1">
                <a:solidFill>
                  <a:schemeClr val="bg2">
                    <a:lumMod val="90000"/>
                  </a:schemeClr>
                </a:solidFill>
              </a:rPr>
              <a:t>konfusorisk</a:t>
            </a:r>
            <a:r>
              <a:rPr lang="sv-SE" sz="1200" i="1" dirty="0">
                <a:solidFill>
                  <a:schemeClr val="bg2">
                    <a:lumMod val="90000"/>
                  </a:schemeClr>
                </a:solidFill>
              </a:rPr>
              <a:t> och medverkar dåligt vid neurologstatus.¨</a:t>
            </a:r>
          </a:p>
          <a:p>
            <a:pPr marL="0" indent="0">
              <a:buNone/>
            </a:pPr>
            <a:r>
              <a:rPr lang="sv-SE" sz="1400" dirty="0"/>
              <a:t>Akutpersonalen har så småningom lyckats få tag i Gun-Britts systerdotter, Birgitta, som kommer till akuten efter ett några timmar och finns på undersökningsrummet då Gun-Britt är tillbaka efter röntgen. Birgitta har åkt vägen om Gun- Britts lägenhet och hittat en del medicinburkar, och du kan få fram att en möjlig medicinlista utifrån vad som verkar förskrivet är denna, men det är lite oklart vad Gun-Britt faktiskt tagit.</a:t>
            </a:r>
          </a:p>
          <a:p>
            <a:pPr marL="0" indent="0">
              <a:buNone/>
            </a:pPr>
            <a:r>
              <a:rPr lang="sv-SE" sz="1400" dirty="0" err="1"/>
              <a:t>Alendronat</a:t>
            </a:r>
            <a:r>
              <a:rPr lang="sv-SE" sz="1400" dirty="0"/>
              <a:t> veckotablett</a:t>
            </a:r>
            <a:br>
              <a:rPr lang="sv-SE" sz="1400" dirty="0"/>
            </a:br>
            <a:r>
              <a:rPr lang="sv-SE" sz="1400" dirty="0"/>
              <a:t>Alvedon 500 mg 2x4 ”smärtlindrande”</a:t>
            </a:r>
            <a:br>
              <a:rPr lang="sv-SE" sz="1400" dirty="0"/>
            </a:br>
            <a:r>
              <a:rPr lang="sv-SE" sz="1400" dirty="0" err="1"/>
              <a:t>Amlodipin</a:t>
            </a:r>
            <a:r>
              <a:rPr lang="sv-SE" sz="1400" dirty="0"/>
              <a:t> 10 mg 1x1 ”för blodtrycket”</a:t>
            </a:r>
            <a:br>
              <a:rPr lang="sv-SE" sz="1400" dirty="0"/>
            </a:br>
            <a:r>
              <a:rPr lang="sv-SE" sz="1400" dirty="0" err="1"/>
              <a:t>Behepan</a:t>
            </a:r>
            <a:r>
              <a:rPr lang="sv-SE" sz="1400" dirty="0"/>
              <a:t> 1 mg 1x1 ”B-vitamin”</a:t>
            </a:r>
            <a:br>
              <a:rPr lang="sv-SE" sz="1400" dirty="0"/>
            </a:br>
            <a:r>
              <a:rPr lang="sv-SE" sz="1400" dirty="0" err="1"/>
              <a:t>Detrusitol</a:t>
            </a:r>
            <a:r>
              <a:rPr lang="sv-SE" sz="1400" dirty="0"/>
              <a:t> 2 mg 1x2 ”mot urinträningar”</a:t>
            </a:r>
            <a:br>
              <a:rPr lang="sv-SE" sz="1400" dirty="0"/>
            </a:br>
            <a:r>
              <a:rPr lang="sv-SE" sz="1400" dirty="0" err="1"/>
              <a:t>Divisun</a:t>
            </a:r>
            <a:r>
              <a:rPr lang="sv-SE" sz="1400" dirty="0"/>
              <a:t> 800 IE 1x1 ”D-vitamin”</a:t>
            </a:r>
            <a:br>
              <a:rPr lang="sv-SE" sz="1400" dirty="0"/>
            </a:br>
            <a:r>
              <a:rPr lang="sv-SE" sz="1400" dirty="0" err="1"/>
              <a:t>Enalapril</a:t>
            </a:r>
            <a:r>
              <a:rPr lang="sv-SE" sz="1400" dirty="0"/>
              <a:t> 20 mg 1x1 ”för blodtrycket”</a:t>
            </a:r>
            <a:br>
              <a:rPr lang="sv-SE" sz="1400" dirty="0"/>
            </a:br>
            <a:r>
              <a:rPr lang="sv-SE" sz="1400" dirty="0" err="1"/>
              <a:t>Folacin</a:t>
            </a:r>
            <a:r>
              <a:rPr lang="sv-SE" sz="1400" dirty="0"/>
              <a:t> 1 mg 1x1 ”folsyra”</a:t>
            </a:r>
            <a:br>
              <a:rPr lang="sv-SE" sz="1400" dirty="0"/>
            </a:br>
            <a:r>
              <a:rPr lang="sv-SE" sz="1400" dirty="0" err="1"/>
              <a:t>Furix</a:t>
            </a:r>
            <a:r>
              <a:rPr lang="sv-SE" sz="1400" dirty="0"/>
              <a:t> 40 mg 1x1 ”vätskedrivande”</a:t>
            </a:r>
            <a:br>
              <a:rPr lang="sv-SE" sz="1400" dirty="0"/>
            </a:br>
            <a:r>
              <a:rPr lang="sv-SE" sz="1400" dirty="0" err="1"/>
              <a:t>Metformin</a:t>
            </a:r>
            <a:r>
              <a:rPr lang="sv-SE" sz="1400" dirty="0"/>
              <a:t> 500 mg 1x3 ”mot diabetes”</a:t>
            </a:r>
            <a:br>
              <a:rPr lang="sv-SE" sz="1400" dirty="0"/>
            </a:br>
            <a:r>
              <a:rPr lang="sv-SE" sz="1400" dirty="0" err="1"/>
              <a:t>Metoprolol</a:t>
            </a:r>
            <a:r>
              <a:rPr lang="sv-SE" sz="1400" dirty="0"/>
              <a:t> 100 mg 1x41 ”för hjärtat”</a:t>
            </a:r>
            <a:br>
              <a:rPr lang="sv-SE" sz="1400" dirty="0"/>
            </a:br>
            <a:r>
              <a:rPr lang="sv-SE" sz="1400" dirty="0" err="1"/>
              <a:t>Prednisolon</a:t>
            </a:r>
            <a:r>
              <a:rPr lang="sv-SE" sz="1400" dirty="0"/>
              <a:t> 7,5 mg 1x1 ”mot muskelreumatism”</a:t>
            </a:r>
            <a:br>
              <a:rPr lang="sv-SE" sz="1400" dirty="0"/>
            </a:br>
            <a:r>
              <a:rPr lang="sv-SE" sz="1400" dirty="0" err="1"/>
              <a:t>Simvastatin</a:t>
            </a:r>
            <a:r>
              <a:rPr lang="sv-SE" sz="1400" dirty="0"/>
              <a:t> 40 mg 1x1 ”för blodfetterna”</a:t>
            </a:r>
            <a:br>
              <a:rPr lang="sv-SE" sz="1400" dirty="0"/>
            </a:br>
            <a:r>
              <a:rPr lang="sv-SE" sz="1400" dirty="0" err="1"/>
              <a:t>Zopiklon</a:t>
            </a:r>
            <a:r>
              <a:rPr lang="sv-SE" sz="1400" dirty="0"/>
              <a:t> 5 mg 1-2 </a:t>
            </a:r>
            <a:r>
              <a:rPr lang="sv-SE" sz="1400" dirty="0" err="1"/>
              <a:t>tn</a:t>
            </a:r>
            <a:r>
              <a:rPr lang="sv-SE" sz="1400" dirty="0"/>
              <a:t> </a:t>
            </a:r>
            <a:r>
              <a:rPr lang="sv-SE" sz="1400" dirty="0" err="1"/>
              <a:t>vb</a:t>
            </a:r>
            <a:r>
              <a:rPr lang="sv-SE" sz="1400" dirty="0"/>
              <a:t> ”insomningstablett, ej för dagligt bruk”</a:t>
            </a:r>
            <a:br>
              <a:rPr lang="sv-SE" sz="1400" dirty="0"/>
            </a:br>
            <a:r>
              <a:rPr lang="sv-SE" sz="1400" dirty="0" err="1"/>
              <a:t>Vagifem</a:t>
            </a:r>
            <a:r>
              <a:rPr lang="sv-SE" sz="1400" dirty="0"/>
              <a:t> 1 slidpiller </a:t>
            </a:r>
            <a:r>
              <a:rPr lang="sv-SE" sz="1400" dirty="0" err="1"/>
              <a:t>vb</a:t>
            </a:r>
            <a:r>
              <a:rPr lang="sv-SE" sz="1400" dirty="0"/>
              <a:t> ”mot sköra slemhinnor”</a:t>
            </a:r>
          </a:p>
          <a:p>
            <a:pPr marL="0" indent="0">
              <a:buNone/>
            </a:pPr>
            <a:r>
              <a:rPr lang="sv-SE" sz="1400" b="1" dirty="0"/>
              <a:t>Fråga 2:3a (3p). </a:t>
            </a:r>
            <a:r>
              <a:rPr lang="sv-SE" sz="1400" dirty="0"/>
              <a:t>Vilka läkemedelsjusteringar genomför du bland Gun-Britts läkemedel vid inläggningen utifrån din helhetsbedömning?</a:t>
            </a:r>
            <a:br>
              <a:rPr lang="sv-SE" sz="1400" dirty="0"/>
            </a:br>
            <a:r>
              <a:rPr lang="sv-SE" sz="1400" b="1" dirty="0"/>
              <a:t>Fråga 2:3b (2p). </a:t>
            </a:r>
            <a:r>
              <a:rPr lang="sv-SE" sz="1400" dirty="0"/>
              <a:t>Du bedömer och skriver i journalen att det under vårdtiden behöver göras en fördjupad läkemedelsgenomgång. Vad innebär en sådan?</a:t>
            </a:r>
          </a:p>
        </p:txBody>
      </p:sp>
    </p:spTree>
    <p:extLst>
      <p:ext uri="{BB962C8B-B14F-4D97-AF65-F5344CB8AC3E}">
        <p14:creationId xmlns:p14="http://schemas.microsoft.com/office/powerpoint/2010/main" val="1689575267"/>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0"/>
            <a:ext cx="11423561" cy="5943600"/>
          </a:xfrm>
        </p:spPr>
        <p:txBody>
          <a:bodyPr>
            <a:normAutofit/>
          </a:bodyPr>
          <a:lstStyle/>
          <a:p>
            <a:pPr marL="0" indent="0">
              <a:buNone/>
            </a:pPr>
            <a:r>
              <a:rPr lang="sv-SE" sz="1200" i="1" dirty="0">
                <a:solidFill>
                  <a:schemeClr val="bg2">
                    <a:lumMod val="90000"/>
                  </a:schemeClr>
                </a:solidFill>
              </a:rPr>
              <a:t>Karin, 86 år inkommer med ambulans till akutmottagningen där du arbetar som underläkare. På ambulansrapportbladet står: ”86 årig kvinna som varit magsjuk sedan 4 dygn. Frisk utöver hypertoni. Har fallit i hemmet och klagar över smärta i nedre delen av ryggen. Patienten uppger att hon ramlat på rumpan. Inga neurologiska bortfall och patienten kan belasta benen. Förlägger smärtan baktill i svanken och över vänster höft”. I ambulansen har temp uppmätts till 36,6°C, puls 92/min, blodtryck 105/65 mm Hg, syremättnad 97% Du behöver en noggrann anamnes med fokus på händelseförloppet i samband med fallet men också nuvarande och tidigare sjukdomar, läkemedel och social situation. Du behöver också genomföra ett brett somatiskt status inklusive hjärta, lungor, buk, neurologi, bedömning av hydreringsgrad och rygg/skelettstatus.</a:t>
            </a:r>
          </a:p>
          <a:p>
            <a:pPr marL="0" indent="0">
              <a:buNone/>
            </a:pPr>
            <a:r>
              <a:rPr lang="sv-SE" sz="1400" dirty="0"/>
              <a:t>Karin berättar att ”det liksom snurrade till” precis innan hon ramlade. Hon ter sig kognitivt klar och är säker på att hon inte varit avsvimmad eller slagit i huvudet. Karin ursäktar sig närmast lite att hon kommit till akutmottagningen, hon tycker det är särskilt pinsamt att hon åkt ambulans då hon inte känner sig så jättesjuk men ursäktar sig med att det var sonen som övertalade henne att ringa 112 vilket hon aldrig gjort tidigare. Karin är änka sedan 10-talet år och bor själv i villa. Karin har två söner varav den ena kommer varje dag och äter lunch vilket gör att hon får lite sällskap. Hon säger att ”alla vänner har ju dött”. Karin går ut ibland i sin trädgård, gå mer sällan längre sträckor och använder då käpp. Karin beskriver det som att hon har varit i stort sett frisk hela livet. Hon har ingen hemtjänst, men sonen hjälper henne med inköp och en del ekonomi. Hon berättar att hon tar två tabletter dagligen och har tagit dem som vanligt även under sjukdomsperioden: utöver sin blodtryckstablett, </a:t>
            </a:r>
            <a:r>
              <a:rPr lang="sv-SE" sz="1400" dirty="0" err="1"/>
              <a:t>Enalapril</a:t>
            </a:r>
            <a:r>
              <a:rPr lang="sv-SE" sz="1400" dirty="0"/>
              <a:t> </a:t>
            </a:r>
            <a:r>
              <a:rPr lang="sv-SE" sz="1400" dirty="0" err="1"/>
              <a:t>comp</a:t>
            </a:r>
            <a:r>
              <a:rPr lang="sv-SE" sz="1400" dirty="0"/>
              <a:t> 1x1, tar hon också sedan länge </a:t>
            </a:r>
            <a:r>
              <a:rPr lang="sv-SE" sz="1400" dirty="0" err="1"/>
              <a:t>citalopram</a:t>
            </a:r>
            <a:r>
              <a:rPr lang="sv-SE" sz="1400" dirty="0"/>
              <a:t> 20 mg 1x1. Hon mådde illa för några dagar sedan, kräktes en gång, men har sedan haft ca 5 lösa avföringar dagligen. När du undersöker Karin finner du något torra slemhinnor i munnen, en lätt diffus ömhet i buken som är lite uppblåst men det finns inga palpabla resistenser. Hjärtrytmen är regelbunden med ett svagt systoliskt blåsljud, lungorna auskulteras </a:t>
            </a:r>
            <a:r>
              <a:rPr lang="sv-SE" sz="1400" dirty="0" err="1"/>
              <a:t>ua</a:t>
            </a:r>
            <a:r>
              <a:rPr lang="sv-SE" sz="1400" dirty="0"/>
              <a:t>. Det finns inga uppenbara neurologiska avvikelser. Karin anger en smärta vid utåtrotation i vänsterhöften och det finns en lokal palpationsömhet över nedre ländryggen utan synliga blåmärken.</a:t>
            </a:r>
          </a:p>
          <a:p>
            <a:pPr marL="0" indent="0">
              <a:buNone/>
            </a:pPr>
            <a:r>
              <a:rPr lang="sv-SE" sz="1400" b="1" dirty="0"/>
              <a:t>Fråga 3:2 (4p). </a:t>
            </a:r>
            <a:r>
              <a:rPr lang="sv-SE" sz="1400" dirty="0"/>
              <a:t>Vilka prover och/eller undersökningar beställer du nu i din fortsatta handläggning av Karin? Motivera dina val.</a:t>
            </a:r>
          </a:p>
          <a:p>
            <a:pPr marL="0" indent="0">
              <a:buNone/>
            </a:pPr>
            <a:r>
              <a:rPr lang="sv-SE" sz="1400" b="1" i="1" dirty="0">
                <a:solidFill>
                  <a:srgbClr val="0070C0"/>
                </a:solidFill>
              </a:rPr>
              <a:t>Återkoppling 3:2. </a:t>
            </a:r>
            <a:r>
              <a:rPr lang="sv-SE" sz="1400" i="1" dirty="0">
                <a:solidFill>
                  <a:srgbClr val="0070C0"/>
                </a:solidFill>
              </a:rPr>
              <a:t>Med denna sjukhistoria behövs en skelettröntgen av höft, bäcken och ländrygg för att utesluta skelettskada. Det behövs också en del blodprover: Blodstatus för att utesluta anemi som orsak till fall, elektrolytstatus och njurfunktion med tanke på diarréer och läkemedelsbehandling, CRP för att avgöra allvarlighetsgrad av infektion. (Lärandemål A1, A2, B2)</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Karin, 86 år. (18p) (Omtenta VT22) </a:t>
            </a:r>
            <a:endParaRPr lang="sv-SE" sz="2400" dirty="0">
              <a:effectLst/>
            </a:endParaRPr>
          </a:p>
        </p:txBody>
      </p:sp>
    </p:spTree>
    <p:extLst>
      <p:ext uri="{BB962C8B-B14F-4D97-AF65-F5344CB8AC3E}">
        <p14:creationId xmlns:p14="http://schemas.microsoft.com/office/powerpoint/2010/main" val="2956676863"/>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0"/>
            <a:ext cx="11423561" cy="5943600"/>
          </a:xfrm>
        </p:spPr>
        <p:txBody>
          <a:bodyPr>
            <a:normAutofit/>
          </a:bodyPr>
          <a:lstStyle/>
          <a:p>
            <a:pPr marL="0" indent="0">
              <a:buNone/>
            </a:pPr>
            <a:r>
              <a:rPr lang="sv-SE" sz="1200" i="1" dirty="0">
                <a:solidFill>
                  <a:schemeClr val="bg2">
                    <a:lumMod val="90000"/>
                  </a:schemeClr>
                </a:solidFill>
              </a:rPr>
              <a:t>Karin, 86 år inkommer med ambulans till akutmottagningen där du arbetar som underläkare. På ambulansrapportbladet står: ”86 årig kvinna som varit magsjuk sedan 4 dygn. Frisk utöver hypertoni. Har fallit i hemmet och klagar över smärta i nedre delen av ryggen. Patienten uppger att hon ramlat på rumpan. Inga neurologiska bortfall och patienten kan belasta benen. Förlägger smärtan baktill i svanken och över vänster höft”. I ambulansen har temp uppmätts till 36,6°C, puls 92/min, blodtryck 105/65 mm Hg, syremättnad 97% Du behöver en noggrann anamnes med fokus på händelseförloppet i samband med fallet men också nuvarande och tidigare sjukdomar, läkemedel och social situation. Du behöver också genomföra ett brett somatiskt status inklusive hjärta, lungor, buk, neurologi, bedömning av hydreringsgrad och rygg/skelettstatus.</a:t>
            </a:r>
          </a:p>
          <a:p>
            <a:pPr marL="0" indent="0">
              <a:buNone/>
            </a:pPr>
            <a:r>
              <a:rPr lang="sv-SE" sz="1200" i="1" dirty="0">
                <a:solidFill>
                  <a:schemeClr val="bg2">
                    <a:lumMod val="90000"/>
                  </a:schemeClr>
                </a:solidFill>
              </a:rPr>
              <a:t>Karin berättar att ”det liksom snurrade till” precis innan hon ramlade. Hon ter sig kognitivt klar och är säker på att hon inte varit avsvimmad eller slagit i huvudet. Karin ursäktar sig närmast lite att hon kommit till akutmottagningen, hon tycker det är särskilt pinsamt att hon åkt ambulans då hon inte känner sig så jättesjuk men ursäktar sig med att det var sonen som övertalade henne att ringa 112 vilket hon aldrig gjort tidigare. Karin är änka sedan 10-talet år och bor själv i villa. Karin har två söner varav den ena kommer varje dag och äter lunch vilket gör att hon får lite sällskap. Hon säger att ”alla vänner har ju dött”. Karin går ut ibland i sin trädgård, gå mer sällan längre sträckor och använder då käpp. Karin beskriver det som att hon har varit i stort sett frisk hela livet. Hon har ingen hemtjänst, men sonen hjälper henne med inköp och en del ekonomi. Hon berättar att hon tar två tabletter dagligen och har tagit dem som vanligt även under sjukdomsperioden: utöver sin blodtryckstablett, </a:t>
            </a:r>
            <a:r>
              <a:rPr lang="sv-SE" sz="1200" i="1" dirty="0" err="1">
                <a:solidFill>
                  <a:schemeClr val="bg2">
                    <a:lumMod val="90000"/>
                  </a:schemeClr>
                </a:solidFill>
              </a:rPr>
              <a:t>Enalapril</a:t>
            </a:r>
            <a:r>
              <a:rPr lang="sv-SE" sz="1200" i="1" dirty="0">
                <a:solidFill>
                  <a:schemeClr val="bg2">
                    <a:lumMod val="90000"/>
                  </a:schemeClr>
                </a:solidFill>
              </a:rPr>
              <a:t> </a:t>
            </a:r>
            <a:r>
              <a:rPr lang="sv-SE" sz="1200" i="1" dirty="0" err="1">
                <a:solidFill>
                  <a:schemeClr val="bg2">
                    <a:lumMod val="90000"/>
                  </a:schemeClr>
                </a:solidFill>
              </a:rPr>
              <a:t>comp</a:t>
            </a:r>
            <a:r>
              <a:rPr lang="sv-SE" sz="1200" i="1" dirty="0">
                <a:solidFill>
                  <a:schemeClr val="bg2">
                    <a:lumMod val="90000"/>
                  </a:schemeClr>
                </a:solidFill>
              </a:rPr>
              <a:t> 1x1, tar hon också sedan länge </a:t>
            </a:r>
            <a:r>
              <a:rPr lang="sv-SE" sz="1200" i="1" dirty="0" err="1">
                <a:solidFill>
                  <a:schemeClr val="bg2">
                    <a:lumMod val="90000"/>
                  </a:schemeClr>
                </a:solidFill>
              </a:rPr>
              <a:t>citalopram</a:t>
            </a:r>
            <a:r>
              <a:rPr lang="sv-SE" sz="1200" i="1" dirty="0">
                <a:solidFill>
                  <a:schemeClr val="bg2">
                    <a:lumMod val="90000"/>
                  </a:schemeClr>
                </a:solidFill>
              </a:rPr>
              <a:t> 20 mg 1x1. Hon mådde illa för några dagar sedan, kräktes en gång, men har sedan haft ca 5 lösa avföringar dagligen. När du undersöker Karin finner du något torra slemhinnor i munnen, en lätt diffus ömhet i buken som är lite uppblåst men det finns inga palpabla resistenser. Hjärtrytmen är regelbunden med ett svagt systoliskt blåsljud, lungorna auskulteras </a:t>
            </a:r>
            <a:r>
              <a:rPr lang="sv-SE" sz="1200" i="1" dirty="0" err="1">
                <a:solidFill>
                  <a:schemeClr val="bg2">
                    <a:lumMod val="90000"/>
                  </a:schemeClr>
                </a:solidFill>
              </a:rPr>
              <a:t>ua</a:t>
            </a:r>
            <a:r>
              <a:rPr lang="sv-SE" sz="1200" i="1" dirty="0">
                <a:solidFill>
                  <a:schemeClr val="bg2">
                    <a:lumMod val="90000"/>
                  </a:schemeClr>
                </a:solidFill>
              </a:rPr>
              <a:t>. Det finns inga uppenbara neurologiska avvikelser. Karin anger en smärta vid utåtrotation i vänsterhöften och det finns en lokal palpationsömhet över nedre ländryggen utan synliga blåmärken. Med denna sjukhistoria behövs en skelettröntgen av höft, bäcken och ländrygg för att utesluta skelettskada. Det behövs också en del blodprover: Blodstatus för att utesluta anemi som orsak till fall, elektrolytstatus och njurfunktion med tanke på diarréer och läkemedelsbehandling, CRP för att avgöra allvarlighetsgrad av infektion.</a:t>
            </a:r>
          </a:p>
          <a:p>
            <a:pPr marL="0" indent="0">
              <a:buNone/>
            </a:pPr>
            <a:r>
              <a:rPr lang="sv-SE" sz="1400" dirty="0"/>
              <a:t>Röntgen av vänster höft, bäcken och ländrygg visar ingen skelettskada. I </a:t>
            </a:r>
            <a:r>
              <a:rPr lang="sv-SE" sz="1400" dirty="0" err="1"/>
              <a:t>lab</a:t>
            </a:r>
            <a:r>
              <a:rPr lang="sv-SE" sz="1400" dirty="0"/>
              <a:t>-prover ses en grav </a:t>
            </a:r>
            <a:r>
              <a:rPr lang="sv-SE" sz="1400" dirty="0" err="1"/>
              <a:t>hyponatremi</a:t>
            </a:r>
            <a:r>
              <a:rPr lang="sv-SE" sz="1400" dirty="0"/>
              <a:t>, (S-natrium 114 </a:t>
            </a:r>
            <a:r>
              <a:rPr lang="sv-SE" sz="1400" dirty="0" err="1"/>
              <a:t>mmol</a:t>
            </a:r>
            <a:r>
              <a:rPr lang="sv-SE" sz="1400" dirty="0"/>
              <a:t>/L, ref 137-145 </a:t>
            </a:r>
            <a:r>
              <a:rPr lang="sv-SE" sz="1400" dirty="0" err="1"/>
              <a:t>mmol</a:t>
            </a:r>
            <a:r>
              <a:rPr lang="sv-SE" sz="1400" dirty="0"/>
              <a:t>/L). </a:t>
            </a:r>
            <a:r>
              <a:rPr lang="sv-SE" sz="1400" dirty="0" err="1"/>
              <a:t>Kreatinin</a:t>
            </a:r>
            <a:r>
              <a:rPr lang="sv-SE" sz="1400" dirty="0"/>
              <a:t> har stigit och skattat GFR sjunkit från 47 ml/min till 35 ml/min (ref &gt;60 ml/min). Övriga </a:t>
            </a:r>
            <a:r>
              <a:rPr lang="sv-SE" sz="1400" dirty="0" err="1"/>
              <a:t>rutinprover</a:t>
            </a:r>
            <a:r>
              <a:rPr lang="sv-SE" sz="1400" dirty="0"/>
              <a:t> är inom referensintervall.</a:t>
            </a:r>
          </a:p>
          <a:p>
            <a:pPr marL="0" indent="0">
              <a:buNone/>
            </a:pPr>
            <a:r>
              <a:rPr lang="sv-SE" sz="1400" b="1" dirty="0"/>
              <a:t>Fråga 3:3a (2p). </a:t>
            </a:r>
            <a:r>
              <a:rPr lang="sv-SE" sz="1400" dirty="0"/>
              <a:t>Denna nivå av </a:t>
            </a:r>
            <a:r>
              <a:rPr lang="sv-SE" sz="1400" dirty="0" err="1"/>
              <a:t>hyponatremi</a:t>
            </a:r>
            <a:r>
              <a:rPr lang="sv-SE" sz="1400" dirty="0"/>
              <a:t> är potentiellt ett allvarligt tillstånd. Innan du påbörjar eventuell behandling behöver du avgöra vilken typ av </a:t>
            </a:r>
            <a:r>
              <a:rPr lang="sv-SE" sz="1400" dirty="0" err="1"/>
              <a:t>hyponatremi</a:t>
            </a:r>
            <a:r>
              <a:rPr lang="sv-SE" sz="1400" dirty="0"/>
              <a:t> detta är (ej diagnos). Beskriv ditt resonemang.</a:t>
            </a:r>
          </a:p>
          <a:p>
            <a:pPr marL="0" indent="0">
              <a:buNone/>
            </a:pPr>
            <a:r>
              <a:rPr lang="sv-SE" sz="1400" b="1" dirty="0"/>
              <a:t>Fråga 3:3b (3p). </a:t>
            </a:r>
            <a:r>
              <a:rPr lang="sv-SE" sz="1400" dirty="0"/>
              <a:t>Hur går du nu vidare med handläggningen av Karins </a:t>
            </a:r>
            <a:r>
              <a:rPr lang="sv-SE" sz="1400" dirty="0" err="1"/>
              <a:t>hyponatremi</a:t>
            </a:r>
            <a:r>
              <a:rPr lang="sv-SE" sz="1400" dirty="0"/>
              <a:t>? Motivera din handläggning.</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Karin, 86 år. (18p) (Omtenta VT22) </a:t>
            </a:r>
            <a:endParaRPr lang="sv-SE" sz="2400" dirty="0">
              <a:effectLst/>
            </a:endParaRPr>
          </a:p>
        </p:txBody>
      </p:sp>
    </p:spTree>
    <p:extLst>
      <p:ext uri="{BB962C8B-B14F-4D97-AF65-F5344CB8AC3E}">
        <p14:creationId xmlns:p14="http://schemas.microsoft.com/office/powerpoint/2010/main" val="2754079014"/>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0"/>
            <a:ext cx="11423561" cy="5943600"/>
          </a:xfrm>
        </p:spPr>
        <p:txBody>
          <a:bodyPr>
            <a:normAutofit/>
          </a:bodyPr>
          <a:lstStyle/>
          <a:p>
            <a:pPr marL="0" indent="0">
              <a:buNone/>
            </a:pPr>
            <a:r>
              <a:rPr lang="sv-SE" sz="1200" i="1" dirty="0">
                <a:solidFill>
                  <a:schemeClr val="bg2">
                    <a:lumMod val="90000"/>
                  </a:schemeClr>
                </a:solidFill>
              </a:rPr>
              <a:t>Karin, 86 år inkommer med ambulans till akutmottagningen där du arbetar som underläkare. På ambulansrapportbladet står: ”86 årig kvinna som varit magsjuk sedan 4 dygn. Frisk utöver hypertoni. Har fallit i hemmet och klagar över smärta i nedre delen av ryggen. Patienten uppger att hon ramlat på rumpan. Inga neurologiska bortfall och patienten kan belasta benen. Förlägger smärtan baktill i svanken och över vänster höft”. I ambulansen har temp uppmätts till 36,6°C, puls 92/min, blodtryck 105/65 mm Hg, syremättnad 97% Du behöver en noggrann anamnes med fokus på händelseförloppet i samband med fallet men också nuvarande och tidigare sjukdomar, läkemedel och social situation. Du behöver också genomföra ett brett somatiskt status inklusive hjärta, lungor, buk, neurologi, bedömning av hydreringsgrad och rygg/skelettstatus.</a:t>
            </a:r>
          </a:p>
          <a:p>
            <a:pPr marL="0" indent="0">
              <a:buNone/>
            </a:pPr>
            <a:r>
              <a:rPr lang="sv-SE" sz="1200" i="1" dirty="0">
                <a:solidFill>
                  <a:schemeClr val="bg2">
                    <a:lumMod val="90000"/>
                  </a:schemeClr>
                </a:solidFill>
              </a:rPr>
              <a:t>Karin berättar att ”det liksom snurrade till” precis innan hon ramlade. Hon ter sig kognitivt klar och är säker på att hon inte varit avsvimmad eller slagit i huvudet. Karin ursäktar sig närmast lite att hon kommit till akutmottagningen, hon tycker det är särskilt pinsamt att hon åkt ambulans då hon inte känner sig så jättesjuk men ursäktar sig med att det var sonen som övertalade henne att ringa 112 vilket hon aldrig gjort tidigare. Karin är änka sedan 10-talet år och bor själv i villa. Karin har två söner varav den ena kommer varje dag och äter lunch vilket gör att hon får lite sällskap. Hon säger att ”alla vänner har ju dött”. Karin går ut ibland i sin trädgård, gå mer sällan längre sträckor och använder då käpp. Karin beskriver det som att hon har varit i stort sett frisk hela livet. Hon har ingen hemtjänst, men sonen hjälper henne med inköp och en del ekonomi. Hon berättar att hon tar två tabletter dagligen och har tagit dem som vanligt även under sjukdomsperioden: utöver sin blodtryckstablett, </a:t>
            </a:r>
            <a:r>
              <a:rPr lang="sv-SE" sz="1200" i="1" dirty="0" err="1">
                <a:solidFill>
                  <a:schemeClr val="bg2">
                    <a:lumMod val="90000"/>
                  </a:schemeClr>
                </a:solidFill>
              </a:rPr>
              <a:t>Enalapril</a:t>
            </a:r>
            <a:r>
              <a:rPr lang="sv-SE" sz="1200" i="1" dirty="0">
                <a:solidFill>
                  <a:schemeClr val="bg2">
                    <a:lumMod val="90000"/>
                  </a:schemeClr>
                </a:solidFill>
              </a:rPr>
              <a:t> </a:t>
            </a:r>
            <a:r>
              <a:rPr lang="sv-SE" sz="1200" i="1" dirty="0" err="1">
                <a:solidFill>
                  <a:schemeClr val="bg2">
                    <a:lumMod val="90000"/>
                  </a:schemeClr>
                </a:solidFill>
              </a:rPr>
              <a:t>comp</a:t>
            </a:r>
            <a:r>
              <a:rPr lang="sv-SE" sz="1200" i="1" dirty="0">
                <a:solidFill>
                  <a:schemeClr val="bg2">
                    <a:lumMod val="90000"/>
                  </a:schemeClr>
                </a:solidFill>
              </a:rPr>
              <a:t> 1x1, tar hon också sedan länge </a:t>
            </a:r>
            <a:r>
              <a:rPr lang="sv-SE" sz="1200" i="1" dirty="0" err="1">
                <a:solidFill>
                  <a:schemeClr val="bg2">
                    <a:lumMod val="90000"/>
                  </a:schemeClr>
                </a:solidFill>
              </a:rPr>
              <a:t>citalopram</a:t>
            </a:r>
            <a:r>
              <a:rPr lang="sv-SE" sz="1200" i="1" dirty="0">
                <a:solidFill>
                  <a:schemeClr val="bg2">
                    <a:lumMod val="90000"/>
                  </a:schemeClr>
                </a:solidFill>
              </a:rPr>
              <a:t> 20 mg 1x1. Hon mådde illa för några dagar sedan, kräktes en gång, men har sedan haft ca 5 lösa avföringar dagligen. När du undersöker Karin finner du något torra slemhinnor i munnen, en lätt diffus ömhet i buken som är lite uppblåst men det finns inga palpabla resistenser. Hjärtrytmen är regelbunden med ett svagt systoliskt blåsljud, lungorna auskulteras </a:t>
            </a:r>
            <a:r>
              <a:rPr lang="sv-SE" sz="1200" i="1" dirty="0" err="1">
                <a:solidFill>
                  <a:schemeClr val="bg2">
                    <a:lumMod val="90000"/>
                  </a:schemeClr>
                </a:solidFill>
              </a:rPr>
              <a:t>ua</a:t>
            </a:r>
            <a:r>
              <a:rPr lang="sv-SE" sz="1200" i="1" dirty="0">
                <a:solidFill>
                  <a:schemeClr val="bg2">
                    <a:lumMod val="90000"/>
                  </a:schemeClr>
                </a:solidFill>
              </a:rPr>
              <a:t>. Det finns inga uppenbara neurologiska avvikelser. Karin anger en smärta vid utåtrotation i vänsterhöften och det finns en lokal palpationsömhet över nedre ländryggen utan synliga blåmärken. Med denna sjukhistoria behövs en skelettröntgen av höft, bäcken och ländrygg för att utesluta skelettskada. Det behövs också en del blodprover: Blodstatus för att utesluta anemi som orsak till fall, elektrolytstatus och njurfunktion med tanke på diarréer och läkemedelsbehandling, CRP för att avgöra allvarlighetsgrad av infektion.</a:t>
            </a:r>
          </a:p>
          <a:p>
            <a:pPr marL="0" indent="0">
              <a:buNone/>
            </a:pPr>
            <a:r>
              <a:rPr lang="sv-SE" sz="1400" dirty="0"/>
              <a:t>Röntgen av vänster höft, bäcken och ländrygg visar ingen skelettskada. I </a:t>
            </a:r>
            <a:r>
              <a:rPr lang="sv-SE" sz="1400" dirty="0" err="1"/>
              <a:t>lab</a:t>
            </a:r>
            <a:r>
              <a:rPr lang="sv-SE" sz="1400" dirty="0"/>
              <a:t>-prover ses en grav </a:t>
            </a:r>
            <a:r>
              <a:rPr lang="sv-SE" sz="1400" dirty="0" err="1"/>
              <a:t>hyponatremi</a:t>
            </a:r>
            <a:r>
              <a:rPr lang="sv-SE" sz="1400" dirty="0"/>
              <a:t>, (S-natrium 114 </a:t>
            </a:r>
            <a:r>
              <a:rPr lang="sv-SE" sz="1400" dirty="0" err="1"/>
              <a:t>mmol</a:t>
            </a:r>
            <a:r>
              <a:rPr lang="sv-SE" sz="1400" dirty="0"/>
              <a:t>/L, ref 137-145 </a:t>
            </a:r>
            <a:r>
              <a:rPr lang="sv-SE" sz="1400" dirty="0" err="1"/>
              <a:t>mmol</a:t>
            </a:r>
            <a:r>
              <a:rPr lang="sv-SE" sz="1400" dirty="0"/>
              <a:t>/L). </a:t>
            </a:r>
            <a:r>
              <a:rPr lang="sv-SE" sz="1400" dirty="0" err="1"/>
              <a:t>Kreatinin</a:t>
            </a:r>
            <a:r>
              <a:rPr lang="sv-SE" sz="1400" dirty="0"/>
              <a:t> har stigit och skattat GFR sjunkit från 47 ml/min till 35 ml/min (ref &gt;60 ml/min). Övriga </a:t>
            </a:r>
            <a:r>
              <a:rPr lang="sv-SE" sz="1400" dirty="0" err="1"/>
              <a:t>rutinprover</a:t>
            </a:r>
            <a:r>
              <a:rPr lang="sv-SE" sz="1400" dirty="0"/>
              <a:t> är inom referensintervall.</a:t>
            </a:r>
          </a:p>
          <a:p>
            <a:pPr marL="0" indent="0">
              <a:buNone/>
            </a:pPr>
            <a:r>
              <a:rPr lang="sv-SE" sz="1400" b="1" dirty="0"/>
              <a:t>Fråga 3:3a (2p). </a:t>
            </a:r>
            <a:r>
              <a:rPr lang="sv-SE" sz="1400" dirty="0"/>
              <a:t>Denna nivå av </a:t>
            </a:r>
            <a:r>
              <a:rPr lang="sv-SE" sz="1400" dirty="0" err="1"/>
              <a:t>hyponatremi</a:t>
            </a:r>
            <a:r>
              <a:rPr lang="sv-SE" sz="1400" dirty="0"/>
              <a:t> är potentiellt ett allvarligt tillstånd. Innan du påbörjar eventuell behandling behöver du avgöra vilken typ av </a:t>
            </a:r>
            <a:r>
              <a:rPr lang="sv-SE" sz="1400" dirty="0" err="1"/>
              <a:t>hyponatremi</a:t>
            </a:r>
            <a:r>
              <a:rPr lang="sv-SE" sz="1400" dirty="0"/>
              <a:t> detta är (ej diagnos). Beskriv ditt resonemang.</a:t>
            </a:r>
          </a:p>
          <a:p>
            <a:pPr marL="0" indent="0">
              <a:buNone/>
            </a:pPr>
            <a:r>
              <a:rPr lang="sv-SE" sz="1400" b="1" dirty="0"/>
              <a:t>Fråga 3:3b (3p). </a:t>
            </a:r>
            <a:r>
              <a:rPr lang="sv-SE" sz="1400" dirty="0"/>
              <a:t>Hur går du nu vidare med handläggningen av Karins </a:t>
            </a:r>
            <a:r>
              <a:rPr lang="sv-SE" sz="1400" dirty="0" err="1"/>
              <a:t>hyponatremi</a:t>
            </a:r>
            <a:r>
              <a:rPr lang="sv-SE" sz="1400" dirty="0"/>
              <a:t>? Motivera din handläggning.</a:t>
            </a:r>
          </a:p>
          <a:p>
            <a:pPr marL="0" indent="0">
              <a:buNone/>
            </a:pPr>
            <a:r>
              <a:rPr lang="sv-SE" sz="1400" b="1" i="1" dirty="0">
                <a:solidFill>
                  <a:srgbClr val="0070C0"/>
                </a:solidFill>
              </a:rPr>
              <a:t>Återkoppling 3:3. </a:t>
            </a:r>
            <a:r>
              <a:rPr lang="sv-SE" sz="1400" i="1" dirty="0">
                <a:solidFill>
                  <a:srgbClr val="0070C0"/>
                </a:solidFill>
              </a:rPr>
              <a:t>Eftersom Karin är relativt opåverkad av </a:t>
            </a:r>
            <a:r>
              <a:rPr lang="sv-SE" sz="1400" i="1" dirty="0" err="1">
                <a:solidFill>
                  <a:srgbClr val="0070C0"/>
                </a:solidFill>
              </a:rPr>
              <a:t>hyponatremin</a:t>
            </a:r>
            <a:r>
              <a:rPr lang="sv-SE" sz="1400" i="1" dirty="0">
                <a:solidFill>
                  <a:srgbClr val="0070C0"/>
                </a:solidFill>
              </a:rPr>
              <a:t> gör du bedömningen att hon har en långsamt insättande </a:t>
            </a:r>
            <a:r>
              <a:rPr lang="sv-SE" sz="1400" i="1" dirty="0" err="1">
                <a:solidFill>
                  <a:srgbClr val="0070C0"/>
                </a:solidFill>
              </a:rPr>
              <a:t>hyponatremi</a:t>
            </a:r>
            <a:r>
              <a:rPr lang="sv-SE" sz="1400" i="1" dirty="0">
                <a:solidFill>
                  <a:srgbClr val="0070C0"/>
                </a:solidFill>
              </a:rPr>
              <a:t>. Med tanke på kliniska tecken till </a:t>
            </a:r>
            <a:r>
              <a:rPr lang="sv-SE" sz="1400" i="1" dirty="0" err="1">
                <a:solidFill>
                  <a:srgbClr val="0070C0"/>
                </a:solidFill>
              </a:rPr>
              <a:t>dehydrering</a:t>
            </a:r>
            <a:r>
              <a:rPr lang="sv-SE" sz="1400" i="1" dirty="0">
                <a:solidFill>
                  <a:srgbClr val="0070C0"/>
                </a:solidFill>
              </a:rPr>
              <a:t> med försämrad njurfunktion, muntorrhet och lågt blodtryck bedömer du att det mest troligen är en </a:t>
            </a:r>
            <a:r>
              <a:rPr lang="sv-SE" sz="1400" i="1" dirty="0" err="1">
                <a:solidFill>
                  <a:srgbClr val="0070C0"/>
                </a:solidFill>
              </a:rPr>
              <a:t>hypovolem</a:t>
            </a:r>
            <a:r>
              <a:rPr lang="sv-SE" sz="1400" i="1" dirty="0">
                <a:solidFill>
                  <a:srgbClr val="0070C0"/>
                </a:solidFill>
              </a:rPr>
              <a:t> </a:t>
            </a:r>
            <a:r>
              <a:rPr lang="sv-SE" sz="1400" i="1" dirty="0" err="1">
                <a:solidFill>
                  <a:srgbClr val="0070C0"/>
                </a:solidFill>
              </a:rPr>
              <a:t>hyponatremi</a:t>
            </a:r>
            <a:r>
              <a:rPr lang="sv-SE" sz="1400" i="1" dirty="0">
                <a:solidFill>
                  <a:srgbClr val="0070C0"/>
                </a:solidFill>
              </a:rPr>
              <a:t>. </a:t>
            </a:r>
            <a:r>
              <a:rPr lang="sv-SE" sz="1400" i="1" dirty="0" err="1">
                <a:solidFill>
                  <a:srgbClr val="0070C0"/>
                </a:solidFill>
              </a:rPr>
              <a:t>Hyponatremin</a:t>
            </a:r>
            <a:r>
              <a:rPr lang="sv-SE" sz="1400" i="1" dirty="0">
                <a:solidFill>
                  <a:srgbClr val="0070C0"/>
                </a:solidFill>
              </a:rPr>
              <a:t> har troligen </a:t>
            </a:r>
            <a:r>
              <a:rPr lang="sv-SE" sz="1400" i="1" dirty="0" err="1">
                <a:solidFill>
                  <a:srgbClr val="0070C0"/>
                </a:solidFill>
              </a:rPr>
              <a:t>akutiserats</a:t>
            </a:r>
            <a:r>
              <a:rPr lang="sv-SE" sz="1400" i="1" dirty="0">
                <a:solidFill>
                  <a:srgbClr val="0070C0"/>
                </a:solidFill>
              </a:rPr>
              <a:t> på grund av magsjukan, men kan inte bara bero på det eftersom Karin är så pass opåverkad och därför misstänker du att även hennes läkemedel är inblandade. Karin läggs in (på egen sal p g a </a:t>
            </a:r>
            <a:r>
              <a:rPr lang="sv-SE" sz="1400" i="1" dirty="0" err="1">
                <a:solidFill>
                  <a:srgbClr val="0070C0"/>
                </a:solidFill>
              </a:rPr>
              <a:t>ev</a:t>
            </a:r>
            <a:r>
              <a:rPr lang="sv-SE" sz="1400" i="1" dirty="0">
                <a:solidFill>
                  <a:srgbClr val="0070C0"/>
                </a:solidFill>
              </a:rPr>
              <a:t> smittorisk) för långsam elektrolytkorrigering och </a:t>
            </a:r>
            <a:r>
              <a:rPr lang="sv-SE" sz="1400" i="1" dirty="0" err="1">
                <a:solidFill>
                  <a:srgbClr val="0070C0"/>
                </a:solidFill>
              </a:rPr>
              <a:t>rehydrering</a:t>
            </a:r>
            <a:r>
              <a:rPr lang="sv-SE" sz="1400" i="1" dirty="0">
                <a:solidFill>
                  <a:srgbClr val="0070C0"/>
                </a:solidFill>
              </a:rPr>
              <a:t>. Du pausar hennes mediciner. (Lärandemål A1, A2, A3, A5, B2)</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Karin, 86 år. (18p) (Omtenta VT22) </a:t>
            </a:r>
            <a:endParaRPr lang="sv-SE" sz="2400" dirty="0">
              <a:effectLst/>
            </a:endParaRPr>
          </a:p>
        </p:txBody>
      </p:sp>
    </p:spTree>
    <p:extLst>
      <p:ext uri="{BB962C8B-B14F-4D97-AF65-F5344CB8AC3E}">
        <p14:creationId xmlns:p14="http://schemas.microsoft.com/office/powerpoint/2010/main" val="4185748642"/>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0"/>
            <a:ext cx="11423561" cy="5943600"/>
          </a:xfrm>
        </p:spPr>
        <p:txBody>
          <a:bodyPr>
            <a:normAutofit/>
          </a:bodyPr>
          <a:lstStyle/>
          <a:p>
            <a:pPr marL="0" indent="0">
              <a:buNone/>
            </a:pPr>
            <a:r>
              <a:rPr lang="sv-SE" sz="1200" i="1" dirty="0">
                <a:solidFill>
                  <a:schemeClr val="bg2">
                    <a:lumMod val="90000"/>
                  </a:schemeClr>
                </a:solidFill>
              </a:rPr>
              <a:t>Karin, 86 år inkommer med ambulans till akutmottagningen där du arbetar som underläkare. På ambulansrapportbladet står: ”86 årig kvinna som varit magsjuk sedan 4 dygn. Frisk utöver hypertoni. Har fallit i hemmet och klagar över smärta i nedre delen av ryggen. Patienten uppger att hon ramlat på rumpan. Inga neurologiska bortfall och patienten kan belasta benen. Förlägger smärtan baktill i svanken och över vänster höft”. I ambulansen har temp uppmätts till 36,6°C, puls 92/min, blodtryck 105/65 mm Hg, syremättnad 97% Du behöver en noggrann anamnes med fokus på händelseförloppet i samband med fallet men också nuvarande och tidigare sjukdomar, läkemedel och social situation. Du behöver också genomföra ett brett somatiskt status inklusive hjärta, lungor, buk, neurologi, bedömning av hydreringsgrad och rygg/skelettstatus.</a:t>
            </a:r>
          </a:p>
          <a:p>
            <a:pPr marL="0" indent="0">
              <a:buNone/>
            </a:pPr>
            <a:r>
              <a:rPr lang="sv-SE" sz="1200" i="1" dirty="0">
                <a:solidFill>
                  <a:schemeClr val="bg2">
                    <a:lumMod val="90000"/>
                  </a:schemeClr>
                </a:solidFill>
              </a:rPr>
              <a:t>Karin berättar att ”det liksom snurrade till” precis innan hon ramlade. Hon ter sig kognitivt klar och är säker på att hon inte varit avsvimmad eller slagit i huvudet. Karin ursäktar sig närmast lite att hon kommit till akutmottagningen, hon tycker det är särskilt pinsamt att hon åkt ambulans då hon inte känner sig så jättesjuk men ursäktar sig med att det var sonen som övertalade henne att ringa 112 vilket hon aldrig gjort tidigare. Karin är änka sedan 10-talet år och bor själv i villa. Karin har två söner varav den ena kommer varje dag och äter lunch vilket gör att hon får lite sällskap. Hon säger att ”alla vänner har ju dött”. Karin går ut ibland i sin trädgård, gå mer sällan längre sträckor och använder då käpp. Karin beskriver det som att hon har varit i stort sett frisk hela livet. Hon har ingen hemtjänst, men sonen hjälper henne med inköp och en del ekonomi. Hon berättar att hon tar två tabletter dagligen och har tagit dem som vanligt även under sjukdomsperioden: utöver sin blodtryckstablett, </a:t>
            </a:r>
            <a:r>
              <a:rPr lang="sv-SE" sz="1200" i="1" dirty="0" err="1">
                <a:solidFill>
                  <a:schemeClr val="bg2">
                    <a:lumMod val="90000"/>
                  </a:schemeClr>
                </a:solidFill>
              </a:rPr>
              <a:t>Enalapril</a:t>
            </a:r>
            <a:r>
              <a:rPr lang="sv-SE" sz="1200" i="1" dirty="0">
                <a:solidFill>
                  <a:schemeClr val="bg2">
                    <a:lumMod val="90000"/>
                  </a:schemeClr>
                </a:solidFill>
              </a:rPr>
              <a:t> </a:t>
            </a:r>
            <a:r>
              <a:rPr lang="sv-SE" sz="1200" i="1" dirty="0" err="1">
                <a:solidFill>
                  <a:schemeClr val="bg2">
                    <a:lumMod val="90000"/>
                  </a:schemeClr>
                </a:solidFill>
              </a:rPr>
              <a:t>comp</a:t>
            </a:r>
            <a:r>
              <a:rPr lang="sv-SE" sz="1200" i="1" dirty="0">
                <a:solidFill>
                  <a:schemeClr val="bg2">
                    <a:lumMod val="90000"/>
                  </a:schemeClr>
                </a:solidFill>
              </a:rPr>
              <a:t> 1x1, tar hon också sedan länge </a:t>
            </a:r>
            <a:r>
              <a:rPr lang="sv-SE" sz="1200" i="1" dirty="0" err="1">
                <a:solidFill>
                  <a:schemeClr val="bg2">
                    <a:lumMod val="90000"/>
                  </a:schemeClr>
                </a:solidFill>
              </a:rPr>
              <a:t>citalopram</a:t>
            </a:r>
            <a:r>
              <a:rPr lang="sv-SE" sz="1200" i="1" dirty="0">
                <a:solidFill>
                  <a:schemeClr val="bg2">
                    <a:lumMod val="90000"/>
                  </a:schemeClr>
                </a:solidFill>
              </a:rPr>
              <a:t> 20 mg 1x1. Hon mådde illa för några dagar sedan, kräktes en gång, men har sedan haft ca 5 lösa avföringar dagligen. När du undersöker Karin finner du något torra slemhinnor i munnen, en lätt diffus ömhet i buken som är lite uppblåst men det finns inga palpabla resistenser. Hjärtrytmen är regelbunden med ett svagt systoliskt blåsljud, lungorna auskulteras </a:t>
            </a:r>
            <a:r>
              <a:rPr lang="sv-SE" sz="1200" i="1" dirty="0" err="1">
                <a:solidFill>
                  <a:schemeClr val="bg2">
                    <a:lumMod val="90000"/>
                  </a:schemeClr>
                </a:solidFill>
              </a:rPr>
              <a:t>ua</a:t>
            </a:r>
            <a:r>
              <a:rPr lang="sv-SE" sz="1200" i="1" dirty="0">
                <a:solidFill>
                  <a:schemeClr val="bg2">
                    <a:lumMod val="90000"/>
                  </a:schemeClr>
                </a:solidFill>
              </a:rPr>
              <a:t>. Det finns inga uppenbara neurologiska avvikelser. Karin anger en smärta vid utåtrotation i vänsterhöften och det finns en lokal palpationsömhet över nedre ländryggen utan synliga blåmärken. Med denna sjukhistoria behövs en skelettröntgen av höft, bäcken och ländrygg för att utesluta skelettskada. Det behövs också en del blodprover: Blodstatus för att utesluta anemi som orsak till fall, elektrolytstatus och njurfunktion med tanke på diarréer och läkemedelsbehandling, CRP för att avgöra allvarlighetsgrad av infektion.</a:t>
            </a:r>
          </a:p>
          <a:p>
            <a:pPr marL="0" indent="0">
              <a:buNone/>
            </a:pPr>
            <a:r>
              <a:rPr lang="sv-SE" sz="1200" i="1" dirty="0">
                <a:solidFill>
                  <a:schemeClr val="bg2">
                    <a:lumMod val="90000"/>
                  </a:schemeClr>
                </a:solidFill>
              </a:rPr>
              <a:t>Röntgen av vänster höft, bäcken och ländrygg visar ingen skelettskada. I </a:t>
            </a:r>
            <a:r>
              <a:rPr lang="sv-SE" sz="1200" i="1" dirty="0" err="1">
                <a:solidFill>
                  <a:schemeClr val="bg2">
                    <a:lumMod val="90000"/>
                  </a:schemeClr>
                </a:solidFill>
              </a:rPr>
              <a:t>lab</a:t>
            </a:r>
            <a:r>
              <a:rPr lang="sv-SE" sz="1200" i="1" dirty="0">
                <a:solidFill>
                  <a:schemeClr val="bg2">
                    <a:lumMod val="90000"/>
                  </a:schemeClr>
                </a:solidFill>
              </a:rPr>
              <a:t>-prover ses en grav </a:t>
            </a:r>
            <a:r>
              <a:rPr lang="sv-SE" sz="1200" i="1" dirty="0" err="1">
                <a:solidFill>
                  <a:schemeClr val="bg2">
                    <a:lumMod val="90000"/>
                  </a:schemeClr>
                </a:solidFill>
              </a:rPr>
              <a:t>hyponatremi</a:t>
            </a:r>
            <a:r>
              <a:rPr lang="sv-SE" sz="1200" i="1" dirty="0">
                <a:solidFill>
                  <a:schemeClr val="bg2">
                    <a:lumMod val="90000"/>
                  </a:schemeClr>
                </a:solidFill>
              </a:rPr>
              <a:t>, (S-natrium 114 </a:t>
            </a:r>
            <a:r>
              <a:rPr lang="sv-SE" sz="1200" i="1" dirty="0" err="1">
                <a:solidFill>
                  <a:schemeClr val="bg2">
                    <a:lumMod val="90000"/>
                  </a:schemeClr>
                </a:solidFill>
              </a:rPr>
              <a:t>mmol</a:t>
            </a:r>
            <a:r>
              <a:rPr lang="sv-SE" sz="1200" i="1" dirty="0">
                <a:solidFill>
                  <a:schemeClr val="bg2">
                    <a:lumMod val="90000"/>
                  </a:schemeClr>
                </a:solidFill>
              </a:rPr>
              <a:t>/L, ref 137-145 </a:t>
            </a:r>
            <a:r>
              <a:rPr lang="sv-SE" sz="1200" i="1" dirty="0" err="1">
                <a:solidFill>
                  <a:schemeClr val="bg2">
                    <a:lumMod val="90000"/>
                  </a:schemeClr>
                </a:solidFill>
              </a:rPr>
              <a:t>mmol</a:t>
            </a:r>
            <a:r>
              <a:rPr lang="sv-SE" sz="1200" i="1" dirty="0">
                <a:solidFill>
                  <a:schemeClr val="bg2">
                    <a:lumMod val="90000"/>
                  </a:schemeClr>
                </a:solidFill>
              </a:rPr>
              <a:t>/L). </a:t>
            </a:r>
            <a:r>
              <a:rPr lang="sv-SE" sz="1200" i="1" dirty="0" err="1">
                <a:solidFill>
                  <a:schemeClr val="bg2">
                    <a:lumMod val="90000"/>
                  </a:schemeClr>
                </a:solidFill>
              </a:rPr>
              <a:t>Kreatinin</a:t>
            </a:r>
            <a:r>
              <a:rPr lang="sv-SE" sz="1200" i="1" dirty="0">
                <a:solidFill>
                  <a:schemeClr val="bg2">
                    <a:lumMod val="90000"/>
                  </a:schemeClr>
                </a:solidFill>
              </a:rPr>
              <a:t> har stigit och skattat GFR sjunkit från 47 ml/min till 35 ml/min (ref &gt;60 ml/min). Övriga </a:t>
            </a:r>
            <a:r>
              <a:rPr lang="sv-SE" sz="1200" i="1" dirty="0" err="1">
                <a:solidFill>
                  <a:schemeClr val="bg2">
                    <a:lumMod val="90000"/>
                  </a:schemeClr>
                </a:solidFill>
              </a:rPr>
              <a:t>rutinprover</a:t>
            </a:r>
            <a:r>
              <a:rPr lang="sv-SE" sz="1200" i="1" dirty="0">
                <a:solidFill>
                  <a:schemeClr val="bg2">
                    <a:lumMod val="90000"/>
                  </a:schemeClr>
                </a:solidFill>
              </a:rPr>
              <a:t> är inom referensintervall. Eftersom Karin är relativt opåverkad av </a:t>
            </a:r>
            <a:r>
              <a:rPr lang="sv-SE" sz="1200" i="1" dirty="0" err="1">
                <a:solidFill>
                  <a:schemeClr val="bg2">
                    <a:lumMod val="90000"/>
                  </a:schemeClr>
                </a:solidFill>
              </a:rPr>
              <a:t>hyponatremin</a:t>
            </a:r>
            <a:r>
              <a:rPr lang="sv-SE" sz="1200" i="1" dirty="0">
                <a:solidFill>
                  <a:schemeClr val="bg2">
                    <a:lumMod val="90000"/>
                  </a:schemeClr>
                </a:solidFill>
              </a:rPr>
              <a:t> gör du bedömningen att hon har en långsamt insättande </a:t>
            </a:r>
            <a:r>
              <a:rPr lang="sv-SE" sz="1200" i="1" dirty="0" err="1">
                <a:solidFill>
                  <a:schemeClr val="bg2">
                    <a:lumMod val="90000"/>
                  </a:schemeClr>
                </a:solidFill>
              </a:rPr>
              <a:t>hyponatremi</a:t>
            </a:r>
            <a:r>
              <a:rPr lang="sv-SE" sz="1200" i="1" dirty="0">
                <a:solidFill>
                  <a:schemeClr val="bg2">
                    <a:lumMod val="90000"/>
                  </a:schemeClr>
                </a:solidFill>
              </a:rPr>
              <a:t>. Med tanke på kliniska tecken till </a:t>
            </a:r>
            <a:r>
              <a:rPr lang="sv-SE" sz="1200" i="1" dirty="0" err="1">
                <a:solidFill>
                  <a:schemeClr val="bg2">
                    <a:lumMod val="90000"/>
                  </a:schemeClr>
                </a:solidFill>
              </a:rPr>
              <a:t>dehydrering</a:t>
            </a:r>
            <a:r>
              <a:rPr lang="sv-SE" sz="1200" i="1" dirty="0">
                <a:solidFill>
                  <a:schemeClr val="bg2">
                    <a:lumMod val="90000"/>
                  </a:schemeClr>
                </a:solidFill>
              </a:rPr>
              <a:t> med försämrad njurfunktion, muntorrhet och lågt blodtryck bedömer du att det mest troligen är en </a:t>
            </a:r>
            <a:r>
              <a:rPr lang="sv-SE" sz="1200" i="1" dirty="0" err="1">
                <a:solidFill>
                  <a:schemeClr val="bg2">
                    <a:lumMod val="90000"/>
                  </a:schemeClr>
                </a:solidFill>
              </a:rPr>
              <a:t>hypovolem</a:t>
            </a:r>
            <a:r>
              <a:rPr lang="sv-SE" sz="1200" i="1" dirty="0">
                <a:solidFill>
                  <a:schemeClr val="bg2">
                    <a:lumMod val="90000"/>
                  </a:schemeClr>
                </a:solidFill>
              </a:rPr>
              <a:t> </a:t>
            </a:r>
            <a:r>
              <a:rPr lang="sv-SE" sz="1200" i="1" dirty="0" err="1">
                <a:solidFill>
                  <a:schemeClr val="bg2">
                    <a:lumMod val="90000"/>
                  </a:schemeClr>
                </a:solidFill>
              </a:rPr>
              <a:t>hyponatremi</a:t>
            </a:r>
            <a:r>
              <a:rPr lang="sv-SE" sz="1200" i="1" dirty="0">
                <a:solidFill>
                  <a:schemeClr val="bg2">
                    <a:lumMod val="90000"/>
                  </a:schemeClr>
                </a:solidFill>
              </a:rPr>
              <a:t>. </a:t>
            </a:r>
            <a:r>
              <a:rPr lang="sv-SE" sz="1200" i="1" dirty="0" err="1">
                <a:solidFill>
                  <a:schemeClr val="bg2">
                    <a:lumMod val="90000"/>
                  </a:schemeClr>
                </a:solidFill>
              </a:rPr>
              <a:t>Hyponatremin</a:t>
            </a:r>
            <a:r>
              <a:rPr lang="sv-SE" sz="1200" i="1" dirty="0">
                <a:solidFill>
                  <a:schemeClr val="bg2">
                    <a:lumMod val="90000"/>
                  </a:schemeClr>
                </a:solidFill>
              </a:rPr>
              <a:t> har troligen </a:t>
            </a:r>
            <a:r>
              <a:rPr lang="sv-SE" sz="1200" i="1" dirty="0" err="1">
                <a:solidFill>
                  <a:schemeClr val="bg2">
                    <a:lumMod val="90000"/>
                  </a:schemeClr>
                </a:solidFill>
              </a:rPr>
              <a:t>akutiserats</a:t>
            </a:r>
            <a:r>
              <a:rPr lang="sv-SE" sz="1200" i="1" dirty="0">
                <a:solidFill>
                  <a:schemeClr val="bg2">
                    <a:lumMod val="90000"/>
                  </a:schemeClr>
                </a:solidFill>
              </a:rPr>
              <a:t> på grund av magsjukan, men kan inte bara bero på det eftersom Karin är så pass opåverkad och därför misstänker du att även hennes läkemedel är inblandade. Karin läggs in (på egen sal p g a </a:t>
            </a:r>
            <a:r>
              <a:rPr lang="sv-SE" sz="1200" i="1" dirty="0" err="1">
                <a:solidFill>
                  <a:schemeClr val="bg2">
                    <a:lumMod val="90000"/>
                  </a:schemeClr>
                </a:solidFill>
              </a:rPr>
              <a:t>ev</a:t>
            </a:r>
            <a:r>
              <a:rPr lang="sv-SE" sz="1200" i="1" dirty="0">
                <a:solidFill>
                  <a:schemeClr val="bg2">
                    <a:lumMod val="90000"/>
                  </a:schemeClr>
                </a:solidFill>
              </a:rPr>
              <a:t> smittorisk) för långsam elektrolytkorrigering och </a:t>
            </a:r>
            <a:r>
              <a:rPr lang="sv-SE" sz="1200" i="1" dirty="0" err="1">
                <a:solidFill>
                  <a:schemeClr val="bg2">
                    <a:lumMod val="90000"/>
                  </a:schemeClr>
                </a:solidFill>
              </a:rPr>
              <a:t>rehydrering</a:t>
            </a:r>
            <a:r>
              <a:rPr lang="sv-SE" sz="1200" i="1" dirty="0">
                <a:solidFill>
                  <a:schemeClr val="bg2">
                    <a:lumMod val="90000"/>
                  </a:schemeClr>
                </a:solidFill>
              </a:rPr>
              <a:t>. Du pausar hennes mediciner.</a:t>
            </a:r>
          </a:p>
          <a:p>
            <a:pPr marL="0" indent="0">
              <a:buNone/>
            </a:pPr>
            <a:r>
              <a:rPr lang="sv-SE" sz="1400" b="1" dirty="0"/>
              <a:t>Fråga 3:4 (1p). </a:t>
            </a:r>
            <a:r>
              <a:rPr lang="sv-SE" sz="1400" dirty="0"/>
              <a:t>Vad kan hända om en kronisk </a:t>
            </a:r>
            <a:r>
              <a:rPr lang="sv-SE" sz="1400" dirty="0" err="1"/>
              <a:t>hyponatremi</a:t>
            </a:r>
            <a:r>
              <a:rPr lang="sv-SE" sz="1400" dirty="0"/>
              <a:t> korrigeras för fort?</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Karin, 86 år. (18p) (Omtenta VT22) </a:t>
            </a:r>
            <a:endParaRPr lang="sv-SE" sz="2400" dirty="0">
              <a:effectLst/>
            </a:endParaRPr>
          </a:p>
        </p:txBody>
      </p:sp>
    </p:spTree>
    <p:extLst>
      <p:ext uri="{BB962C8B-B14F-4D97-AF65-F5344CB8AC3E}">
        <p14:creationId xmlns:p14="http://schemas.microsoft.com/office/powerpoint/2010/main" val="718731165"/>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0"/>
            <a:ext cx="11423561" cy="5943600"/>
          </a:xfrm>
        </p:spPr>
        <p:txBody>
          <a:bodyPr>
            <a:normAutofit/>
          </a:bodyPr>
          <a:lstStyle/>
          <a:p>
            <a:pPr marL="0" indent="0">
              <a:buNone/>
            </a:pPr>
            <a:r>
              <a:rPr lang="sv-SE" sz="1200" i="1" dirty="0">
                <a:solidFill>
                  <a:schemeClr val="bg2">
                    <a:lumMod val="90000"/>
                  </a:schemeClr>
                </a:solidFill>
              </a:rPr>
              <a:t>Karin, 86 år inkommer med ambulans till akutmottagningen där du arbetar som underläkare. På ambulansrapportbladet står: ”86 årig kvinna som varit magsjuk sedan 4 dygn. Frisk utöver hypertoni. Har fallit i hemmet och klagar över smärta i nedre delen av ryggen. Patienten uppger att hon ramlat på rumpan. Inga neurologiska bortfall och patienten kan belasta benen. Förlägger smärtan baktill i svanken och över vänster höft”. I ambulansen har temp uppmätts till 36,6°C, puls 92/min, blodtryck 105/65 mm Hg, syremättnad 97% Du behöver en noggrann anamnes med fokus på händelseförloppet i samband med fallet men också nuvarande och tidigare sjukdomar, läkemedel och social situation. Du behöver också genomföra ett brett somatiskt status inklusive hjärta, lungor, buk, neurologi, bedömning av hydreringsgrad och rygg/skelettstatus.</a:t>
            </a:r>
          </a:p>
          <a:p>
            <a:pPr marL="0" indent="0">
              <a:buNone/>
            </a:pPr>
            <a:r>
              <a:rPr lang="sv-SE" sz="1200" i="1" dirty="0">
                <a:solidFill>
                  <a:schemeClr val="bg2">
                    <a:lumMod val="90000"/>
                  </a:schemeClr>
                </a:solidFill>
              </a:rPr>
              <a:t>Karin berättar att ”det liksom snurrade till” precis innan hon ramlade. Hon ter sig kognitivt klar och är säker på att hon inte varit avsvimmad eller slagit i huvudet. Karin ursäktar sig närmast lite att hon kommit till akutmottagningen, hon tycker det är särskilt pinsamt att hon åkt ambulans då hon inte känner sig så jättesjuk men ursäktar sig med att det var sonen som övertalade henne att ringa 112 vilket hon aldrig gjort tidigare. Karin är änka sedan 10-talet år och bor själv i villa. Karin har två söner varav den ena kommer varje dag och äter lunch vilket gör att hon får lite sällskap. Hon säger att ”alla vänner har ju dött”. Karin går ut ibland i sin trädgård, gå mer sällan längre sträckor och använder då käpp. Karin beskriver det som att hon har varit i stort sett frisk hela livet. Hon har ingen hemtjänst, men sonen hjälper henne med inköp och en del ekonomi. Hon berättar att hon tar två tabletter dagligen och har tagit dem som vanligt även under sjukdomsperioden: utöver sin blodtryckstablett, </a:t>
            </a:r>
            <a:r>
              <a:rPr lang="sv-SE" sz="1200" i="1" dirty="0" err="1">
                <a:solidFill>
                  <a:schemeClr val="bg2">
                    <a:lumMod val="90000"/>
                  </a:schemeClr>
                </a:solidFill>
              </a:rPr>
              <a:t>Enalapril</a:t>
            </a:r>
            <a:r>
              <a:rPr lang="sv-SE" sz="1200" i="1" dirty="0">
                <a:solidFill>
                  <a:schemeClr val="bg2">
                    <a:lumMod val="90000"/>
                  </a:schemeClr>
                </a:solidFill>
              </a:rPr>
              <a:t> </a:t>
            </a:r>
            <a:r>
              <a:rPr lang="sv-SE" sz="1200" i="1" dirty="0" err="1">
                <a:solidFill>
                  <a:schemeClr val="bg2">
                    <a:lumMod val="90000"/>
                  </a:schemeClr>
                </a:solidFill>
              </a:rPr>
              <a:t>comp</a:t>
            </a:r>
            <a:r>
              <a:rPr lang="sv-SE" sz="1200" i="1" dirty="0">
                <a:solidFill>
                  <a:schemeClr val="bg2">
                    <a:lumMod val="90000"/>
                  </a:schemeClr>
                </a:solidFill>
              </a:rPr>
              <a:t> 1x1, tar hon också sedan länge </a:t>
            </a:r>
            <a:r>
              <a:rPr lang="sv-SE" sz="1200" i="1" dirty="0" err="1">
                <a:solidFill>
                  <a:schemeClr val="bg2">
                    <a:lumMod val="90000"/>
                  </a:schemeClr>
                </a:solidFill>
              </a:rPr>
              <a:t>citalopram</a:t>
            </a:r>
            <a:r>
              <a:rPr lang="sv-SE" sz="1200" i="1" dirty="0">
                <a:solidFill>
                  <a:schemeClr val="bg2">
                    <a:lumMod val="90000"/>
                  </a:schemeClr>
                </a:solidFill>
              </a:rPr>
              <a:t> 20 mg 1x1. Hon mådde illa för några dagar sedan, kräktes en gång, men har sedan haft ca 5 lösa avföringar dagligen. När du undersöker Karin finner du något torra slemhinnor i munnen, en lätt diffus ömhet i buken som är lite uppblåst men det finns inga palpabla resistenser. Hjärtrytmen är regelbunden med ett svagt systoliskt blåsljud, lungorna auskulteras </a:t>
            </a:r>
            <a:r>
              <a:rPr lang="sv-SE" sz="1200" i="1" dirty="0" err="1">
                <a:solidFill>
                  <a:schemeClr val="bg2">
                    <a:lumMod val="90000"/>
                  </a:schemeClr>
                </a:solidFill>
              </a:rPr>
              <a:t>ua</a:t>
            </a:r>
            <a:r>
              <a:rPr lang="sv-SE" sz="1200" i="1" dirty="0">
                <a:solidFill>
                  <a:schemeClr val="bg2">
                    <a:lumMod val="90000"/>
                  </a:schemeClr>
                </a:solidFill>
              </a:rPr>
              <a:t>. Det finns inga uppenbara neurologiska avvikelser. Karin anger en smärta vid utåtrotation i vänsterhöften och det finns en lokal palpationsömhet över nedre ländryggen utan synliga blåmärken. Med denna sjukhistoria behövs en skelettröntgen av höft, bäcken och ländrygg för att utesluta skelettskada. Det behövs också en del blodprover: Blodstatus för att utesluta anemi som orsak till fall, elektrolytstatus och njurfunktion med tanke på diarréer och läkemedelsbehandling, CRP för att avgöra allvarlighetsgrad av infektion.</a:t>
            </a:r>
          </a:p>
          <a:p>
            <a:pPr marL="0" indent="0">
              <a:buNone/>
            </a:pPr>
            <a:r>
              <a:rPr lang="sv-SE" sz="1200" i="1" dirty="0">
                <a:solidFill>
                  <a:schemeClr val="bg2">
                    <a:lumMod val="90000"/>
                  </a:schemeClr>
                </a:solidFill>
              </a:rPr>
              <a:t>Röntgen av vänster höft, bäcken och ländrygg visar ingen skelettskada. I </a:t>
            </a:r>
            <a:r>
              <a:rPr lang="sv-SE" sz="1200" i="1" dirty="0" err="1">
                <a:solidFill>
                  <a:schemeClr val="bg2">
                    <a:lumMod val="90000"/>
                  </a:schemeClr>
                </a:solidFill>
              </a:rPr>
              <a:t>lab</a:t>
            </a:r>
            <a:r>
              <a:rPr lang="sv-SE" sz="1200" i="1" dirty="0">
                <a:solidFill>
                  <a:schemeClr val="bg2">
                    <a:lumMod val="90000"/>
                  </a:schemeClr>
                </a:solidFill>
              </a:rPr>
              <a:t>-prover ses en grav </a:t>
            </a:r>
            <a:r>
              <a:rPr lang="sv-SE" sz="1200" i="1" dirty="0" err="1">
                <a:solidFill>
                  <a:schemeClr val="bg2">
                    <a:lumMod val="90000"/>
                  </a:schemeClr>
                </a:solidFill>
              </a:rPr>
              <a:t>hyponatremi</a:t>
            </a:r>
            <a:r>
              <a:rPr lang="sv-SE" sz="1200" i="1" dirty="0">
                <a:solidFill>
                  <a:schemeClr val="bg2">
                    <a:lumMod val="90000"/>
                  </a:schemeClr>
                </a:solidFill>
              </a:rPr>
              <a:t>, (S-natrium 114 </a:t>
            </a:r>
            <a:r>
              <a:rPr lang="sv-SE" sz="1200" i="1" dirty="0" err="1">
                <a:solidFill>
                  <a:schemeClr val="bg2">
                    <a:lumMod val="90000"/>
                  </a:schemeClr>
                </a:solidFill>
              </a:rPr>
              <a:t>mmol</a:t>
            </a:r>
            <a:r>
              <a:rPr lang="sv-SE" sz="1200" i="1" dirty="0">
                <a:solidFill>
                  <a:schemeClr val="bg2">
                    <a:lumMod val="90000"/>
                  </a:schemeClr>
                </a:solidFill>
              </a:rPr>
              <a:t>/L, ref 137-145 </a:t>
            </a:r>
            <a:r>
              <a:rPr lang="sv-SE" sz="1200" i="1" dirty="0" err="1">
                <a:solidFill>
                  <a:schemeClr val="bg2">
                    <a:lumMod val="90000"/>
                  </a:schemeClr>
                </a:solidFill>
              </a:rPr>
              <a:t>mmol</a:t>
            </a:r>
            <a:r>
              <a:rPr lang="sv-SE" sz="1200" i="1" dirty="0">
                <a:solidFill>
                  <a:schemeClr val="bg2">
                    <a:lumMod val="90000"/>
                  </a:schemeClr>
                </a:solidFill>
              </a:rPr>
              <a:t>/L). </a:t>
            </a:r>
            <a:r>
              <a:rPr lang="sv-SE" sz="1200" i="1" dirty="0" err="1">
                <a:solidFill>
                  <a:schemeClr val="bg2">
                    <a:lumMod val="90000"/>
                  </a:schemeClr>
                </a:solidFill>
              </a:rPr>
              <a:t>Kreatinin</a:t>
            </a:r>
            <a:r>
              <a:rPr lang="sv-SE" sz="1200" i="1" dirty="0">
                <a:solidFill>
                  <a:schemeClr val="bg2">
                    <a:lumMod val="90000"/>
                  </a:schemeClr>
                </a:solidFill>
              </a:rPr>
              <a:t> har stigit och skattat GFR sjunkit från 47 ml/min till 35 ml/min (ref &gt;60 ml/min). Övriga </a:t>
            </a:r>
            <a:r>
              <a:rPr lang="sv-SE" sz="1200" i="1" dirty="0" err="1">
                <a:solidFill>
                  <a:schemeClr val="bg2">
                    <a:lumMod val="90000"/>
                  </a:schemeClr>
                </a:solidFill>
              </a:rPr>
              <a:t>rutinprover</a:t>
            </a:r>
            <a:r>
              <a:rPr lang="sv-SE" sz="1200" i="1" dirty="0">
                <a:solidFill>
                  <a:schemeClr val="bg2">
                    <a:lumMod val="90000"/>
                  </a:schemeClr>
                </a:solidFill>
              </a:rPr>
              <a:t> är inom referensintervall. Eftersom Karin är relativt opåverkad av </a:t>
            </a:r>
            <a:r>
              <a:rPr lang="sv-SE" sz="1200" i="1" dirty="0" err="1">
                <a:solidFill>
                  <a:schemeClr val="bg2">
                    <a:lumMod val="90000"/>
                  </a:schemeClr>
                </a:solidFill>
              </a:rPr>
              <a:t>hyponatremin</a:t>
            </a:r>
            <a:r>
              <a:rPr lang="sv-SE" sz="1200" i="1" dirty="0">
                <a:solidFill>
                  <a:schemeClr val="bg2">
                    <a:lumMod val="90000"/>
                  </a:schemeClr>
                </a:solidFill>
              </a:rPr>
              <a:t> gör du bedömningen att hon har en långsamt insättande </a:t>
            </a:r>
            <a:r>
              <a:rPr lang="sv-SE" sz="1200" i="1" dirty="0" err="1">
                <a:solidFill>
                  <a:schemeClr val="bg2">
                    <a:lumMod val="90000"/>
                  </a:schemeClr>
                </a:solidFill>
              </a:rPr>
              <a:t>hyponatremi</a:t>
            </a:r>
            <a:r>
              <a:rPr lang="sv-SE" sz="1200" i="1" dirty="0">
                <a:solidFill>
                  <a:schemeClr val="bg2">
                    <a:lumMod val="90000"/>
                  </a:schemeClr>
                </a:solidFill>
              </a:rPr>
              <a:t>. Med tanke på kliniska tecken till </a:t>
            </a:r>
            <a:r>
              <a:rPr lang="sv-SE" sz="1200" i="1" dirty="0" err="1">
                <a:solidFill>
                  <a:schemeClr val="bg2">
                    <a:lumMod val="90000"/>
                  </a:schemeClr>
                </a:solidFill>
              </a:rPr>
              <a:t>dehydrering</a:t>
            </a:r>
            <a:r>
              <a:rPr lang="sv-SE" sz="1200" i="1" dirty="0">
                <a:solidFill>
                  <a:schemeClr val="bg2">
                    <a:lumMod val="90000"/>
                  </a:schemeClr>
                </a:solidFill>
              </a:rPr>
              <a:t> med försämrad njurfunktion, muntorrhet och lågt blodtryck bedömer du att det mest troligen är en </a:t>
            </a:r>
            <a:r>
              <a:rPr lang="sv-SE" sz="1200" i="1" dirty="0" err="1">
                <a:solidFill>
                  <a:schemeClr val="bg2">
                    <a:lumMod val="90000"/>
                  </a:schemeClr>
                </a:solidFill>
              </a:rPr>
              <a:t>hypovolem</a:t>
            </a:r>
            <a:r>
              <a:rPr lang="sv-SE" sz="1200" i="1" dirty="0">
                <a:solidFill>
                  <a:schemeClr val="bg2">
                    <a:lumMod val="90000"/>
                  </a:schemeClr>
                </a:solidFill>
              </a:rPr>
              <a:t> </a:t>
            </a:r>
            <a:r>
              <a:rPr lang="sv-SE" sz="1200" i="1" dirty="0" err="1">
                <a:solidFill>
                  <a:schemeClr val="bg2">
                    <a:lumMod val="90000"/>
                  </a:schemeClr>
                </a:solidFill>
              </a:rPr>
              <a:t>hyponatremi</a:t>
            </a:r>
            <a:r>
              <a:rPr lang="sv-SE" sz="1200" i="1" dirty="0">
                <a:solidFill>
                  <a:schemeClr val="bg2">
                    <a:lumMod val="90000"/>
                  </a:schemeClr>
                </a:solidFill>
              </a:rPr>
              <a:t>. </a:t>
            </a:r>
            <a:r>
              <a:rPr lang="sv-SE" sz="1200" i="1" dirty="0" err="1">
                <a:solidFill>
                  <a:schemeClr val="bg2">
                    <a:lumMod val="90000"/>
                  </a:schemeClr>
                </a:solidFill>
              </a:rPr>
              <a:t>Hyponatremin</a:t>
            </a:r>
            <a:r>
              <a:rPr lang="sv-SE" sz="1200" i="1" dirty="0">
                <a:solidFill>
                  <a:schemeClr val="bg2">
                    <a:lumMod val="90000"/>
                  </a:schemeClr>
                </a:solidFill>
              </a:rPr>
              <a:t> har troligen </a:t>
            </a:r>
            <a:r>
              <a:rPr lang="sv-SE" sz="1200" i="1" dirty="0" err="1">
                <a:solidFill>
                  <a:schemeClr val="bg2">
                    <a:lumMod val="90000"/>
                  </a:schemeClr>
                </a:solidFill>
              </a:rPr>
              <a:t>akutiserats</a:t>
            </a:r>
            <a:r>
              <a:rPr lang="sv-SE" sz="1200" i="1" dirty="0">
                <a:solidFill>
                  <a:schemeClr val="bg2">
                    <a:lumMod val="90000"/>
                  </a:schemeClr>
                </a:solidFill>
              </a:rPr>
              <a:t> på grund av magsjukan, men kan inte bara bero på det eftersom Karin är så pass opåverkad och därför misstänker du att även hennes läkemedel är inblandade. Karin läggs in (på egen sal p g a </a:t>
            </a:r>
            <a:r>
              <a:rPr lang="sv-SE" sz="1200" i="1" dirty="0" err="1">
                <a:solidFill>
                  <a:schemeClr val="bg2">
                    <a:lumMod val="90000"/>
                  </a:schemeClr>
                </a:solidFill>
              </a:rPr>
              <a:t>ev</a:t>
            </a:r>
            <a:r>
              <a:rPr lang="sv-SE" sz="1200" i="1" dirty="0">
                <a:solidFill>
                  <a:schemeClr val="bg2">
                    <a:lumMod val="90000"/>
                  </a:schemeClr>
                </a:solidFill>
              </a:rPr>
              <a:t> smittorisk) för långsam elektrolytkorrigering och </a:t>
            </a:r>
            <a:r>
              <a:rPr lang="sv-SE" sz="1200" i="1" dirty="0" err="1">
                <a:solidFill>
                  <a:schemeClr val="bg2">
                    <a:lumMod val="90000"/>
                  </a:schemeClr>
                </a:solidFill>
              </a:rPr>
              <a:t>rehydrering</a:t>
            </a:r>
            <a:r>
              <a:rPr lang="sv-SE" sz="1200" i="1" dirty="0">
                <a:solidFill>
                  <a:schemeClr val="bg2">
                    <a:lumMod val="90000"/>
                  </a:schemeClr>
                </a:solidFill>
              </a:rPr>
              <a:t>. Du pausar hennes mediciner.</a:t>
            </a:r>
          </a:p>
          <a:p>
            <a:pPr marL="0" indent="0">
              <a:buNone/>
            </a:pPr>
            <a:r>
              <a:rPr lang="sv-SE" sz="1400" b="1" dirty="0"/>
              <a:t>Fråga 3:4 (1p). </a:t>
            </a:r>
            <a:r>
              <a:rPr lang="sv-SE" sz="1400" dirty="0"/>
              <a:t>Vad kan hända om en kronisk </a:t>
            </a:r>
            <a:r>
              <a:rPr lang="sv-SE" sz="1400" dirty="0" err="1"/>
              <a:t>hyponatremi</a:t>
            </a:r>
            <a:r>
              <a:rPr lang="sv-SE" sz="1400" dirty="0"/>
              <a:t> korrigeras för fort?</a:t>
            </a:r>
          </a:p>
          <a:p>
            <a:pPr marL="0" indent="0">
              <a:buNone/>
            </a:pPr>
            <a:r>
              <a:rPr lang="sv-SE" sz="1400" b="1" i="1" dirty="0">
                <a:solidFill>
                  <a:srgbClr val="0070C0"/>
                </a:solidFill>
              </a:rPr>
              <a:t>Återkoppling 3:4. </a:t>
            </a:r>
            <a:r>
              <a:rPr lang="sv-SE" sz="1400" i="1" dirty="0">
                <a:solidFill>
                  <a:srgbClr val="0070C0"/>
                </a:solidFill>
              </a:rPr>
              <a:t>En alltför snabb korrigering av grav kronisk </a:t>
            </a:r>
            <a:r>
              <a:rPr lang="sv-SE" sz="1400" i="1" dirty="0" err="1">
                <a:solidFill>
                  <a:srgbClr val="0070C0"/>
                </a:solidFill>
              </a:rPr>
              <a:t>hyponatremi</a:t>
            </a:r>
            <a:r>
              <a:rPr lang="sv-SE" sz="1400" i="1" dirty="0">
                <a:solidFill>
                  <a:srgbClr val="0070C0"/>
                </a:solidFill>
              </a:rPr>
              <a:t> innebär en risk för att utveckla central- och </a:t>
            </a:r>
            <a:r>
              <a:rPr lang="sv-SE" sz="1400" i="1" dirty="0" err="1">
                <a:solidFill>
                  <a:srgbClr val="0070C0"/>
                </a:solidFill>
              </a:rPr>
              <a:t>extrapontin</a:t>
            </a:r>
            <a:r>
              <a:rPr lang="sv-SE" sz="1400" i="1" dirty="0">
                <a:solidFill>
                  <a:srgbClr val="0070C0"/>
                </a:solidFill>
              </a:rPr>
              <a:t> </a:t>
            </a:r>
            <a:r>
              <a:rPr lang="sv-SE" sz="1400" i="1" dirty="0" err="1">
                <a:solidFill>
                  <a:srgbClr val="0070C0"/>
                </a:solidFill>
              </a:rPr>
              <a:t>myelinolys</a:t>
            </a:r>
            <a:r>
              <a:rPr lang="sv-SE" sz="1400" i="1" dirty="0">
                <a:solidFill>
                  <a:srgbClr val="0070C0"/>
                </a:solidFill>
              </a:rPr>
              <a:t> (osmotiskt </a:t>
            </a:r>
            <a:r>
              <a:rPr lang="sv-SE" sz="1400" i="1" dirty="0" err="1">
                <a:solidFill>
                  <a:srgbClr val="0070C0"/>
                </a:solidFill>
              </a:rPr>
              <a:t>demyeliniseringssyndrom</a:t>
            </a:r>
            <a:r>
              <a:rPr lang="sv-SE" sz="1400" i="1" dirty="0">
                <a:solidFill>
                  <a:srgbClr val="0070C0"/>
                </a:solidFill>
              </a:rPr>
              <a:t>) med bestående neurologiska skador som följd. (Lärandemål A1, A2, A3, B2)</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Karin, 86 år. (18p) (Omtenta VT22) </a:t>
            </a:r>
            <a:endParaRPr lang="sv-SE" sz="2400" dirty="0">
              <a:effectLst/>
            </a:endParaRPr>
          </a:p>
        </p:txBody>
      </p:sp>
    </p:spTree>
    <p:extLst>
      <p:ext uri="{BB962C8B-B14F-4D97-AF65-F5344CB8AC3E}">
        <p14:creationId xmlns:p14="http://schemas.microsoft.com/office/powerpoint/2010/main" val="1669859262"/>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0"/>
            <a:ext cx="11423561" cy="5943600"/>
          </a:xfrm>
        </p:spPr>
        <p:txBody>
          <a:bodyPr>
            <a:normAutofit/>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Röntgen av vänster höft, bäcken och ländrygg visar ingen skelettskada. I </a:t>
            </a:r>
            <a:r>
              <a:rPr lang="sv-SE" sz="1200" i="1" dirty="0" err="1">
                <a:solidFill>
                  <a:schemeClr val="bg2">
                    <a:lumMod val="90000"/>
                  </a:schemeClr>
                </a:solidFill>
              </a:rPr>
              <a:t>lab</a:t>
            </a:r>
            <a:r>
              <a:rPr lang="sv-SE" sz="1200" i="1" dirty="0">
                <a:solidFill>
                  <a:schemeClr val="bg2">
                    <a:lumMod val="90000"/>
                  </a:schemeClr>
                </a:solidFill>
              </a:rPr>
              <a:t>-prover ses en grav </a:t>
            </a:r>
            <a:r>
              <a:rPr lang="sv-SE" sz="1200" i="1" dirty="0" err="1">
                <a:solidFill>
                  <a:schemeClr val="bg2">
                    <a:lumMod val="90000"/>
                  </a:schemeClr>
                </a:solidFill>
              </a:rPr>
              <a:t>hyponatremi</a:t>
            </a:r>
            <a:r>
              <a:rPr lang="sv-SE" sz="1200" i="1" dirty="0">
                <a:solidFill>
                  <a:schemeClr val="bg2">
                    <a:lumMod val="90000"/>
                  </a:schemeClr>
                </a:solidFill>
              </a:rPr>
              <a:t>, (S-natrium 114 </a:t>
            </a:r>
            <a:r>
              <a:rPr lang="sv-SE" sz="1200" i="1" dirty="0" err="1">
                <a:solidFill>
                  <a:schemeClr val="bg2">
                    <a:lumMod val="90000"/>
                  </a:schemeClr>
                </a:solidFill>
              </a:rPr>
              <a:t>mmol</a:t>
            </a:r>
            <a:r>
              <a:rPr lang="sv-SE" sz="1200" i="1" dirty="0">
                <a:solidFill>
                  <a:schemeClr val="bg2">
                    <a:lumMod val="90000"/>
                  </a:schemeClr>
                </a:solidFill>
              </a:rPr>
              <a:t>/L, ref 137-145 </a:t>
            </a:r>
            <a:r>
              <a:rPr lang="sv-SE" sz="1200" i="1" dirty="0" err="1">
                <a:solidFill>
                  <a:schemeClr val="bg2">
                    <a:lumMod val="90000"/>
                  </a:schemeClr>
                </a:solidFill>
              </a:rPr>
              <a:t>mmol</a:t>
            </a:r>
            <a:r>
              <a:rPr lang="sv-SE" sz="1200" i="1" dirty="0">
                <a:solidFill>
                  <a:schemeClr val="bg2">
                    <a:lumMod val="90000"/>
                  </a:schemeClr>
                </a:solidFill>
              </a:rPr>
              <a:t>/L). </a:t>
            </a:r>
            <a:r>
              <a:rPr lang="sv-SE" sz="1200" i="1" dirty="0" err="1">
                <a:solidFill>
                  <a:schemeClr val="bg2">
                    <a:lumMod val="90000"/>
                  </a:schemeClr>
                </a:solidFill>
              </a:rPr>
              <a:t>Kreatinin</a:t>
            </a:r>
            <a:r>
              <a:rPr lang="sv-SE" sz="1200" i="1" dirty="0">
                <a:solidFill>
                  <a:schemeClr val="bg2">
                    <a:lumMod val="90000"/>
                  </a:schemeClr>
                </a:solidFill>
              </a:rPr>
              <a:t> har stigit och skattat GFR sjunkit från 47 ml/min till 35 ml/min (ref &gt;60 ml/min). Övriga </a:t>
            </a:r>
            <a:r>
              <a:rPr lang="sv-SE" sz="1200" i="1" dirty="0" err="1">
                <a:solidFill>
                  <a:schemeClr val="bg2">
                    <a:lumMod val="90000"/>
                  </a:schemeClr>
                </a:solidFill>
              </a:rPr>
              <a:t>rutinprover</a:t>
            </a:r>
            <a:r>
              <a:rPr lang="sv-SE" sz="1200" i="1" dirty="0">
                <a:solidFill>
                  <a:schemeClr val="bg2">
                    <a:lumMod val="90000"/>
                  </a:schemeClr>
                </a:solidFill>
              </a:rPr>
              <a:t> är inom referensintervall. Eftersom Karin är relativt opåverkad av </a:t>
            </a:r>
            <a:r>
              <a:rPr lang="sv-SE" sz="1200" i="1" dirty="0" err="1">
                <a:solidFill>
                  <a:schemeClr val="bg2">
                    <a:lumMod val="90000"/>
                  </a:schemeClr>
                </a:solidFill>
              </a:rPr>
              <a:t>hyponatremin</a:t>
            </a:r>
            <a:r>
              <a:rPr lang="sv-SE" sz="1200" i="1" dirty="0">
                <a:solidFill>
                  <a:schemeClr val="bg2">
                    <a:lumMod val="90000"/>
                  </a:schemeClr>
                </a:solidFill>
              </a:rPr>
              <a:t> gör du bedömningen att hon har en långsamt insättande </a:t>
            </a:r>
            <a:r>
              <a:rPr lang="sv-SE" sz="1200" i="1" dirty="0" err="1">
                <a:solidFill>
                  <a:schemeClr val="bg2">
                    <a:lumMod val="90000"/>
                  </a:schemeClr>
                </a:solidFill>
              </a:rPr>
              <a:t>hyponatremi</a:t>
            </a:r>
            <a:r>
              <a:rPr lang="sv-SE" sz="1200" i="1" dirty="0">
                <a:solidFill>
                  <a:schemeClr val="bg2">
                    <a:lumMod val="90000"/>
                  </a:schemeClr>
                </a:solidFill>
              </a:rPr>
              <a:t>. Med tanke på kliniska tecken till </a:t>
            </a:r>
            <a:r>
              <a:rPr lang="sv-SE" sz="1200" i="1" dirty="0" err="1">
                <a:solidFill>
                  <a:schemeClr val="bg2">
                    <a:lumMod val="90000"/>
                  </a:schemeClr>
                </a:solidFill>
              </a:rPr>
              <a:t>dehydrering</a:t>
            </a:r>
            <a:r>
              <a:rPr lang="sv-SE" sz="1200" i="1" dirty="0">
                <a:solidFill>
                  <a:schemeClr val="bg2">
                    <a:lumMod val="90000"/>
                  </a:schemeClr>
                </a:solidFill>
              </a:rPr>
              <a:t> med försämrad njurfunktion, muntorrhet och lågt blodtryck bedömer du att det mest troligen är en </a:t>
            </a:r>
            <a:r>
              <a:rPr lang="sv-SE" sz="1200" i="1" dirty="0" err="1">
                <a:solidFill>
                  <a:schemeClr val="bg2">
                    <a:lumMod val="90000"/>
                  </a:schemeClr>
                </a:solidFill>
              </a:rPr>
              <a:t>hypovolem</a:t>
            </a:r>
            <a:r>
              <a:rPr lang="sv-SE" sz="1200" i="1" dirty="0">
                <a:solidFill>
                  <a:schemeClr val="bg2">
                    <a:lumMod val="90000"/>
                  </a:schemeClr>
                </a:solidFill>
              </a:rPr>
              <a:t> </a:t>
            </a:r>
            <a:r>
              <a:rPr lang="sv-SE" sz="1200" i="1" dirty="0" err="1">
                <a:solidFill>
                  <a:schemeClr val="bg2">
                    <a:lumMod val="90000"/>
                  </a:schemeClr>
                </a:solidFill>
              </a:rPr>
              <a:t>hyponatremi</a:t>
            </a:r>
            <a:r>
              <a:rPr lang="sv-SE" sz="1200" i="1" dirty="0">
                <a:solidFill>
                  <a:schemeClr val="bg2">
                    <a:lumMod val="90000"/>
                  </a:schemeClr>
                </a:solidFill>
              </a:rPr>
              <a:t>. </a:t>
            </a:r>
            <a:r>
              <a:rPr lang="sv-SE" sz="1200" i="1" dirty="0" err="1">
                <a:solidFill>
                  <a:schemeClr val="bg2">
                    <a:lumMod val="90000"/>
                  </a:schemeClr>
                </a:solidFill>
              </a:rPr>
              <a:t>Hyponatremin</a:t>
            </a:r>
            <a:r>
              <a:rPr lang="sv-SE" sz="1200" i="1" dirty="0">
                <a:solidFill>
                  <a:schemeClr val="bg2">
                    <a:lumMod val="90000"/>
                  </a:schemeClr>
                </a:solidFill>
              </a:rPr>
              <a:t> har troligen </a:t>
            </a:r>
            <a:r>
              <a:rPr lang="sv-SE" sz="1200" i="1" dirty="0" err="1">
                <a:solidFill>
                  <a:schemeClr val="bg2">
                    <a:lumMod val="90000"/>
                  </a:schemeClr>
                </a:solidFill>
              </a:rPr>
              <a:t>akutiserats</a:t>
            </a:r>
            <a:r>
              <a:rPr lang="sv-SE" sz="1200" i="1" dirty="0">
                <a:solidFill>
                  <a:schemeClr val="bg2">
                    <a:lumMod val="90000"/>
                  </a:schemeClr>
                </a:solidFill>
              </a:rPr>
              <a:t> på grund av magsjukan, men kan inte bara bero på det eftersom Karin är så pass opåverkad och därför misstänker du att även hennes läkemedel är inblandade. Karin läggs in (på egen sal p g a </a:t>
            </a:r>
            <a:r>
              <a:rPr lang="sv-SE" sz="1200" i="1" dirty="0" err="1">
                <a:solidFill>
                  <a:schemeClr val="bg2">
                    <a:lumMod val="90000"/>
                  </a:schemeClr>
                </a:solidFill>
              </a:rPr>
              <a:t>ev</a:t>
            </a:r>
            <a:r>
              <a:rPr lang="sv-SE" sz="1200" i="1" dirty="0">
                <a:solidFill>
                  <a:schemeClr val="bg2">
                    <a:lumMod val="90000"/>
                  </a:schemeClr>
                </a:solidFill>
              </a:rPr>
              <a:t> smittorisk) för långsam elektrolytkorrigering och </a:t>
            </a:r>
            <a:r>
              <a:rPr lang="sv-SE" sz="1200" i="1" dirty="0" err="1">
                <a:solidFill>
                  <a:schemeClr val="bg2">
                    <a:lumMod val="90000"/>
                  </a:schemeClr>
                </a:solidFill>
              </a:rPr>
              <a:t>rehydrering</a:t>
            </a:r>
            <a:r>
              <a:rPr lang="sv-SE" sz="1200" i="1" dirty="0">
                <a:solidFill>
                  <a:schemeClr val="bg2">
                    <a:lumMod val="90000"/>
                  </a:schemeClr>
                </a:solidFill>
              </a:rPr>
              <a:t>. Du pausar hennes mediciner. En alltför snabb korrigering av grav kronisk </a:t>
            </a:r>
            <a:r>
              <a:rPr lang="sv-SE" sz="1200" i="1" dirty="0" err="1">
                <a:solidFill>
                  <a:schemeClr val="bg2">
                    <a:lumMod val="90000"/>
                  </a:schemeClr>
                </a:solidFill>
              </a:rPr>
              <a:t>hyponatremi</a:t>
            </a:r>
            <a:r>
              <a:rPr lang="sv-SE" sz="1200" i="1" dirty="0">
                <a:solidFill>
                  <a:schemeClr val="bg2">
                    <a:lumMod val="90000"/>
                  </a:schemeClr>
                </a:solidFill>
              </a:rPr>
              <a:t> innebär en risk för att utveckla central- och </a:t>
            </a:r>
            <a:r>
              <a:rPr lang="sv-SE" sz="1200" i="1" dirty="0" err="1">
                <a:solidFill>
                  <a:schemeClr val="bg2">
                    <a:lumMod val="90000"/>
                  </a:schemeClr>
                </a:solidFill>
              </a:rPr>
              <a:t>extrapontin</a:t>
            </a:r>
            <a:r>
              <a:rPr lang="sv-SE" sz="1200" i="1" dirty="0">
                <a:solidFill>
                  <a:schemeClr val="bg2">
                    <a:lumMod val="90000"/>
                  </a:schemeClr>
                </a:solidFill>
              </a:rPr>
              <a:t> </a:t>
            </a:r>
            <a:r>
              <a:rPr lang="sv-SE" sz="1200" i="1" dirty="0" err="1">
                <a:solidFill>
                  <a:schemeClr val="bg2">
                    <a:lumMod val="90000"/>
                  </a:schemeClr>
                </a:solidFill>
              </a:rPr>
              <a:t>myelinolys</a:t>
            </a:r>
            <a:r>
              <a:rPr lang="sv-SE" sz="1200" i="1" dirty="0">
                <a:solidFill>
                  <a:schemeClr val="bg2">
                    <a:lumMod val="90000"/>
                  </a:schemeClr>
                </a:solidFill>
              </a:rPr>
              <a:t> (osmotiskt </a:t>
            </a:r>
            <a:r>
              <a:rPr lang="sv-SE" sz="1200" i="1" dirty="0" err="1">
                <a:solidFill>
                  <a:schemeClr val="bg2">
                    <a:lumMod val="90000"/>
                  </a:schemeClr>
                </a:solidFill>
              </a:rPr>
              <a:t>demyeliniseringssyndrom</a:t>
            </a:r>
            <a:r>
              <a:rPr lang="sv-SE" sz="1200" i="1" dirty="0">
                <a:solidFill>
                  <a:schemeClr val="bg2">
                    <a:lumMod val="90000"/>
                  </a:schemeClr>
                </a:solidFill>
              </a:rPr>
              <a:t>) med bestående neurologiska skador som följd.</a:t>
            </a:r>
          </a:p>
          <a:p>
            <a:pPr marL="0" indent="0">
              <a:buNone/>
            </a:pPr>
            <a:r>
              <a:rPr lang="sv-SE" sz="1400" dirty="0"/>
              <a:t>Inför inläggning på sjukhuset uppkommer en diskussion på akutmottagningen kring var Karin skall vårdas. Då du diskuterade behandlingen av </a:t>
            </a:r>
            <a:r>
              <a:rPr lang="sv-SE" sz="1400" dirty="0" err="1"/>
              <a:t>hyponatremi</a:t>
            </a:r>
            <a:r>
              <a:rPr lang="sv-SE" sz="1400" dirty="0"/>
              <a:t> och inläggningsbehov med din bakjour tyckte hen att du skall undersöka om det finns vårdplats på geriatrisk vårdavdelning ”eftersom patienten är gammal och skör”.</a:t>
            </a:r>
          </a:p>
          <a:p>
            <a:pPr marL="0" indent="0">
              <a:buNone/>
            </a:pPr>
            <a:r>
              <a:rPr lang="sv-SE" sz="1400" b="1" dirty="0"/>
              <a:t>Fråga 3:5 (2p). </a:t>
            </a:r>
            <a:r>
              <a:rPr lang="sv-SE" sz="1400" dirty="0"/>
              <a:t>Nämn 2 olika sätt att skatta skörhet och resonera kort kring nytta och svårigheter med dessa modeller i en akutsituation.</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Karin, 86 år. (18p) (Omtenta VT22) </a:t>
            </a:r>
            <a:endParaRPr lang="sv-SE" sz="2400" dirty="0">
              <a:effectLst/>
            </a:endParaRPr>
          </a:p>
        </p:txBody>
      </p:sp>
    </p:spTree>
    <p:extLst>
      <p:ext uri="{BB962C8B-B14F-4D97-AF65-F5344CB8AC3E}">
        <p14:creationId xmlns:p14="http://schemas.microsoft.com/office/powerpoint/2010/main" val="1035476614"/>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0"/>
            <a:ext cx="11423561" cy="5943600"/>
          </a:xfrm>
        </p:spPr>
        <p:txBody>
          <a:bodyPr>
            <a:normAutofit/>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Röntgen av vänster höft, bäcken och ländrygg visar ingen skelettskada. I </a:t>
            </a:r>
            <a:r>
              <a:rPr lang="sv-SE" sz="1200" i="1" dirty="0" err="1">
                <a:solidFill>
                  <a:schemeClr val="bg2">
                    <a:lumMod val="90000"/>
                  </a:schemeClr>
                </a:solidFill>
              </a:rPr>
              <a:t>lab</a:t>
            </a:r>
            <a:r>
              <a:rPr lang="sv-SE" sz="1200" i="1" dirty="0">
                <a:solidFill>
                  <a:schemeClr val="bg2">
                    <a:lumMod val="90000"/>
                  </a:schemeClr>
                </a:solidFill>
              </a:rPr>
              <a:t>-prover ses en grav </a:t>
            </a:r>
            <a:r>
              <a:rPr lang="sv-SE" sz="1200" i="1" dirty="0" err="1">
                <a:solidFill>
                  <a:schemeClr val="bg2">
                    <a:lumMod val="90000"/>
                  </a:schemeClr>
                </a:solidFill>
              </a:rPr>
              <a:t>hyponatremi</a:t>
            </a:r>
            <a:r>
              <a:rPr lang="sv-SE" sz="1200" i="1" dirty="0">
                <a:solidFill>
                  <a:schemeClr val="bg2">
                    <a:lumMod val="90000"/>
                  </a:schemeClr>
                </a:solidFill>
              </a:rPr>
              <a:t>, (S-natrium 114 </a:t>
            </a:r>
            <a:r>
              <a:rPr lang="sv-SE" sz="1200" i="1" dirty="0" err="1">
                <a:solidFill>
                  <a:schemeClr val="bg2">
                    <a:lumMod val="90000"/>
                  </a:schemeClr>
                </a:solidFill>
              </a:rPr>
              <a:t>mmol</a:t>
            </a:r>
            <a:r>
              <a:rPr lang="sv-SE" sz="1200" i="1" dirty="0">
                <a:solidFill>
                  <a:schemeClr val="bg2">
                    <a:lumMod val="90000"/>
                  </a:schemeClr>
                </a:solidFill>
              </a:rPr>
              <a:t>/L, ref 137-145 </a:t>
            </a:r>
            <a:r>
              <a:rPr lang="sv-SE" sz="1200" i="1" dirty="0" err="1">
                <a:solidFill>
                  <a:schemeClr val="bg2">
                    <a:lumMod val="90000"/>
                  </a:schemeClr>
                </a:solidFill>
              </a:rPr>
              <a:t>mmol</a:t>
            </a:r>
            <a:r>
              <a:rPr lang="sv-SE" sz="1200" i="1" dirty="0">
                <a:solidFill>
                  <a:schemeClr val="bg2">
                    <a:lumMod val="90000"/>
                  </a:schemeClr>
                </a:solidFill>
              </a:rPr>
              <a:t>/L). </a:t>
            </a:r>
            <a:r>
              <a:rPr lang="sv-SE" sz="1200" i="1" dirty="0" err="1">
                <a:solidFill>
                  <a:schemeClr val="bg2">
                    <a:lumMod val="90000"/>
                  </a:schemeClr>
                </a:solidFill>
              </a:rPr>
              <a:t>Kreatinin</a:t>
            </a:r>
            <a:r>
              <a:rPr lang="sv-SE" sz="1200" i="1" dirty="0">
                <a:solidFill>
                  <a:schemeClr val="bg2">
                    <a:lumMod val="90000"/>
                  </a:schemeClr>
                </a:solidFill>
              </a:rPr>
              <a:t> har stigit och skattat GFR sjunkit från 47 ml/min till 35 ml/min (ref &gt;60 ml/min). Övriga </a:t>
            </a:r>
            <a:r>
              <a:rPr lang="sv-SE" sz="1200" i="1" dirty="0" err="1">
                <a:solidFill>
                  <a:schemeClr val="bg2">
                    <a:lumMod val="90000"/>
                  </a:schemeClr>
                </a:solidFill>
              </a:rPr>
              <a:t>rutinprover</a:t>
            </a:r>
            <a:r>
              <a:rPr lang="sv-SE" sz="1200" i="1" dirty="0">
                <a:solidFill>
                  <a:schemeClr val="bg2">
                    <a:lumMod val="90000"/>
                  </a:schemeClr>
                </a:solidFill>
              </a:rPr>
              <a:t> är inom referensintervall. Eftersom Karin är relativt opåverkad av </a:t>
            </a:r>
            <a:r>
              <a:rPr lang="sv-SE" sz="1200" i="1" dirty="0" err="1">
                <a:solidFill>
                  <a:schemeClr val="bg2">
                    <a:lumMod val="90000"/>
                  </a:schemeClr>
                </a:solidFill>
              </a:rPr>
              <a:t>hyponatremin</a:t>
            </a:r>
            <a:r>
              <a:rPr lang="sv-SE" sz="1200" i="1" dirty="0">
                <a:solidFill>
                  <a:schemeClr val="bg2">
                    <a:lumMod val="90000"/>
                  </a:schemeClr>
                </a:solidFill>
              </a:rPr>
              <a:t> gör du bedömningen att hon har en långsamt insättande </a:t>
            </a:r>
            <a:r>
              <a:rPr lang="sv-SE" sz="1200" i="1" dirty="0" err="1">
                <a:solidFill>
                  <a:schemeClr val="bg2">
                    <a:lumMod val="90000"/>
                  </a:schemeClr>
                </a:solidFill>
              </a:rPr>
              <a:t>hyponatremi</a:t>
            </a:r>
            <a:r>
              <a:rPr lang="sv-SE" sz="1200" i="1" dirty="0">
                <a:solidFill>
                  <a:schemeClr val="bg2">
                    <a:lumMod val="90000"/>
                  </a:schemeClr>
                </a:solidFill>
              </a:rPr>
              <a:t>. Med tanke på kliniska tecken till </a:t>
            </a:r>
            <a:r>
              <a:rPr lang="sv-SE" sz="1200" i="1" dirty="0" err="1">
                <a:solidFill>
                  <a:schemeClr val="bg2">
                    <a:lumMod val="90000"/>
                  </a:schemeClr>
                </a:solidFill>
              </a:rPr>
              <a:t>dehydrering</a:t>
            </a:r>
            <a:r>
              <a:rPr lang="sv-SE" sz="1200" i="1" dirty="0">
                <a:solidFill>
                  <a:schemeClr val="bg2">
                    <a:lumMod val="90000"/>
                  </a:schemeClr>
                </a:solidFill>
              </a:rPr>
              <a:t> med försämrad njurfunktion, muntorrhet och lågt blodtryck bedömer du att det mest troligen är en </a:t>
            </a:r>
            <a:r>
              <a:rPr lang="sv-SE" sz="1200" i="1" dirty="0" err="1">
                <a:solidFill>
                  <a:schemeClr val="bg2">
                    <a:lumMod val="90000"/>
                  </a:schemeClr>
                </a:solidFill>
              </a:rPr>
              <a:t>hypovolem</a:t>
            </a:r>
            <a:r>
              <a:rPr lang="sv-SE" sz="1200" i="1" dirty="0">
                <a:solidFill>
                  <a:schemeClr val="bg2">
                    <a:lumMod val="90000"/>
                  </a:schemeClr>
                </a:solidFill>
              </a:rPr>
              <a:t> </a:t>
            </a:r>
            <a:r>
              <a:rPr lang="sv-SE" sz="1200" i="1" dirty="0" err="1">
                <a:solidFill>
                  <a:schemeClr val="bg2">
                    <a:lumMod val="90000"/>
                  </a:schemeClr>
                </a:solidFill>
              </a:rPr>
              <a:t>hyponatremi</a:t>
            </a:r>
            <a:r>
              <a:rPr lang="sv-SE" sz="1200" i="1" dirty="0">
                <a:solidFill>
                  <a:schemeClr val="bg2">
                    <a:lumMod val="90000"/>
                  </a:schemeClr>
                </a:solidFill>
              </a:rPr>
              <a:t>. </a:t>
            </a:r>
            <a:r>
              <a:rPr lang="sv-SE" sz="1200" i="1" dirty="0" err="1">
                <a:solidFill>
                  <a:schemeClr val="bg2">
                    <a:lumMod val="90000"/>
                  </a:schemeClr>
                </a:solidFill>
              </a:rPr>
              <a:t>Hyponatremin</a:t>
            </a:r>
            <a:r>
              <a:rPr lang="sv-SE" sz="1200" i="1" dirty="0">
                <a:solidFill>
                  <a:schemeClr val="bg2">
                    <a:lumMod val="90000"/>
                  </a:schemeClr>
                </a:solidFill>
              </a:rPr>
              <a:t> har troligen </a:t>
            </a:r>
            <a:r>
              <a:rPr lang="sv-SE" sz="1200" i="1" dirty="0" err="1">
                <a:solidFill>
                  <a:schemeClr val="bg2">
                    <a:lumMod val="90000"/>
                  </a:schemeClr>
                </a:solidFill>
              </a:rPr>
              <a:t>akutiserats</a:t>
            </a:r>
            <a:r>
              <a:rPr lang="sv-SE" sz="1200" i="1" dirty="0">
                <a:solidFill>
                  <a:schemeClr val="bg2">
                    <a:lumMod val="90000"/>
                  </a:schemeClr>
                </a:solidFill>
              </a:rPr>
              <a:t> på grund av magsjukan, men kan inte bara bero på det eftersom Karin är så pass opåverkad och därför misstänker du att även hennes läkemedel är inblandade. Karin läggs in (på egen sal p g a </a:t>
            </a:r>
            <a:r>
              <a:rPr lang="sv-SE" sz="1200" i="1" dirty="0" err="1">
                <a:solidFill>
                  <a:schemeClr val="bg2">
                    <a:lumMod val="90000"/>
                  </a:schemeClr>
                </a:solidFill>
              </a:rPr>
              <a:t>ev</a:t>
            </a:r>
            <a:r>
              <a:rPr lang="sv-SE" sz="1200" i="1" dirty="0">
                <a:solidFill>
                  <a:schemeClr val="bg2">
                    <a:lumMod val="90000"/>
                  </a:schemeClr>
                </a:solidFill>
              </a:rPr>
              <a:t> smittorisk) för långsam elektrolytkorrigering och </a:t>
            </a:r>
            <a:r>
              <a:rPr lang="sv-SE" sz="1200" i="1" dirty="0" err="1">
                <a:solidFill>
                  <a:schemeClr val="bg2">
                    <a:lumMod val="90000"/>
                  </a:schemeClr>
                </a:solidFill>
              </a:rPr>
              <a:t>rehydrering</a:t>
            </a:r>
            <a:r>
              <a:rPr lang="sv-SE" sz="1200" i="1" dirty="0">
                <a:solidFill>
                  <a:schemeClr val="bg2">
                    <a:lumMod val="90000"/>
                  </a:schemeClr>
                </a:solidFill>
              </a:rPr>
              <a:t>. Du pausar hennes mediciner. En alltför snabb korrigering av grav kronisk </a:t>
            </a:r>
            <a:r>
              <a:rPr lang="sv-SE" sz="1200" i="1" dirty="0" err="1">
                <a:solidFill>
                  <a:schemeClr val="bg2">
                    <a:lumMod val="90000"/>
                  </a:schemeClr>
                </a:solidFill>
              </a:rPr>
              <a:t>hyponatremi</a:t>
            </a:r>
            <a:r>
              <a:rPr lang="sv-SE" sz="1200" i="1" dirty="0">
                <a:solidFill>
                  <a:schemeClr val="bg2">
                    <a:lumMod val="90000"/>
                  </a:schemeClr>
                </a:solidFill>
              </a:rPr>
              <a:t> innebär en risk för att utveckla central- och </a:t>
            </a:r>
            <a:r>
              <a:rPr lang="sv-SE" sz="1200" i="1" dirty="0" err="1">
                <a:solidFill>
                  <a:schemeClr val="bg2">
                    <a:lumMod val="90000"/>
                  </a:schemeClr>
                </a:solidFill>
              </a:rPr>
              <a:t>extrapontin</a:t>
            </a:r>
            <a:r>
              <a:rPr lang="sv-SE" sz="1200" i="1" dirty="0">
                <a:solidFill>
                  <a:schemeClr val="bg2">
                    <a:lumMod val="90000"/>
                  </a:schemeClr>
                </a:solidFill>
              </a:rPr>
              <a:t> </a:t>
            </a:r>
            <a:r>
              <a:rPr lang="sv-SE" sz="1200" i="1" dirty="0" err="1">
                <a:solidFill>
                  <a:schemeClr val="bg2">
                    <a:lumMod val="90000"/>
                  </a:schemeClr>
                </a:solidFill>
              </a:rPr>
              <a:t>myelinolys</a:t>
            </a:r>
            <a:r>
              <a:rPr lang="sv-SE" sz="1200" i="1" dirty="0">
                <a:solidFill>
                  <a:schemeClr val="bg2">
                    <a:lumMod val="90000"/>
                  </a:schemeClr>
                </a:solidFill>
              </a:rPr>
              <a:t> (osmotiskt </a:t>
            </a:r>
            <a:r>
              <a:rPr lang="sv-SE" sz="1200" i="1" dirty="0" err="1">
                <a:solidFill>
                  <a:schemeClr val="bg2">
                    <a:lumMod val="90000"/>
                  </a:schemeClr>
                </a:solidFill>
              </a:rPr>
              <a:t>demyeliniseringssyndrom</a:t>
            </a:r>
            <a:r>
              <a:rPr lang="sv-SE" sz="1200" i="1" dirty="0">
                <a:solidFill>
                  <a:schemeClr val="bg2">
                    <a:lumMod val="90000"/>
                  </a:schemeClr>
                </a:solidFill>
              </a:rPr>
              <a:t>) med bestående neurologiska skador som följd.</a:t>
            </a:r>
          </a:p>
          <a:p>
            <a:pPr marL="0" indent="0">
              <a:buNone/>
            </a:pPr>
            <a:r>
              <a:rPr lang="sv-SE" sz="1400" dirty="0"/>
              <a:t>Inför inläggning på sjukhuset uppkommer en diskussion på akutmottagningen kring var Karin skall vårdas. Då du diskuterade behandlingen av </a:t>
            </a:r>
            <a:r>
              <a:rPr lang="sv-SE" sz="1400" dirty="0" err="1"/>
              <a:t>hyponatremi</a:t>
            </a:r>
            <a:r>
              <a:rPr lang="sv-SE" sz="1400" dirty="0"/>
              <a:t> och inläggningsbehov med din bakjour tyckte hen att du skall undersöka om det finns vårdplats på geriatrisk vårdavdelning ”eftersom patienten är gammal och skör”.</a:t>
            </a:r>
          </a:p>
          <a:p>
            <a:pPr marL="0" indent="0">
              <a:buNone/>
            </a:pPr>
            <a:r>
              <a:rPr lang="sv-SE" sz="1400" b="1" dirty="0"/>
              <a:t>Fråga 3:5 (2p). </a:t>
            </a:r>
            <a:r>
              <a:rPr lang="sv-SE" sz="1400" dirty="0"/>
              <a:t>Nämn 2 olika sätt att skatta skörhet och resonera kort kring nytta och svårigheter med dessa modeller i en akutsituation.</a:t>
            </a:r>
          </a:p>
          <a:p>
            <a:pPr marL="0" indent="0">
              <a:buNone/>
            </a:pPr>
            <a:r>
              <a:rPr lang="sv-SE" sz="1400" b="1" i="1" dirty="0">
                <a:solidFill>
                  <a:srgbClr val="0070C0"/>
                </a:solidFill>
              </a:rPr>
              <a:t>Återkoppling 3:5. </a:t>
            </a:r>
            <a:r>
              <a:rPr lang="sv-SE" sz="1400" i="1" dirty="0">
                <a:solidFill>
                  <a:srgbClr val="0070C0"/>
                </a:solidFill>
              </a:rPr>
              <a:t>En vanlig metod för skörhetsskattning är Clinical </a:t>
            </a:r>
            <a:r>
              <a:rPr lang="sv-SE" sz="1400" i="1" dirty="0" err="1">
                <a:solidFill>
                  <a:srgbClr val="0070C0"/>
                </a:solidFill>
              </a:rPr>
              <a:t>Frailty</a:t>
            </a:r>
            <a:r>
              <a:rPr lang="sv-SE" sz="1400" i="1" dirty="0">
                <a:solidFill>
                  <a:srgbClr val="0070C0"/>
                </a:solidFill>
              </a:rPr>
              <a:t> </a:t>
            </a:r>
            <a:r>
              <a:rPr lang="sv-SE" sz="1400" i="1" dirty="0" err="1">
                <a:solidFill>
                  <a:srgbClr val="0070C0"/>
                </a:solidFill>
              </a:rPr>
              <a:t>Scale</a:t>
            </a:r>
            <a:r>
              <a:rPr lang="sv-SE" sz="1400" i="1" dirty="0">
                <a:solidFill>
                  <a:srgbClr val="0070C0"/>
                </a:solidFill>
              </a:rPr>
              <a:t>. En svårighet med skalan är att denna skall grundas på en funktionsnivå 14 dagar tillbaka och ej i en akut situation. Man behöver också vara medveten om att det kan finnas vitt skilda bakomliggande orsaker till en viss grad av skörhet. Andra exempel på använda skattningsskalor eller screeninginstrument för skörhet är </a:t>
            </a:r>
            <a:r>
              <a:rPr lang="sv-SE" sz="1400" i="1" dirty="0" err="1">
                <a:solidFill>
                  <a:srgbClr val="0070C0"/>
                </a:solidFill>
              </a:rPr>
              <a:t>Physical</a:t>
            </a:r>
            <a:r>
              <a:rPr lang="sv-SE" sz="1400" i="1" dirty="0">
                <a:solidFill>
                  <a:srgbClr val="0070C0"/>
                </a:solidFill>
              </a:rPr>
              <a:t> </a:t>
            </a:r>
            <a:r>
              <a:rPr lang="sv-SE" sz="1400" i="1" dirty="0" err="1">
                <a:solidFill>
                  <a:srgbClr val="0070C0"/>
                </a:solidFill>
              </a:rPr>
              <a:t>Frailty</a:t>
            </a:r>
            <a:r>
              <a:rPr lang="sv-SE" sz="1400" i="1" dirty="0">
                <a:solidFill>
                  <a:srgbClr val="0070C0"/>
                </a:solidFill>
              </a:rPr>
              <a:t> </a:t>
            </a:r>
            <a:r>
              <a:rPr lang="sv-SE" sz="1400" i="1" dirty="0" err="1">
                <a:solidFill>
                  <a:srgbClr val="0070C0"/>
                </a:solidFill>
              </a:rPr>
              <a:t>Phenotype</a:t>
            </a:r>
            <a:r>
              <a:rPr lang="sv-SE" sz="1400" i="1" dirty="0">
                <a:solidFill>
                  <a:srgbClr val="0070C0"/>
                </a:solidFill>
              </a:rPr>
              <a:t> (PFP/CHS=</a:t>
            </a:r>
            <a:r>
              <a:rPr lang="sv-SE" sz="1400" i="1" dirty="0" err="1">
                <a:solidFill>
                  <a:srgbClr val="0070C0"/>
                </a:solidFill>
              </a:rPr>
              <a:t>Cardiovascular</a:t>
            </a:r>
            <a:r>
              <a:rPr lang="sv-SE" sz="1400" i="1" dirty="0">
                <a:solidFill>
                  <a:srgbClr val="0070C0"/>
                </a:solidFill>
              </a:rPr>
              <a:t> Health </a:t>
            </a:r>
            <a:r>
              <a:rPr lang="sv-SE" sz="1400" i="1" dirty="0" err="1">
                <a:solidFill>
                  <a:srgbClr val="0070C0"/>
                </a:solidFill>
              </a:rPr>
              <a:t>Study</a:t>
            </a:r>
            <a:r>
              <a:rPr lang="sv-SE" sz="1400" i="1" dirty="0">
                <a:solidFill>
                  <a:srgbClr val="0070C0"/>
                </a:solidFill>
              </a:rPr>
              <a:t> </a:t>
            </a:r>
            <a:r>
              <a:rPr lang="sv-SE" sz="1400" i="1" dirty="0" err="1">
                <a:solidFill>
                  <a:srgbClr val="0070C0"/>
                </a:solidFill>
              </a:rPr>
              <a:t>Phenotype</a:t>
            </a:r>
            <a:r>
              <a:rPr lang="sv-SE" sz="1400" i="1" dirty="0">
                <a:solidFill>
                  <a:srgbClr val="0070C0"/>
                </a:solidFill>
              </a:rPr>
              <a:t>), FRESH (</a:t>
            </a:r>
            <a:r>
              <a:rPr lang="sv-SE" sz="1400" i="1" dirty="0" err="1">
                <a:solidFill>
                  <a:srgbClr val="0070C0"/>
                </a:solidFill>
              </a:rPr>
              <a:t>Frail</a:t>
            </a:r>
            <a:r>
              <a:rPr lang="sv-SE" sz="1400" i="1" dirty="0">
                <a:solidFill>
                  <a:srgbClr val="0070C0"/>
                </a:solidFill>
              </a:rPr>
              <a:t> </a:t>
            </a:r>
            <a:r>
              <a:rPr lang="sv-SE" sz="1400" i="1" dirty="0" err="1">
                <a:solidFill>
                  <a:srgbClr val="0070C0"/>
                </a:solidFill>
              </a:rPr>
              <a:t>Elderly</a:t>
            </a:r>
            <a:r>
              <a:rPr lang="sv-SE" sz="1400" i="1" dirty="0">
                <a:solidFill>
                  <a:srgbClr val="0070C0"/>
                </a:solidFill>
              </a:rPr>
              <a:t> </a:t>
            </a:r>
            <a:r>
              <a:rPr lang="sv-SE" sz="1400" i="1" dirty="0" err="1">
                <a:solidFill>
                  <a:srgbClr val="0070C0"/>
                </a:solidFill>
              </a:rPr>
              <a:t>ResearcH</a:t>
            </a:r>
            <a:r>
              <a:rPr lang="sv-SE" sz="1400" i="1" dirty="0">
                <a:solidFill>
                  <a:srgbClr val="0070C0"/>
                </a:solidFill>
              </a:rPr>
              <a:t> </a:t>
            </a:r>
            <a:r>
              <a:rPr lang="sv-SE" sz="1400" i="1" dirty="0" err="1">
                <a:solidFill>
                  <a:srgbClr val="0070C0"/>
                </a:solidFill>
              </a:rPr>
              <a:t>group</a:t>
            </a:r>
            <a:r>
              <a:rPr lang="sv-SE" sz="1400" i="1" dirty="0">
                <a:solidFill>
                  <a:srgbClr val="0070C0"/>
                </a:solidFill>
              </a:rPr>
              <a:t>), GRP (Geriatrisk Riskprofil) och </a:t>
            </a:r>
            <a:r>
              <a:rPr lang="sv-SE" sz="1400" i="1" dirty="0" err="1">
                <a:solidFill>
                  <a:srgbClr val="0070C0"/>
                </a:solidFill>
              </a:rPr>
              <a:t>Tilbury</a:t>
            </a:r>
            <a:r>
              <a:rPr lang="sv-SE" sz="1400" i="1" dirty="0">
                <a:solidFill>
                  <a:srgbClr val="0070C0"/>
                </a:solidFill>
              </a:rPr>
              <a:t> </a:t>
            </a:r>
            <a:r>
              <a:rPr lang="sv-SE" sz="1400" i="1" dirty="0" err="1">
                <a:solidFill>
                  <a:srgbClr val="0070C0"/>
                </a:solidFill>
              </a:rPr>
              <a:t>Frailty</a:t>
            </a:r>
            <a:r>
              <a:rPr lang="sv-SE" sz="1400" i="1" dirty="0">
                <a:solidFill>
                  <a:srgbClr val="0070C0"/>
                </a:solidFill>
              </a:rPr>
              <a:t> </a:t>
            </a:r>
            <a:r>
              <a:rPr lang="sv-SE" sz="1400" i="1" dirty="0" err="1">
                <a:solidFill>
                  <a:srgbClr val="0070C0"/>
                </a:solidFill>
              </a:rPr>
              <a:t>Indicator</a:t>
            </a:r>
            <a:r>
              <a:rPr lang="sv-SE" sz="1400" i="1" dirty="0">
                <a:solidFill>
                  <a:srgbClr val="0070C0"/>
                </a:solidFill>
              </a:rPr>
              <a:t>. (Lärandemål A5, B4)</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Karin, 86 år. (18p) (Omtenta VT22) </a:t>
            </a:r>
            <a:endParaRPr lang="sv-SE" sz="2400" dirty="0">
              <a:effectLst/>
            </a:endParaRPr>
          </a:p>
        </p:txBody>
      </p:sp>
    </p:spTree>
    <p:extLst>
      <p:ext uri="{BB962C8B-B14F-4D97-AF65-F5344CB8AC3E}">
        <p14:creationId xmlns:p14="http://schemas.microsoft.com/office/powerpoint/2010/main" val="3934376125"/>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0"/>
            <a:ext cx="11423561" cy="5943600"/>
          </a:xfrm>
        </p:spPr>
        <p:txBody>
          <a:bodyPr>
            <a:normAutofit/>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Röntgen av vänster höft, bäcken och ländrygg visar ingen skelettskada. I </a:t>
            </a:r>
            <a:r>
              <a:rPr lang="sv-SE" sz="1200" i="1" dirty="0" err="1">
                <a:solidFill>
                  <a:schemeClr val="bg2">
                    <a:lumMod val="90000"/>
                  </a:schemeClr>
                </a:solidFill>
              </a:rPr>
              <a:t>lab</a:t>
            </a:r>
            <a:r>
              <a:rPr lang="sv-SE" sz="1200" i="1" dirty="0">
                <a:solidFill>
                  <a:schemeClr val="bg2">
                    <a:lumMod val="90000"/>
                  </a:schemeClr>
                </a:solidFill>
              </a:rPr>
              <a:t>-prover ses en grav </a:t>
            </a:r>
            <a:r>
              <a:rPr lang="sv-SE" sz="1200" i="1" dirty="0" err="1">
                <a:solidFill>
                  <a:schemeClr val="bg2">
                    <a:lumMod val="90000"/>
                  </a:schemeClr>
                </a:solidFill>
              </a:rPr>
              <a:t>hyponatremi</a:t>
            </a:r>
            <a:r>
              <a:rPr lang="sv-SE" sz="1200" i="1" dirty="0">
                <a:solidFill>
                  <a:schemeClr val="bg2">
                    <a:lumMod val="90000"/>
                  </a:schemeClr>
                </a:solidFill>
              </a:rPr>
              <a:t>, (S-natrium 114 </a:t>
            </a:r>
            <a:r>
              <a:rPr lang="sv-SE" sz="1200" i="1" dirty="0" err="1">
                <a:solidFill>
                  <a:schemeClr val="bg2">
                    <a:lumMod val="90000"/>
                  </a:schemeClr>
                </a:solidFill>
              </a:rPr>
              <a:t>mmol</a:t>
            </a:r>
            <a:r>
              <a:rPr lang="sv-SE" sz="1200" i="1" dirty="0">
                <a:solidFill>
                  <a:schemeClr val="bg2">
                    <a:lumMod val="90000"/>
                  </a:schemeClr>
                </a:solidFill>
              </a:rPr>
              <a:t>/L, ref 137-145 </a:t>
            </a:r>
            <a:r>
              <a:rPr lang="sv-SE" sz="1200" i="1" dirty="0" err="1">
                <a:solidFill>
                  <a:schemeClr val="bg2">
                    <a:lumMod val="90000"/>
                  </a:schemeClr>
                </a:solidFill>
              </a:rPr>
              <a:t>mmol</a:t>
            </a:r>
            <a:r>
              <a:rPr lang="sv-SE" sz="1200" i="1" dirty="0">
                <a:solidFill>
                  <a:schemeClr val="bg2">
                    <a:lumMod val="90000"/>
                  </a:schemeClr>
                </a:solidFill>
              </a:rPr>
              <a:t>/L). </a:t>
            </a:r>
            <a:r>
              <a:rPr lang="sv-SE" sz="1200" i="1" dirty="0" err="1">
                <a:solidFill>
                  <a:schemeClr val="bg2">
                    <a:lumMod val="90000"/>
                  </a:schemeClr>
                </a:solidFill>
              </a:rPr>
              <a:t>Kreatinin</a:t>
            </a:r>
            <a:r>
              <a:rPr lang="sv-SE" sz="1200" i="1" dirty="0">
                <a:solidFill>
                  <a:schemeClr val="bg2">
                    <a:lumMod val="90000"/>
                  </a:schemeClr>
                </a:solidFill>
              </a:rPr>
              <a:t> har stigit och skattat GFR sjunkit från 47 ml/min till 35 ml/min (ref &gt;60 ml/min). Övriga </a:t>
            </a:r>
            <a:r>
              <a:rPr lang="sv-SE" sz="1200" i="1" dirty="0" err="1">
                <a:solidFill>
                  <a:schemeClr val="bg2">
                    <a:lumMod val="90000"/>
                  </a:schemeClr>
                </a:solidFill>
              </a:rPr>
              <a:t>rutinprover</a:t>
            </a:r>
            <a:r>
              <a:rPr lang="sv-SE" sz="1200" i="1" dirty="0">
                <a:solidFill>
                  <a:schemeClr val="bg2">
                    <a:lumMod val="90000"/>
                  </a:schemeClr>
                </a:solidFill>
              </a:rPr>
              <a:t> är inom referensintervall. Eftersom Karin är relativt opåverkad av </a:t>
            </a:r>
            <a:r>
              <a:rPr lang="sv-SE" sz="1200" i="1" dirty="0" err="1">
                <a:solidFill>
                  <a:schemeClr val="bg2">
                    <a:lumMod val="90000"/>
                  </a:schemeClr>
                </a:solidFill>
              </a:rPr>
              <a:t>hyponatremin</a:t>
            </a:r>
            <a:r>
              <a:rPr lang="sv-SE" sz="1200" i="1" dirty="0">
                <a:solidFill>
                  <a:schemeClr val="bg2">
                    <a:lumMod val="90000"/>
                  </a:schemeClr>
                </a:solidFill>
              </a:rPr>
              <a:t> gör du bedömningen att hon har en långsamt insättande </a:t>
            </a:r>
            <a:r>
              <a:rPr lang="sv-SE" sz="1200" i="1" dirty="0" err="1">
                <a:solidFill>
                  <a:schemeClr val="bg2">
                    <a:lumMod val="90000"/>
                  </a:schemeClr>
                </a:solidFill>
              </a:rPr>
              <a:t>hyponatremi</a:t>
            </a:r>
            <a:r>
              <a:rPr lang="sv-SE" sz="1200" i="1" dirty="0">
                <a:solidFill>
                  <a:schemeClr val="bg2">
                    <a:lumMod val="90000"/>
                  </a:schemeClr>
                </a:solidFill>
              </a:rPr>
              <a:t>. Med tanke på kliniska tecken till </a:t>
            </a:r>
            <a:r>
              <a:rPr lang="sv-SE" sz="1200" i="1" dirty="0" err="1">
                <a:solidFill>
                  <a:schemeClr val="bg2">
                    <a:lumMod val="90000"/>
                  </a:schemeClr>
                </a:solidFill>
              </a:rPr>
              <a:t>dehydrering</a:t>
            </a:r>
            <a:r>
              <a:rPr lang="sv-SE" sz="1200" i="1" dirty="0">
                <a:solidFill>
                  <a:schemeClr val="bg2">
                    <a:lumMod val="90000"/>
                  </a:schemeClr>
                </a:solidFill>
              </a:rPr>
              <a:t> med försämrad njurfunktion, muntorrhet och lågt blodtryck bedömer du att det mest troligen är en </a:t>
            </a:r>
            <a:r>
              <a:rPr lang="sv-SE" sz="1200" i="1" dirty="0" err="1">
                <a:solidFill>
                  <a:schemeClr val="bg2">
                    <a:lumMod val="90000"/>
                  </a:schemeClr>
                </a:solidFill>
              </a:rPr>
              <a:t>hypovolem</a:t>
            </a:r>
            <a:r>
              <a:rPr lang="sv-SE" sz="1200" i="1" dirty="0">
                <a:solidFill>
                  <a:schemeClr val="bg2">
                    <a:lumMod val="90000"/>
                  </a:schemeClr>
                </a:solidFill>
              </a:rPr>
              <a:t> </a:t>
            </a:r>
            <a:r>
              <a:rPr lang="sv-SE" sz="1200" i="1" dirty="0" err="1">
                <a:solidFill>
                  <a:schemeClr val="bg2">
                    <a:lumMod val="90000"/>
                  </a:schemeClr>
                </a:solidFill>
              </a:rPr>
              <a:t>hyponatremi</a:t>
            </a:r>
            <a:r>
              <a:rPr lang="sv-SE" sz="1200" i="1" dirty="0">
                <a:solidFill>
                  <a:schemeClr val="bg2">
                    <a:lumMod val="90000"/>
                  </a:schemeClr>
                </a:solidFill>
              </a:rPr>
              <a:t>. </a:t>
            </a:r>
            <a:r>
              <a:rPr lang="sv-SE" sz="1200" i="1" dirty="0" err="1">
                <a:solidFill>
                  <a:schemeClr val="bg2">
                    <a:lumMod val="90000"/>
                  </a:schemeClr>
                </a:solidFill>
              </a:rPr>
              <a:t>Hyponatremin</a:t>
            </a:r>
            <a:r>
              <a:rPr lang="sv-SE" sz="1200" i="1" dirty="0">
                <a:solidFill>
                  <a:schemeClr val="bg2">
                    <a:lumMod val="90000"/>
                  </a:schemeClr>
                </a:solidFill>
              </a:rPr>
              <a:t> har troligen </a:t>
            </a:r>
            <a:r>
              <a:rPr lang="sv-SE" sz="1200" i="1" dirty="0" err="1">
                <a:solidFill>
                  <a:schemeClr val="bg2">
                    <a:lumMod val="90000"/>
                  </a:schemeClr>
                </a:solidFill>
              </a:rPr>
              <a:t>akutiserats</a:t>
            </a:r>
            <a:r>
              <a:rPr lang="sv-SE" sz="1200" i="1" dirty="0">
                <a:solidFill>
                  <a:schemeClr val="bg2">
                    <a:lumMod val="90000"/>
                  </a:schemeClr>
                </a:solidFill>
              </a:rPr>
              <a:t> på grund av magsjukan, men kan inte bara bero på det eftersom Karin är så pass opåverkad och därför misstänker du att även hennes läkemedel är inblandade. Karin läggs in (på egen sal p g a </a:t>
            </a:r>
            <a:r>
              <a:rPr lang="sv-SE" sz="1200" i="1" dirty="0" err="1">
                <a:solidFill>
                  <a:schemeClr val="bg2">
                    <a:lumMod val="90000"/>
                  </a:schemeClr>
                </a:solidFill>
              </a:rPr>
              <a:t>ev</a:t>
            </a:r>
            <a:r>
              <a:rPr lang="sv-SE" sz="1200" i="1" dirty="0">
                <a:solidFill>
                  <a:schemeClr val="bg2">
                    <a:lumMod val="90000"/>
                  </a:schemeClr>
                </a:solidFill>
              </a:rPr>
              <a:t> smittorisk) för långsam elektrolytkorrigering och </a:t>
            </a:r>
            <a:r>
              <a:rPr lang="sv-SE" sz="1200" i="1" dirty="0" err="1">
                <a:solidFill>
                  <a:schemeClr val="bg2">
                    <a:lumMod val="90000"/>
                  </a:schemeClr>
                </a:solidFill>
              </a:rPr>
              <a:t>rehydrering</a:t>
            </a:r>
            <a:r>
              <a:rPr lang="sv-SE" sz="1200" i="1" dirty="0">
                <a:solidFill>
                  <a:schemeClr val="bg2">
                    <a:lumMod val="90000"/>
                  </a:schemeClr>
                </a:solidFill>
              </a:rPr>
              <a:t>. Du pausar hennes mediciner. En alltför snabb korrigering av grav kronisk </a:t>
            </a:r>
            <a:r>
              <a:rPr lang="sv-SE" sz="1200" i="1" dirty="0" err="1">
                <a:solidFill>
                  <a:schemeClr val="bg2">
                    <a:lumMod val="90000"/>
                  </a:schemeClr>
                </a:solidFill>
              </a:rPr>
              <a:t>hyponatremi</a:t>
            </a:r>
            <a:r>
              <a:rPr lang="sv-SE" sz="1200" i="1" dirty="0">
                <a:solidFill>
                  <a:schemeClr val="bg2">
                    <a:lumMod val="90000"/>
                  </a:schemeClr>
                </a:solidFill>
              </a:rPr>
              <a:t> innebär en risk för att utveckla central- och </a:t>
            </a:r>
            <a:r>
              <a:rPr lang="sv-SE" sz="1200" i="1" dirty="0" err="1">
                <a:solidFill>
                  <a:schemeClr val="bg2">
                    <a:lumMod val="90000"/>
                  </a:schemeClr>
                </a:solidFill>
              </a:rPr>
              <a:t>extrapontin</a:t>
            </a:r>
            <a:r>
              <a:rPr lang="sv-SE" sz="1200" i="1" dirty="0">
                <a:solidFill>
                  <a:schemeClr val="bg2">
                    <a:lumMod val="90000"/>
                  </a:schemeClr>
                </a:solidFill>
              </a:rPr>
              <a:t> </a:t>
            </a:r>
            <a:r>
              <a:rPr lang="sv-SE" sz="1200" i="1" dirty="0" err="1">
                <a:solidFill>
                  <a:schemeClr val="bg2">
                    <a:lumMod val="90000"/>
                  </a:schemeClr>
                </a:solidFill>
              </a:rPr>
              <a:t>myelinolys</a:t>
            </a:r>
            <a:r>
              <a:rPr lang="sv-SE" sz="1200" i="1" dirty="0">
                <a:solidFill>
                  <a:schemeClr val="bg2">
                    <a:lumMod val="90000"/>
                  </a:schemeClr>
                </a:solidFill>
              </a:rPr>
              <a:t> (osmotiskt </a:t>
            </a:r>
            <a:r>
              <a:rPr lang="sv-SE" sz="1200" i="1" dirty="0" err="1">
                <a:solidFill>
                  <a:schemeClr val="bg2">
                    <a:lumMod val="90000"/>
                  </a:schemeClr>
                </a:solidFill>
              </a:rPr>
              <a:t>demyeliniseringssyndrom</a:t>
            </a:r>
            <a:r>
              <a:rPr lang="sv-SE" sz="1200" i="1" dirty="0">
                <a:solidFill>
                  <a:schemeClr val="bg2">
                    <a:lumMod val="90000"/>
                  </a:schemeClr>
                </a:solidFill>
              </a:rPr>
              <a:t>) med bestående neurologiska skador som följd.</a:t>
            </a:r>
          </a:p>
          <a:p>
            <a:pPr marL="0" indent="0">
              <a:buNone/>
            </a:pPr>
            <a:r>
              <a:rPr lang="sv-SE" sz="1200" i="1" dirty="0">
                <a:solidFill>
                  <a:schemeClr val="bg2">
                    <a:lumMod val="90000"/>
                  </a:schemeClr>
                </a:solidFill>
              </a:rPr>
              <a:t>Inför inläggning på sjukhuset uppkommer en diskussion på akutmottagningen kring var Karin skall vårdas. Då du diskuterade behandlingen av </a:t>
            </a:r>
            <a:r>
              <a:rPr lang="sv-SE" sz="1200" i="1" dirty="0" err="1">
                <a:solidFill>
                  <a:schemeClr val="bg2">
                    <a:lumMod val="90000"/>
                  </a:schemeClr>
                </a:solidFill>
              </a:rPr>
              <a:t>hyponatremi</a:t>
            </a:r>
            <a:r>
              <a:rPr lang="sv-SE" sz="1200" i="1" dirty="0">
                <a:solidFill>
                  <a:schemeClr val="bg2">
                    <a:lumMod val="90000"/>
                  </a:schemeClr>
                </a:solidFill>
              </a:rPr>
              <a:t> och inläggningsbehov med din bakjour tyckte hen att du skall undersöka om det finns vårdplats på geriatrisk vårdavdelning ”eftersom patienten är gammal och skör”. En vanlig metod för skörhetsskattning är Clinical </a:t>
            </a:r>
            <a:r>
              <a:rPr lang="sv-SE" sz="1200" i="1" dirty="0" err="1">
                <a:solidFill>
                  <a:schemeClr val="bg2">
                    <a:lumMod val="90000"/>
                  </a:schemeClr>
                </a:solidFill>
              </a:rPr>
              <a:t>Frailty</a:t>
            </a:r>
            <a:r>
              <a:rPr lang="sv-SE" sz="1200" i="1" dirty="0">
                <a:solidFill>
                  <a:schemeClr val="bg2">
                    <a:lumMod val="90000"/>
                  </a:schemeClr>
                </a:solidFill>
              </a:rPr>
              <a:t> </a:t>
            </a:r>
            <a:r>
              <a:rPr lang="sv-SE" sz="1200" i="1" dirty="0" err="1">
                <a:solidFill>
                  <a:schemeClr val="bg2">
                    <a:lumMod val="90000"/>
                  </a:schemeClr>
                </a:solidFill>
              </a:rPr>
              <a:t>Scale</a:t>
            </a:r>
            <a:r>
              <a:rPr lang="sv-SE" sz="1200" i="1" dirty="0">
                <a:solidFill>
                  <a:schemeClr val="bg2">
                    <a:lumMod val="90000"/>
                  </a:schemeClr>
                </a:solidFill>
              </a:rPr>
              <a:t>. En svårighet med skalan är att denna skall grundas på en funktionsnivå 14 dagar tillbaka och ej i en akut situation. Man behöver också vara medveten om att det kan finnas vitt skilda bakomliggande orsaker till en viss grad av skörhet. Andra exempel på använda skattningsskalor eller screeninginstrument för skörhet är </a:t>
            </a:r>
            <a:r>
              <a:rPr lang="sv-SE" sz="1200" i="1" dirty="0" err="1">
                <a:solidFill>
                  <a:schemeClr val="bg2">
                    <a:lumMod val="90000"/>
                  </a:schemeClr>
                </a:solidFill>
              </a:rPr>
              <a:t>Physical</a:t>
            </a:r>
            <a:r>
              <a:rPr lang="sv-SE" sz="1200" i="1" dirty="0">
                <a:solidFill>
                  <a:schemeClr val="bg2">
                    <a:lumMod val="90000"/>
                  </a:schemeClr>
                </a:solidFill>
              </a:rPr>
              <a:t> </a:t>
            </a:r>
            <a:r>
              <a:rPr lang="sv-SE" sz="1200" i="1" dirty="0" err="1">
                <a:solidFill>
                  <a:schemeClr val="bg2">
                    <a:lumMod val="90000"/>
                  </a:schemeClr>
                </a:solidFill>
              </a:rPr>
              <a:t>Frailty</a:t>
            </a:r>
            <a:r>
              <a:rPr lang="sv-SE" sz="1200" i="1" dirty="0">
                <a:solidFill>
                  <a:schemeClr val="bg2">
                    <a:lumMod val="90000"/>
                  </a:schemeClr>
                </a:solidFill>
              </a:rPr>
              <a:t> </a:t>
            </a:r>
            <a:r>
              <a:rPr lang="sv-SE" sz="1200" i="1" dirty="0" err="1">
                <a:solidFill>
                  <a:schemeClr val="bg2">
                    <a:lumMod val="90000"/>
                  </a:schemeClr>
                </a:solidFill>
              </a:rPr>
              <a:t>Phenotype</a:t>
            </a:r>
            <a:r>
              <a:rPr lang="sv-SE" sz="1200" i="1" dirty="0">
                <a:solidFill>
                  <a:schemeClr val="bg2">
                    <a:lumMod val="90000"/>
                  </a:schemeClr>
                </a:solidFill>
              </a:rPr>
              <a:t> (PFP/CHS=</a:t>
            </a:r>
            <a:r>
              <a:rPr lang="sv-SE" sz="1200" i="1" dirty="0" err="1">
                <a:solidFill>
                  <a:schemeClr val="bg2">
                    <a:lumMod val="90000"/>
                  </a:schemeClr>
                </a:solidFill>
              </a:rPr>
              <a:t>Cardiovascular</a:t>
            </a:r>
            <a:r>
              <a:rPr lang="sv-SE" sz="1200" i="1" dirty="0">
                <a:solidFill>
                  <a:schemeClr val="bg2">
                    <a:lumMod val="90000"/>
                  </a:schemeClr>
                </a:solidFill>
              </a:rPr>
              <a:t> Health </a:t>
            </a:r>
            <a:r>
              <a:rPr lang="sv-SE" sz="1200" i="1" dirty="0" err="1">
                <a:solidFill>
                  <a:schemeClr val="bg2">
                    <a:lumMod val="90000"/>
                  </a:schemeClr>
                </a:solidFill>
              </a:rPr>
              <a:t>Study</a:t>
            </a:r>
            <a:r>
              <a:rPr lang="sv-SE" sz="1200" i="1" dirty="0">
                <a:solidFill>
                  <a:schemeClr val="bg2">
                    <a:lumMod val="90000"/>
                  </a:schemeClr>
                </a:solidFill>
              </a:rPr>
              <a:t> </a:t>
            </a:r>
            <a:r>
              <a:rPr lang="sv-SE" sz="1200" i="1" dirty="0" err="1">
                <a:solidFill>
                  <a:schemeClr val="bg2">
                    <a:lumMod val="90000"/>
                  </a:schemeClr>
                </a:solidFill>
              </a:rPr>
              <a:t>Phenotype</a:t>
            </a:r>
            <a:r>
              <a:rPr lang="sv-SE" sz="1200" i="1" dirty="0">
                <a:solidFill>
                  <a:schemeClr val="bg2">
                    <a:lumMod val="90000"/>
                  </a:schemeClr>
                </a:solidFill>
              </a:rPr>
              <a:t>), FRESH (</a:t>
            </a:r>
            <a:r>
              <a:rPr lang="sv-SE" sz="1200" i="1" dirty="0" err="1">
                <a:solidFill>
                  <a:schemeClr val="bg2">
                    <a:lumMod val="90000"/>
                  </a:schemeClr>
                </a:solidFill>
              </a:rPr>
              <a:t>Frail</a:t>
            </a:r>
            <a:r>
              <a:rPr lang="sv-SE" sz="1200" i="1" dirty="0">
                <a:solidFill>
                  <a:schemeClr val="bg2">
                    <a:lumMod val="90000"/>
                  </a:schemeClr>
                </a:solidFill>
              </a:rPr>
              <a:t> </a:t>
            </a:r>
            <a:r>
              <a:rPr lang="sv-SE" sz="1200" i="1" dirty="0" err="1">
                <a:solidFill>
                  <a:schemeClr val="bg2">
                    <a:lumMod val="90000"/>
                  </a:schemeClr>
                </a:solidFill>
              </a:rPr>
              <a:t>Elderly</a:t>
            </a:r>
            <a:r>
              <a:rPr lang="sv-SE" sz="1200" i="1" dirty="0">
                <a:solidFill>
                  <a:schemeClr val="bg2">
                    <a:lumMod val="90000"/>
                  </a:schemeClr>
                </a:solidFill>
              </a:rPr>
              <a:t> </a:t>
            </a:r>
            <a:r>
              <a:rPr lang="sv-SE" sz="1200" i="1" dirty="0" err="1">
                <a:solidFill>
                  <a:schemeClr val="bg2">
                    <a:lumMod val="90000"/>
                  </a:schemeClr>
                </a:solidFill>
              </a:rPr>
              <a:t>ResearcH</a:t>
            </a:r>
            <a:r>
              <a:rPr lang="sv-SE" sz="1200" i="1" dirty="0">
                <a:solidFill>
                  <a:schemeClr val="bg2">
                    <a:lumMod val="90000"/>
                  </a:schemeClr>
                </a:solidFill>
              </a:rPr>
              <a:t> </a:t>
            </a:r>
            <a:r>
              <a:rPr lang="sv-SE" sz="1200" i="1" dirty="0" err="1">
                <a:solidFill>
                  <a:schemeClr val="bg2">
                    <a:lumMod val="90000"/>
                  </a:schemeClr>
                </a:solidFill>
              </a:rPr>
              <a:t>group</a:t>
            </a:r>
            <a:r>
              <a:rPr lang="sv-SE" sz="1200" i="1" dirty="0">
                <a:solidFill>
                  <a:schemeClr val="bg2">
                    <a:lumMod val="90000"/>
                  </a:schemeClr>
                </a:solidFill>
              </a:rPr>
              <a:t>), GRP (Geriatrisk Riskprofil) och </a:t>
            </a:r>
            <a:r>
              <a:rPr lang="sv-SE" sz="1200" i="1" dirty="0" err="1">
                <a:solidFill>
                  <a:schemeClr val="bg2">
                    <a:lumMod val="90000"/>
                  </a:schemeClr>
                </a:solidFill>
              </a:rPr>
              <a:t>Tilbury</a:t>
            </a:r>
            <a:r>
              <a:rPr lang="sv-SE" sz="1200" i="1" dirty="0">
                <a:solidFill>
                  <a:schemeClr val="bg2">
                    <a:lumMod val="90000"/>
                  </a:schemeClr>
                </a:solidFill>
              </a:rPr>
              <a:t> </a:t>
            </a:r>
            <a:r>
              <a:rPr lang="sv-SE" sz="1200" i="1" dirty="0" err="1">
                <a:solidFill>
                  <a:schemeClr val="bg2">
                    <a:lumMod val="90000"/>
                  </a:schemeClr>
                </a:solidFill>
              </a:rPr>
              <a:t>Frailty</a:t>
            </a:r>
            <a:r>
              <a:rPr lang="sv-SE" sz="1200" i="1" dirty="0">
                <a:solidFill>
                  <a:schemeClr val="bg2">
                    <a:lumMod val="90000"/>
                  </a:schemeClr>
                </a:solidFill>
              </a:rPr>
              <a:t> </a:t>
            </a:r>
            <a:r>
              <a:rPr lang="sv-SE" sz="1200" i="1" dirty="0" err="1">
                <a:solidFill>
                  <a:schemeClr val="bg2">
                    <a:lumMod val="90000"/>
                  </a:schemeClr>
                </a:solidFill>
              </a:rPr>
              <a:t>Indicator</a:t>
            </a:r>
            <a:r>
              <a:rPr lang="sv-SE" sz="1200" i="1" dirty="0">
                <a:solidFill>
                  <a:schemeClr val="bg2">
                    <a:lumMod val="90000"/>
                  </a:schemeClr>
                </a:solidFill>
              </a:rPr>
              <a:t>.</a:t>
            </a:r>
          </a:p>
          <a:p>
            <a:pPr marL="0" indent="0">
              <a:buNone/>
            </a:pPr>
            <a:r>
              <a:rPr lang="sv-SE" sz="1400" dirty="0"/>
              <a:t>Karin läggs in på den geriatriska vårdavdelning där du tjänstgör under den närmaste veckan. Avdelningen arbetar teambaserat utifrån CGA (</a:t>
            </a:r>
            <a:r>
              <a:rPr lang="sv-SE" sz="1400" dirty="0" err="1"/>
              <a:t>Comprehensive</a:t>
            </a:r>
            <a:r>
              <a:rPr lang="sv-SE" sz="1400" dirty="0"/>
              <a:t> </a:t>
            </a:r>
            <a:r>
              <a:rPr lang="sv-SE" sz="1400" dirty="0" err="1"/>
              <a:t>Geriatric</a:t>
            </a:r>
            <a:r>
              <a:rPr lang="sv-SE" sz="1400" dirty="0"/>
              <a:t> </a:t>
            </a:r>
            <a:r>
              <a:rPr lang="sv-SE" sz="1400" dirty="0" err="1"/>
              <a:t>Assessment</a:t>
            </a:r>
            <a:r>
              <a:rPr lang="sv-SE" sz="1400" dirty="0"/>
              <a:t>).</a:t>
            </a:r>
          </a:p>
          <a:p>
            <a:pPr marL="0" indent="0">
              <a:buNone/>
            </a:pPr>
            <a:r>
              <a:rPr lang="sv-SE" sz="1400" b="1" dirty="0"/>
              <a:t>Fråga 3:6 (2p). </a:t>
            </a:r>
            <a:r>
              <a:rPr lang="sv-SE" sz="1400" dirty="0"/>
              <a:t>Förklara innebörden i arbetssättet CGA.</a:t>
            </a:r>
          </a:p>
          <a:p>
            <a:pPr marL="0" indent="0">
              <a:buNone/>
            </a:pPr>
            <a:r>
              <a:rPr lang="sv-SE" sz="1400" b="1" i="1" dirty="0">
                <a:solidFill>
                  <a:srgbClr val="0070C0"/>
                </a:solidFill>
              </a:rPr>
              <a:t>Återkoppling 3:6. </a:t>
            </a:r>
            <a:r>
              <a:rPr lang="sv-SE" sz="1400" i="1" dirty="0" err="1">
                <a:solidFill>
                  <a:srgbClr val="0070C0"/>
                </a:solidFill>
              </a:rPr>
              <a:t>Comprehensive</a:t>
            </a:r>
            <a:r>
              <a:rPr lang="sv-SE" sz="1400" i="1" dirty="0">
                <a:solidFill>
                  <a:srgbClr val="0070C0"/>
                </a:solidFill>
              </a:rPr>
              <a:t> </a:t>
            </a:r>
            <a:r>
              <a:rPr lang="sv-SE" sz="1400" i="1" dirty="0" err="1">
                <a:solidFill>
                  <a:srgbClr val="0070C0"/>
                </a:solidFill>
              </a:rPr>
              <a:t>Geriatric</a:t>
            </a:r>
            <a:r>
              <a:rPr lang="sv-SE" sz="1400" i="1" dirty="0">
                <a:solidFill>
                  <a:srgbClr val="0070C0"/>
                </a:solidFill>
              </a:rPr>
              <a:t> </a:t>
            </a:r>
            <a:r>
              <a:rPr lang="sv-SE" sz="1400" i="1" dirty="0" err="1">
                <a:solidFill>
                  <a:srgbClr val="0070C0"/>
                </a:solidFill>
              </a:rPr>
              <a:t>Assessment</a:t>
            </a:r>
            <a:r>
              <a:rPr lang="sv-SE" sz="1400" i="1" dirty="0">
                <a:solidFill>
                  <a:srgbClr val="0070C0"/>
                </a:solidFill>
              </a:rPr>
              <a:t> (CGA) innebär ett strukturerat och teambaserat arbetssätt med helhetssyn där olika aspekter på den äldre patientens mående vägs in: utöver medicinska faktorer även psykiska faktorer, kognition, social situation, funktionsförmåga vad gäller ADL och rörlighet mm. (Lärandemål A5, B4) </a:t>
            </a:r>
          </a:p>
          <a:p>
            <a:pPr marL="0" indent="0">
              <a:buNone/>
            </a:pPr>
            <a:r>
              <a:rPr lang="sv-SE" sz="1400" dirty="0"/>
              <a:t>Under de närmaste dagarna på vårdavdelningen avklingar Karins diarréer snabbt och hennes natriumvärden normaliseras successivt. Hon kan skrivas ut till hemmet i relativt gott skick efter en vecka på sjukhus. Blodtrycket visar en viss stigande tendens, men hon skrivs ut helt utan mediciner. Remiss skrivs till vårdcentralen för en ganska snar uppföljning av såväl blodtrycket som hennes psykiska tillstånd.</a:t>
            </a:r>
          </a:p>
          <a:p>
            <a:pPr marL="0" indent="0">
              <a:buNone/>
            </a:pPr>
            <a:r>
              <a:rPr lang="sv-SE" sz="1400" b="1" i="1" dirty="0"/>
              <a:t>Slut på fall!</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Karin, 86 år. (18p) (Omtenta VT22) </a:t>
            </a:r>
            <a:endParaRPr lang="sv-SE" sz="2400" dirty="0">
              <a:effectLst/>
            </a:endParaRPr>
          </a:p>
        </p:txBody>
      </p:sp>
    </p:spTree>
    <p:extLst>
      <p:ext uri="{BB962C8B-B14F-4D97-AF65-F5344CB8AC3E}">
        <p14:creationId xmlns:p14="http://schemas.microsoft.com/office/powerpoint/2010/main" val="2744784741"/>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0"/>
            <a:ext cx="11423561" cy="5943600"/>
          </a:xfrm>
        </p:spPr>
        <p:txBody>
          <a:bodyPr>
            <a:normAutofit/>
          </a:bodyPr>
          <a:lstStyle/>
          <a:p>
            <a:pPr marL="0" indent="0">
              <a:buNone/>
            </a:pPr>
            <a:r>
              <a:rPr lang="sv-SE" sz="1400" dirty="0"/>
              <a:t>Det är en vardagsförmiddag på ett länssjukhus som tar emot alla sorters patienter primärt. Till akutmottagningen på sjukhuset kommer en förmiddag </a:t>
            </a:r>
            <a:r>
              <a:rPr lang="sv-SE" sz="1400" dirty="0" err="1"/>
              <a:t>kl</a:t>
            </a:r>
            <a:r>
              <a:rPr lang="sv-SE" sz="1400" dirty="0"/>
              <a:t> 9.40 ett larm om att ett 11-månaders barn är på väg in med ambulans </a:t>
            </a:r>
            <a:r>
              <a:rPr lang="sv-SE" sz="1400" dirty="0" err="1"/>
              <a:t>pga</a:t>
            </a:r>
            <a:r>
              <a:rPr lang="sv-SE" sz="1400" dirty="0"/>
              <a:t> kramper som trots upprepad akut behandling, både av föräldrar och i ambulans inte viker. Beräknad ankomst om 20 minuter. Någon mer information finns inte i nuläget och ingen identitet är angiven.</a:t>
            </a:r>
          </a:p>
          <a:p>
            <a:pPr marL="0" indent="0">
              <a:buNone/>
            </a:pPr>
            <a:r>
              <a:rPr lang="sv-SE" sz="1400" b="1" dirty="0"/>
              <a:t>Fråga 3:1 (5p) </a:t>
            </a:r>
            <a:br>
              <a:rPr lang="sv-SE" sz="1400" dirty="0"/>
            </a:br>
            <a:r>
              <a:rPr lang="sv-SE" sz="1400" dirty="0"/>
              <a:t>Beskriv hur förberedelser för patientens ankomst bör göras. Vilka personella och materiella resurser behövs? Vilken information behöver tas fram?</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Noah, 11 månader. (35p) (Omtenta HT22) </a:t>
            </a:r>
            <a:endParaRPr lang="sv-SE" sz="2400" dirty="0">
              <a:effectLst/>
            </a:endParaRPr>
          </a:p>
        </p:txBody>
      </p:sp>
    </p:spTree>
    <p:extLst>
      <p:ext uri="{BB962C8B-B14F-4D97-AF65-F5344CB8AC3E}">
        <p14:creationId xmlns:p14="http://schemas.microsoft.com/office/powerpoint/2010/main" val="2892623813"/>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0"/>
            <a:ext cx="11423561" cy="5943600"/>
          </a:xfrm>
        </p:spPr>
        <p:txBody>
          <a:bodyPr>
            <a:normAutofit/>
          </a:bodyPr>
          <a:lstStyle/>
          <a:p>
            <a:pPr marL="0" indent="0">
              <a:buNone/>
            </a:pPr>
            <a:r>
              <a:rPr lang="sv-SE" sz="1400" dirty="0"/>
              <a:t>Det är en vardagsförmiddag på ett länssjukhus som tar emot alla sorters patienter primärt. Till akutmottagningen på sjukhuset kommer en förmiddag </a:t>
            </a:r>
            <a:r>
              <a:rPr lang="sv-SE" sz="1400" dirty="0" err="1"/>
              <a:t>kl</a:t>
            </a:r>
            <a:r>
              <a:rPr lang="sv-SE" sz="1400" dirty="0"/>
              <a:t> 9.40 ett larm om att ett 11-månaders barn är på väg in med ambulans </a:t>
            </a:r>
            <a:r>
              <a:rPr lang="sv-SE" sz="1400" dirty="0" err="1"/>
              <a:t>pga</a:t>
            </a:r>
            <a:r>
              <a:rPr lang="sv-SE" sz="1400" dirty="0"/>
              <a:t> kramper som trots upprepad akut behandling, både av föräldrar och i ambulans inte viker. Beräknad ankomst om 20 minuter. Någon mer information finns inte i nuläget och ingen identitet är angiven.</a:t>
            </a:r>
          </a:p>
          <a:p>
            <a:pPr marL="0" indent="0">
              <a:buNone/>
            </a:pPr>
            <a:r>
              <a:rPr lang="sv-SE" sz="1400" b="1" dirty="0"/>
              <a:t>Fråga 3:1 (5p) </a:t>
            </a:r>
            <a:br>
              <a:rPr lang="sv-SE" sz="1400" dirty="0"/>
            </a:br>
            <a:r>
              <a:rPr lang="sv-SE" sz="1400" dirty="0"/>
              <a:t>Beskriv hur förberedelser för patientens ankomst bör göras. Vilka personella och materiella resurser behövs? Vilken information behöver tas fram?</a:t>
            </a:r>
          </a:p>
          <a:p>
            <a:pPr marL="0" indent="0">
              <a:buNone/>
            </a:pPr>
            <a:r>
              <a:rPr lang="sv-SE" sz="1400" b="1" i="1" dirty="0">
                <a:solidFill>
                  <a:srgbClr val="0070C0"/>
                </a:solidFill>
              </a:rPr>
              <a:t>Återkoppling 3:1. </a:t>
            </a:r>
            <a:r>
              <a:rPr lang="sv-SE" sz="1400" i="1" dirty="0">
                <a:solidFill>
                  <a:srgbClr val="0070C0"/>
                </a:solidFill>
              </a:rPr>
              <a:t>När identitet eller känd vikt inte finns tillgänglig för barnet i det här skedet behöver man beräkna vikten, antingen via formler utifrån ålder eller ta fram värden för vikt i någon form av kunskapsstöd. Vikten är central för alla läkemedel som ska ges. Referensvärden för vitala parametrar bör finnas tillgängligt. Vidare behöver barnpersonal larmas om de inte finns på akutmottagningen. Då det rör sig om medvetslös patient bör narkos tillkallas. Vidare behöver man ta fram utrustning i barnstorlek (luftvägsutrustning, </a:t>
            </a:r>
            <a:r>
              <a:rPr lang="sv-SE" sz="1400" i="1" dirty="0" err="1">
                <a:solidFill>
                  <a:srgbClr val="0070C0"/>
                </a:solidFill>
              </a:rPr>
              <a:t>pulsoximeter</a:t>
            </a:r>
            <a:r>
              <a:rPr lang="sv-SE" sz="1400" i="1" dirty="0">
                <a:solidFill>
                  <a:srgbClr val="0070C0"/>
                </a:solidFill>
              </a:rPr>
              <a:t>, syrgasmasker osv). Finns </a:t>
            </a:r>
            <a:r>
              <a:rPr lang="sv-SE" sz="1400" i="1" dirty="0" err="1">
                <a:solidFill>
                  <a:srgbClr val="0070C0"/>
                </a:solidFill>
              </a:rPr>
              <a:t>barnbord</a:t>
            </a:r>
            <a:r>
              <a:rPr lang="sv-SE" sz="1400" i="1" dirty="0">
                <a:solidFill>
                  <a:srgbClr val="0070C0"/>
                </a:solidFill>
              </a:rPr>
              <a:t> tillgängligt bör det tas fram. (Lärandemål A1, A4, B5)</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Noah, 11 månader. (35p) (Omtenta HT22) </a:t>
            </a:r>
            <a:endParaRPr lang="sv-SE" sz="2400" dirty="0">
              <a:effectLst/>
            </a:endParaRPr>
          </a:p>
        </p:txBody>
      </p:sp>
    </p:spTree>
    <p:extLst>
      <p:ext uri="{BB962C8B-B14F-4D97-AF65-F5344CB8AC3E}">
        <p14:creationId xmlns:p14="http://schemas.microsoft.com/office/powerpoint/2010/main" val="4135797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Gun-Britt, 88 år. (30p) (Ord VT22)</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 Enligt datajournalen vårdades Gun-Britt för 3 år sedan under 5 dygn för en </a:t>
            </a:r>
            <a:r>
              <a:rPr lang="sv-SE" sz="1200" i="1" dirty="0" err="1">
                <a:solidFill>
                  <a:schemeClr val="bg2">
                    <a:lumMod val="90000"/>
                  </a:schemeClr>
                </a:solidFill>
              </a:rPr>
              <a:t>erysipelas</a:t>
            </a:r>
            <a:r>
              <a:rPr lang="sv-SE" sz="1200" i="1" dirty="0">
                <a:solidFill>
                  <a:schemeClr val="bg2">
                    <a:lumMod val="90000"/>
                  </a:schemeClr>
                </a:solidFill>
              </a:rPr>
              <a:t>, men annars har hon inte sjukhusvårdats sedan datajournalens införande för 10 år sedan. Hon har inte heller haft mer än sporadiska vårdcentralskontakter. Hon verkar ha kontrollerats hos privatläkare för bland annat högt blodtryck och diabetes typ 2,men någon aktuell medicinlista finns inte i journalen. Vid föregående vårdtillfälle angavs som närmast anhörig en systerdotter bosatt 10 mil bort, men även en väninna i samma trappuppgång finns omnämnd som närstående. </a:t>
            </a:r>
            <a:br>
              <a:rPr lang="sv-SE" sz="1200" i="1" dirty="0">
                <a:solidFill>
                  <a:schemeClr val="bg2">
                    <a:lumMod val="90000"/>
                  </a:schemeClr>
                </a:solidFill>
              </a:rPr>
            </a:br>
            <a:r>
              <a:rPr lang="sv-SE" sz="1200" i="1" dirty="0">
                <a:solidFill>
                  <a:schemeClr val="bg2">
                    <a:lumMod val="90000"/>
                  </a:schemeClr>
                </a:solidFill>
              </a:rPr>
              <a:t>Vid somatisk undersökning finner du ingen andningspåverkan, lätta </a:t>
            </a:r>
            <a:r>
              <a:rPr lang="sv-SE" sz="1200" i="1" dirty="0" err="1">
                <a:solidFill>
                  <a:schemeClr val="bg2">
                    <a:lumMod val="90000"/>
                  </a:schemeClr>
                </a:solidFill>
              </a:rPr>
              <a:t>krepitationer</a:t>
            </a:r>
            <a:r>
              <a:rPr lang="sv-SE" sz="1200" i="1" dirty="0">
                <a:solidFill>
                  <a:schemeClr val="bg2">
                    <a:lumMod val="90000"/>
                  </a:schemeClr>
                </a:solidFill>
              </a:rPr>
              <a:t> basalt över lungfälten, fortsatt syremättnad 96946 på luft. Regelbunden hjärtrytm med frekvens 104/min och ett svagt systoliskt blåsljud, blodtryck 100/55 </a:t>
            </a:r>
            <a:r>
              <a:rPr lang="sv-SE" sz="1200" i="1" dirty="0" err="1">
                <a:solidFill>
                  <a:schemeClr val="bg2">
                    <a:lumMod val="90000"/>
                  </a:schemeClr>
                </a:solidFill>
              </a:rPr>
              <a:t>mmHg</a:t>
            </a:r>
            <a:r>
              <a:rPr lang="sv-SE" sz="1200" i="1" dirty="0">
                <a:solidFill>
                  <a:schemeClr val="bg2">
                    <a:lumMod val="90000"/>
                  </a:schemeClr>
                </a:solidFill>
              </a:rPr>
              <a:t> i liggande. Gun-Britt är påtagligt desorienterad, talet är delvis osammanhängande, men vissa svar på enkla frågor är adekvata. I neurologstatus finner du inget avvikande, men Gun-Britt medverkar dåligt. Palpation och passiv rörlighet i höfter, knän och fotleder utan smärtreaktion bilateralt. Inga </a:t>
            </a:r>
            <a:r>
              <a:rPr lang="sv-SE" sz="1200" i="1" dirty="0" err="1">
                <a:solidFill>
                  <a:schemeClr val="bg2">
                    <a:lumMod val="90000"/>
                  </a:schemeClr>
                </a:solidFill>
              </a:rPr>
              <a:t>hematom</a:t>
            </a:r>
            <a:r>
              <a:rPr lang="sv-SE" sz="1200" i="1" dirty="0">
                <a:solidFill>
                  <a:schemeClr val="bg2">
                    <a:lumMod val="90000"/>
                  </a:schemeClr>
                </a:solidFill>
              </a:rPr>
              <a:t>, men det finns en kvarvarande rodnad över flera tryckpunkter på hö sida, dock utan sår. Nedsatt </a:t>
            </a:r>
            <a:r>
              <a:rPr lang="sv-SE" sz="1200" i="1" dirty="0" err="1">
                <a:solidFill>
                  <a:schemeClr val="bg2">
                    <a:lumMod val="90000"/>
                  </a:schemeClr>
                </a:solidFill>
              </a:rPr>
              <a:t>hudturgor</a:t>
            </a:r>
            <a:r>
              <a:rPr lang="sv-SE" sz="1200" i="1" dirty="0">
                <a:solidFill>
                  <a:schemeClr val="bg2">
                    <a:lumMod val="90000"/>
                  </a:schemeClr>
                </a:solidFill>
              </a:rPr>
              <a:t> på bålen. EKG visar sinusrytm, frekvens 105 och ett partiellt hö-sidigt skänkelblock, oförändrat som för tre år sedan. </a:t>
            </a:r>
            <a:br>
              <a:rPr lang="sv-SE" sz="1200" i="1" dirty="0">
                <a:solidFill>
                  <a:schemeClr val="bg2">
                    <a:lumMod val="90000"/>
                  </a:schemeClr>
                </a:solidFill>
              </a:rPr>
            </a:br>
            <a:r>
              <a:rPr lang="sv-SE" sz="1200" i="1" dirty="0">
                <a:solidFill>
                  <a:schemeClr val="bg2">
                    <a:lumMod val="90000"/>
                  </a:schemeClr>
                </a:solidFill>
              </a:rPr>
              <a:t>Lab: Hb 155 g/L, LPK 12,0 x109/L, </a:t>
            </a:r>
            <a:r>
              <a:rPr lang="sv-SE" sz="1200" i="1" dirty="0" err="1">
                <a:solidFill>
                  <a:schemeClr val="bg2">
                    <a:lumMod val="90000"/>
                  </a:schemeClr>
                </a:solidFill>
              </a:rPr>
              <a:t>Kreatinin</a:t>
            </a:r>
            <a:r>
              <a:rPr lang="sv-SE" sz="1200" i="1" dirty="0">
                <a:solidFill>
                  <a:schemeClr val="bg2">
                    <a:lumMod val="90000"/>
                  </a:schemeClr>
                </a:solidFill>
              </a:rPr>
              <a:t> 204 </a:t>
            </a:r>
            <a:r>
              <a:rPr lang="sv-SE" sz="1200" i="1" dirty="0" err="1">
                <a:solidFill>
                  <a:schemeClr val="bg2">
                    <a:lumMod val="90000"/>
                  </a:schemeClr>
                </a:solidFill>
              </a:rPr>
              <a:t>umol</a:t>
            </a:r>
            <a:r>
              <a:rPr lang="sv-SE" sz="1200" i="1" dirty="0">
                <a:solidFill>
                  <a:schemeClr val="bg2">
                    <a:lumMod val="90000"/>
                  </a:schemeClr>
                </a:solidFill>
              </a:rPr>
              <a:t>/L och </a:t>
            </a:r>
            <a:r>
              <a:rPr lang="sv-SE" sz="1200" i="1" dirty="0" err="1">
                <a:solidFill>
                  <a:schemeClr val="bg2">
                    <a:lumMod val="90000"/>
                  </a:schemeClr>
                </a:solidFill>
              </a:rPr>
              <a:t>eGFR</a:t>
            </a:r>
            <a:r>
              <a:rPr lang="sv-SE" sz="1200" i="1" dirty="0">
                <a:solidFill>
                  <a:schemeClr val="bg2">
                    <a:lumMod val="90000"/>
                  </a:schemeClr>
                </a:solidFill>
              </a:rPr>
              <a:t> 16 </a:t>
            </a:r>
            <a:r>
              <a:rPr lang="sv-SE" sz="1200" i="1" dirty="0" err="1">
                <a:solidFill>
                  <a:schemeClr val="bg2">
                    <a:lumMod val="90000"/>
                  </a:schemeClr>
                </a:solidFill>
              </a:rPr>
              <a:t>mL</a:t>
            </a:r>
            <a:r>
              <a:rPr lang="sv-SE" sz="1200" i="1" dirty="0">
                <a:solidFill>
                  <a:schemeClr val="bg2">
                    <a:lumMod val="90000"/>
                  </a:schemeClr>
                </a:solidFill>
              </a:rPr>
              <a:t>/min/1,73 m?, K 3,8mmol/L, Na 135mmol/L, CRP 43 mg/L, </a:t>
            </a:r>
            <a:r>
              <a:rPr lang="sv-SE" sz="1200" i="1" dirty="0" err="1">
                <a:solidFill>
                  <a:schemeClr val="bg2">
                    <a:lumMod val="90000"/>
                  </a:schemeClr>
                </a:solidFill>
              </a:rPr>
              <a:t>Myoglobin</a:t>
            </a:r>
            <a:r>
              <a:rPr lang="sv-SE" sz="1200" i="1" dirty="0">
                <a:solidFill>
                  <a:schemeClr val="bg2">
                    <a:lumMod val="90000"/>
                  </a:schemeClr>
                </a:solidFill>
              </a:rPr>
              <a:t> normalt, P-glukos 11,0 </a:t>
            </a:r>
            <a:r>
              <a:rPr lang="sv-SE" sz="1200" i="1" dirty="0" err="1">
                <a:solidFill>
                  <a:schemeClr val="bg2">
                    <a:lumMod val="90000"/>
                  </a:schemeClr>
                </a:solidFill>
              </a:rPr>
              <a:t>mmol</a:t>
            </a:r>
            <a:r>
              <a:rPr lang="sv-SE" sz="1200" i="1" dirty="0">
                <a:solidFill>
                  <a:schemeClr val="bg2">
                    <a:lumMod val="90000"/>
                  </a:schemeClr>
                </a:solidFill>
              </a:rPr>
              <a:t>/L. Du bedömer att det finns ett behov av inläggning framför allt </a:t>
            </a:r>
            <a:r>
              <a:rPr lang="sv-SE" sz="1200" i="1" dirty="0" err="1">
                <a:solidFill>
                  <a:schemeClr val="bg2">
                    <a:lumMod val="90000"/>
                  </a:schemeClr>
                </a:solidFill>
              </a:rPr>
              <a:t>pga</a:t>
            </a:r>
            <a:r>
              <a:rPr lang="sv-SE" sz="1200" i="1" dirty="0">
                <a:solidFill>
                  <a:schemeClr val="bg2">
                    <a:lumMod val="90000"/>
                  </a:schemeClr>
                </a:solidFill>
              </a:rPr>
              <a:t> konfusion och </a:t>
            </a:r>
            <a:r>
              <a:rPr lang="sv-SE" sz="1200" i="1" dirty="0" err="1">
                <a:solidFill>
                  <a:schemeClr val="bg2">
                    <a:lumMod val="90000"/>
                  </a:schemeClr>
                </a:solidFill>
              </a:rPr>
              <a:t>dehydrering</a:t>
            </a:r>
            <a:r>
              <a:rPr lang="sv-SE" sz="1200" i="1" dirty="0">
                <a:solidFill>
                  <a:schemeClr val="bg2">
                    <a:lumMod val="90000"/>
                  </a:schemeClr>
                </a:solidFill>
              </a:rPr>
              <a:t>. Det höga blodvärdet, nedsatt </a:t>
            </a:r>
            <a:r>
              <a:rPr lang="sv-SE" sz="1200" i="1" dirty="0" err="1">
                <a:solidFill>
                  <a:schemeClr val="bg2">
                    <a:lumMod val="90000"/>
                  </a:schemeClr>
                </a:solidFill>
              </a:rPr>
              <a:t>hudturgor</a:t>
            </a:r>
            <a:r>
              <a:rPr lang="sv-SE" sz="1200" i="1" dirty="0">
                <a:solidFill>
                  <a:schemeClr val="bg2">
                    <a:lumMod val="90000"/>
                  </a:schemeClr>
                </a:solidFill>
              </a:rPr>
              <a:t> och det låga blodtrycket skulle kunna tala för en </a:t>
            </a:r>
            <a:r>
              <a:rPr lang="sv-SE" sz="1200" i="1" dirty="0" err="1">
                <a:solidFill>
                  <a:schemeClr val="bg2">
                    <a:lumMod val="90000"/>
                  </a:schemeClr>
                </a:solidFill>
              </a:rPr>
              <a:t>dehydrering</a:t>
            </a:r>
            <a:r>
              <a:rPr lang="sv-SE" sz="1200" i="1" dirty="0">
                <a:solidFill>
                  <a:schemeClr val="bg2">
                    <a:lumMod val="90000"/>
                  </a:schemeClr>
                </a:solidFill>
              </a:rPr>
              <a:t> som orsak till Gun- Britts njursvikt. Du ordinerar </a:t>
            </a:r>
            <a:r>
              <a:rPr lang="sv-SE" sz="1200" i="1" dirty="0" err="1">
                <a:solidFill>
                  <a:schemeClr val="bg2">
                    <a:lumMod val="90000"/>
                  </a:schemeClr>
                </a:solidFill>
              </a:rPr>
              <a:t>Ringeracetat</a:t>
            </a:r>
            <a:r>
              <a:rPr lang="sv-SE" sz="1200" i="1" dirty="0">
                <a:solidFill>
                  <a:schemeClr val="bg2">
                    <a:lumMod val="90000"/>
                  </a:schemeClr>
                </a:solidFill>
              </a:rPr>
              <a:t>, 2 liter det kommande dygnet och nya prover under morgondagen. Du bedömer att det är en låg misstanke om skelettskada, men bestämmer dig för att genomföra en datortomografi huvud eftersom Gun-Britt fallit på oklart sätt, är </a:t>
            </a:r>
            <a:r>
              <a:rPr lang="sv-SE" sz="1200" i="1" dirty="0" err="1">
                <a:solidFill>
                  <a:schemeClr val="bg2">
                    <a:lumMod val="90000"/>
                  </a:schemeClr>
                </a:solidFill>
              </a:rPr>
              <a:t>konfusorisk</a:t>
            </a:r>
            <a:r>
              <a:rPr lang="sv-SE" sz="1200" i="1" dirty="0">
                <a:solidFill>
                  <a:schemeClr val="bg2">
                    <a:lumMod val="90000"/>
                  </a:schemeClr>
                </a:solidFill>
              </a:rPr>
              <a:t> och medverkar dåligt vid neurologstatus.¨</a:t>
            </a:r>
          </a:p>
          <a:p>
            <a:pPr marL="0" indent="0">
              <a:buNone/>
            </a:pPr>
            <a:r>
              <a:rPr lang="sv-SE" sz="1400" b="1" dirty="0"/>
              <a:t>Fråga 2:3a (3p). </a:t>
            </a:r>
            <a:r>
              <a:rPr lang="sv-SE" sz="1400" dirty="0"/>
              <a:t>Vilka läkemedelsjusteringar genomför du bland Gun-Britts läkemedel vid inläggningen utifrån din helhetsbedömning?</a:t>
            </a:r>
            <a:br>
              <a:rPr lang="sv-SE" sz="1400" dirty="0"/>
            </a:br>
            <a:r>
              <a:rPr lang="sv-SE" sz="1400" b="1" dirty="0"/>
              <a:t>Fråga 2:3b (2p). </a:t>
            </a:r>
            <a:r>
              <a:rPr lang="sv-SE" sz="1400" dirty="0"/>
              <a:t>Du bedömer och skriver i journalen att det under vårdtiden behöver göras en fördjupad läkemedelsgenomgång. Vad innebär en sådan?</a:t>
            </a:r>
          </a:p>
          <a:p>
            <a:pPr marL="0" indent="0">
              <a:buNone/>
            </a:pPr>
            <a:r>
              <a:rPr lang="sv-SE" sz="1400" b="1" i="1" dirty="0">
                <a:solidFill>
                  <a:srgbClr val="0070C0"/>
                </a:solidFill>
              </a:rPr>
              <a:t>Återkoppling 2:3. </a:t>
            </a:r>
            <a:r>
              <a:rPr lang="sv-SE" sz="1400" i="1" dirty="0">
                <a:solidFill>
                  <a:srgbClr val="0070C0"/>
                </a:solidFill>
              </a:rPr>
              <a:t>Vid inkomsten ser du skäl för uppehåll med </a:t>
            </a:r>
            <a:r>
              <a:rPr lang="sv-SE" sz="1400" i="1" dirty="0" err="1">
                <a:solidFill>
                  <a:srgbClr val="0070C0"/>
                </a:solidFill>
              </a:rPr>
              <a:t>enalapril</a:t>
            </a:r>
            <a:r>
              <a:rPr lang="sv-SE" sz="1400" i="1" dirty="0">
                <a:solidFill>
                  <a:srgbClr val="0070C0"/>
                </a:solidFill>
              </a:rPr>
              <a:t>, </a:t>
            </a:r>
            <a:r>
              <a:rPr lang="sv-SE" sz="1400" i="1" dirty="0" err="1">
                <a:solidFill>
                  <a:srgbClr val="0070C0"/>
                </a:solidFill>
              </a:rPr>
              <a:t>Furix</a:t>
            </a:r>
            <a:r>
              <a:rPr lang="sv-SE" sz="1400" i="1" dirty="0">
                <a:solidFill>
                  <a:srgbClr val="0070C0"/>
                </a:solidFill>
              </a:rPr>
              <a:t> och </a:t>
            </a:r>
            <a:r>
              <a:rPr lang="sv-SE" sz="1400" i="1" dirty="0" err="1">
                <a:solidFill>
                  <a:srgbClr val="0070C0"/>
                </a:solidFill>
              </a:rPr>
              <a:t>amlodipin</a:t>
            </a:r>
            <a:r>
              <a:rPr lang="sv-SE" sz="1400" i="1" dirty="0">
                <a:solidFill>
                  <a:srgbClr val="0070C0"/>
                </a:solidFill>
              </a:rPr>
              <a:t> på grund av lågt blodtryck och </a:t>
            </a:r>
            <a:r>
              <a:rPr lang="sv-SE" sz="1400" i="1" dirty="0" err="1">
                <a:solidFill>
                  <a:srgbClr val="0070C0"/>
                </a:solidFill>
              </a:rPr>
              <a:t>metformin</a:t>
            </a:r>
            <a:r>
              <a:rPr lang="sv-SE" sz="1400" i="1" dirty="0">
                <a:solidFill>
                  <a:srgbClr val="0070C0"/>
                </a:solidFill>
              </a:rPr>
              <a:t> p g a njursvikten. Du sätter ut </a:t>
            </a:r>
            <a:r>
              <a:rPr lang="sv-SE" sz="1400" i="1" dirty="0" err="1">
                <a:solidFill>
                  <a:srgbClr val="0070C0"/>
                </a:solidFill>
              </a:rPr>
              <a:t>Detrusitol</a:t>
            </a:r>
            <a:r>
              <a:rPr lang="sv-SE" sz="1400" i="1" dirty="0">
                <a:solidFill>
                  <a:srgbClr val="0070C0"/>
                </a:solidFill>
              </a:rPr>
              <a:t> </a:t>
            </a:r>
            <a:r>
              <a:rPr lang="sv-SE" sz="1400" i="1" dirty="0" err="1">
                <a:solidFill>
                  <a:srgbClr val="0070C0"/>
                </a:solidFill>
              </a:rPr>
              <a:t>pga</a:t>
            </a:r>
            <a:r>
              <a:rPr lang="sv-SE" sz="1400" i="1" dirty="0">
                <a:solidFill>
                  <a:srgbClr val="0070C0"/>
                </a:solidFill>
              </a:rPr>
              <a:t> den </a:t>
            </a:r>
            <a:r>
              <a:rPr lang="sv-SE" sz="1400" i="1" dirty="0" err="1">
                <a:solidFill>
                  <a:srgbClr val="0070C0"/>
                </a:solidFill>
              </a:rPr>
              <a:t>antikolinerga</a:t>
            </a:r>
            <a:r>
              <a:rPr lang="sv-SE" sz="1400" i="1" dirty="0">
                <a:solidFill>
                  <a:srgbClr val="0070C0"/>
                </a:solidFill>
              </a:rPr>
              <a:t> effekten och då det är ett olämpligt läkemedel till äldre. Du väljer att även göra uppehåll med </a:t>
            </a:r>
            <a:r>
              <a:rPr lang="sv-SE" sz="1400" i="1" dirty="0" err="1">
                <a:solidFill>
                  <a:srgbClr val="0070C0"/>
                </a:solidFill>
              </a:rPr>
              <a:t>alendronat</a:t>
            </a:r>
            <a:r>
              <a:rPr lang="sv-SE" sz="1400" i="1" dirty="0">
                <a:solidFill>
                  <a:srgbClr val="0070C0"/>
                </a:solidFill>
              </a:rPr>
              <a:t> och </a:t>
            </a:r>
            <a:r>
              <a:rPr lang="sv-SE" sz="1400" i="1" dirty="0" err="1">
                <a:solidFill>
                  <a:srgbClr val="0070C0"/>
                </a:solidFill>
              </a:rPr>
              <a:t>simvastatin</a:t>
            </a:r>
            <a:r>
              <a:rPr lang="sv-SE" sz="1400" i="1" dirty="0">
                <a:solidFill>
                  <a:srgbClr val="0070C0"/>
                </a:solidFill>
              </a:rPr>
              <a:t> då de är mindre nödvändiga just nu, och med tanke på låg njurfunktion. Du låter </a:t>
            </a:r>
            <a:r>
              <a:rPr lang="sv-SE" sz="1400" i="1" dirty="0" err="1">
                <a:solidFill>
                  <a:srgbClr val="0070C0"/>
                </a:solidFill>
              </a:rPr>
              <a:t>Prednisolonbehandlingen</a:t>
            </a:r>
            <a:r>
              <a:rPr lang="sv-SE" sz="1400" i="1" dirty="0">
                <a:solidFill>
                  <a:srgbClr val="0070C0"/>
                </a:solidFill>
              </a:rPr>
              <a:t> stå kvar. En fördjupad läkemedelsgenomgång innebär en systematisk bedömning och omprövning av en patients ordinerade och använda läkemedel utifrån patientens hälsotillstånd och behov, i syfte att uppnå en ändamålsenlig och säker läkemedelsbehandling och lösa läkemedelsrelaterade problem. För varje läkemedel på listan bör indikation, effekt, dosering, biverkningar och nytta i förhållande till övriga läkemedel värderas. (LärandemåA2l, A3, B2, B6).</a:t>
            </a:r>
          </a:p>
        </p:txBody>
      </p:sp>
    </p:spTree>
    <p:extLst>
      <p:ext uri="{BB962C8B-B14F-4D97-AF65-F5344CB8AC3E}">
        <p14:creationId xmlns:p14="http://schemas.microsoft.com/office/powerpoint/2010/main" val="2782250495"/>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0"/>
            <a:ext cx="11423561" cy="5943600"/>
          </a:xfrm>
        </p:spPr>
        <p:txBody>
          <a:bodyPr>
            <a:normAutofit/>
          </a:bodyPr>
          <a:lstStyle/>
          <a:p>
            <a:pPr marL="0" indent="0">
              <a:buNone/>
            </a:pPr>
            <a:r>
              <a:rPr lang="sv-SE" sz="1200" i="1" dirty="0">
                <a:solidFill>
                  <a:schemeClr val="bg2">
                    <a:lumMod val="90000"/>
                  </a:schemeClr>
                </a:solidFill>
              </a:rPr>
              <a:t>Det är en vardagsförmiddag på ett länssjukhus som tar emot alla sorters patienter primärt. Till akutmottagningen på sjukhuset kommer en förmiddag </a:t>
            </a:r>
            <a:r>
              <a:rPr lang="sv-SE" sz="1200" i="1" dirty="0" err="1">
                <a:solidFill>
                  <a:schemeClr val="bg2">
                    <a:lumMod val="90000"/>
                  </a:schemeClr>
                </a:solidFill>
              </a:rPr>
              <a:t>kl</a:t>
            </a:r>
            <a:r>
              <a:rPr lang="sv-SE" sz="1200" i="1" dirty="0">
                <a:solidFill>
                  <a:schemeClr val="bg2">
                    <a:lumMod val="90000"/>
                  </a:schemeClr>
                </a:solidFill>
              </a:rPr>
              <a:t> 9.40 ett larm om att ett 11-månaders barn är på väg in med ambulans </a:t>
            </a:r>
            <a:r>
              <a:rPr lang="sv-SE" sz="1200" i="1" dirty="0" err="1">
                <a:solidFill>
                  <a:schemeClr val="bg2">
                    <a:lumMod val="90000"/>
                  </a:schemeClr>
                </a:solidFill>
              </a:rPr>
              <a:t>pga</a:t>
            </a:r>
            <a:r>
              <a:rPr lang="sv-SE" sz="1200" i="1" dirty="0">
                <a:solidFill>
                  <a:schemeClr val="bg2">
                    <a:lumMod val="90000"/>
                  </a:schemeClr>
                </a:solidFill>
              </a:rPr>
              <a:t> kramper som trots upprepad akut behandling, både av föräldrar och i ambulans inte viker. Beräknad ankomst om 20 minuter. Någon mer information finns inte i nuläget och ingen identitet är angiven. När identitet eller känd vikt inte finns tillgänglig för barnet i det här skedet behöver man beräkna vikten, antingen via formler utifrån ålder eller ta fram värden för vikt i någon form av kunskapsstöd. Vikten är central för alla läkemedel som ska ges. Referensvärden för vitala parametrar bör finnas tillgängligt. Vidare behöver barnpersonal larmas om de inte finns på akutmottagningen. Då det rör sig om medvetslös patient bör narkos tillkallas. Vidare behöver man ta fram utrustning i barnstorlek (luftvägsutrustning, </a:t>
            </a:r>
            <a:r>
              <a:rPr lang="sv-SE" sz="1200" i="1" dirty="0" err="1">
                <a:solidFill>
                  <a:schemeClr val="bg2">
                    <a:lumMod val="90000"/>
                  </a:schemeClr>
                </a:solidFill>
              </a:rPr>
              <a:t>pulsoximeter</a:t>
            </a:r>
            <a:r>
              <a:rPr lang="sv-SE" sz="1200" i="1" dirty="0">
                <a:solidFill>
                  <a:schemeClr val="bg2">
                    <a:lumMod val="90000"/>
                  </a:schemeClr>
                </a:solidFill>
              </a:rPr>
              <a:t>, syrgasmasker osv). Finns </a:t>
            </a:r>
            <a:r>
              <a:rPr lang="sv-SE" sz="1200" i="1" dirty="0" err="1">
                <a:solidFill>
                  <a:schemeClr val="bg2">
                    <a:lumMod val="90000"/>
                  </a:schemeClr>
                </a:solidFill>
              </a:rPr>
              <a:t>barnbord</a:t>
            </a:r>
            <a:r>
              <a:rPr lang="sv-SE" sz="1200" i="1" dirty="0">
                <a:solidFill>
                  <a:schemeClr val="bg2">
                    <a:lumMod val="90000"/>
                  </a:schemeClr>
                </a:solidFill>
              </a:rPr>
              <a:t> tillgängligt bör det tas fram.</a:t>
            </a:r>
          </a:p>
          <a:p>
            <a:pPr marL="0" indent="0">
              <a:buNone/>
            </a:pPr>
            <a:r>
              <a:rPr lang="sv-SE" sz="1400" dirty="0"/>
              <a:t>Enligt den information som är tillgänglig har man påbörjat behandling mot kramper.</a:t>
            </a:r>
          </a:p>
          <a:p>
            <a:pPr marL="0" indent="0">
              <a:buNone/>
            </a:pPr>
            <a:r>
              <a:rPr lang="sv-SE" sz="1400" b="1" dirty="0"/>
              <a:t>Fråga 3:2a (2p) </a:t>
            </a:r>
            <a:br>
              <a:rPr lang="sv-SE" sz="1400" dirty="0"/>
            </a:br>
            <a:r>
              <a:rPr lang="sv-SE" sz="1400" dirty="0"/>
              <a:t>Vilken farmakologisk läkemedelsgrupp används som första linjens behandling vid kramper och vilken är verkningsmekanismen?</a:t>
            </a:r>
          </a:p>
          <a:p>
            <a:pPr marL="0" indent="0">
              <a:buNone/>
            </a:pPr>
            <a:r>
              <a:rPr lang="sv-SE" sz="1400" b="1" dirty="0"/>
              <a:t>Fråga 3:2b (2p) </a:t>
            </a:r>
            <a:br>
              <a:rPr lang="sv-SE" sz="1400" dirty="0"/>
            </a:br>
            <a:r>
              <a:rPr lang="sv-SE" sz="1400" dirty="0"/>
              <a:t>Administration av läkemedel till en patient med kramper kan utgöra en utmaning. Beskriv lämpliga strategier.</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Noah, 11 månader. (35p) (Omtenta HT22) </a:t>
            </a:r>
            <a:endParaRPr lang="sv-SE" sz="2400" dirty="0">
              <a:effectLst/>
            </a:endParaRPr>
          </a:p>
        </p:txBody>
      </p:sp>
    </p:spTree>
    <p:extLst>
      <p:ext uri="{BB962C8B-B14F-4D97-AF65-F5344CB8AC3E}">
        <p14:creationId xmlns:p14="http://schemas.microsoft.com/office/powerpoint/2010/main" val="1250127785"/>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0"/>
            <a:ext cx="11423561" cy="5943600"/>
          </a:xfrm>
        </p:spPr>
        <p:txBody>
          <a:bodyPr>
            <a:normAutofit/>
          </a:bodyPr>
          <a:lstStyle/>
          <a:p>
            <a:pPr marL="0" indent="0">
              <a:buNone/>
            </a:pPr>
            <a:r>
              <a:rPr lang="sv-SE" sz="1200" i="1" dirty="0">
                <a:solidFill>
                  <a:schemeClr val="bg2">
                    <a:lumMod val="90000"/>
                  </a:schemeClr>
                </a:solidFill>
              </a:rPr>
              <a:t>Det är en vardagsförmiddag på ett länssjukhus som tar emot alla sorters patienter primärt. Till akutmottagningen på sjukhuset kommer en förmiddag </a:t>
            </a:r>
            <a:r>
              <a:rPr lang="sv-SE" sz="1200" i="1" dirty="0" err="1">
                <a:solidFill>
                  <a:schemeClr val="bg2">
                    <a:lumMod val="90000"/>
                  </a:schemeClr>
                </a:solidFill>
              </a:rPr>
              <a:t>kl</a:t>
            </a:r>
            <a:r>
              <a:rPr lang="sv-SE" sz="1200" i="1" dirty="0">
                <a:solidFill>
                  <a:schemeClr val="bg2">
                    <a:lumMod val="90000"/>
                  </a:schemeClr>
                </a:solidFill>
              </a:rPr>
              <a:t> 9.40 ett larm om att ett 11-månaders barn är på väg in med ambulans </a:t>
            </a:r>
            <a:r>
              <a:rPr lang="sv-SE" sz="1200" i="1" dirty="0" err="1">
                <a:solidFill>
                  <a:schemeClr val="bg2">
                    <a:lumMod val="90000"/>
                  </a:schemeClr>
                </a:solidFill>
              </a:rPr>
              <a:t>pga</a:t>
            </a:r>
            <a:r>
              <a:rPr lang="sv-SE" sz="1200" i="1" dirty="0">
                <a:solidFill>
                  <a:schemeClr val="bg2">
                    <a:lumMod val="90000"/>
                  </a:schemeClr>
                </a:solidFill>
              </a:rPr>
              <a:t> kramper som trots upprepad akut behandling, både av föräldrar och i ambulans inte viker. Beräknad ankomst om 20 minuter. Någon mer information finns inte i nuläget och ingen identitet är angiven. När identitet eller känd vikt inte finns tillgänglig för barnet i det här skedet behöver man beräkna vikten, antingen via formler utifrån ålder eller ta fram värden för vikt i någon form av kunskapsstöd. Vikten är central för alla läkemedel som ska ges. Referensvärden för vitala parametrar bör finnas tillgängligt. Vidare behöver barnpersonal larmas om de inte finns på akutmottagningen. Då det rör sig om medvetslös patient bör narkos tillkallas. Vidare behöver man ta fram utrustning i barnstorlek (luftvägsutrustning, </a:t>
            </a:r>
            <a:r>
              <a:rPr lang="sv-SE" sz="1200" i="1" dirty="0" err="1">
                <a:solidFill>
                  <a:schemeClr val="bg2">
                    <a:lumMod val="90000"/>
                  </a:schemeClr>
                </a:solidFill>
              </a:rPr>
              <a:t>pulsoximeter</a:t>
            </a:r>
            <a:r>
              <a:rPr lang="sv-SE" sz="1200" i="1" dirty="0">
                <a:solidFill>
                  <a:schemeClr val="bg2">
                    <a:lumMod val="90000"/>
                  </a:schemeClr>
                </a:solidFill>
              </a:rPr>
              <a:t>, syrgasmasker osv). Finns </a:t>
            </a:r>
            <a:r>
              <a:rPr lang="sv-SE" sz="1200" i="1" dirty="0" err="1">
                <a:solidFill>
                  <a:schemeClr val="bg2">
                    <a:lumMod val="90000"/>
                  </a:schemeClr>
                </a:solidFill>
              </a:rPr>
              <a:t>barnbord</a:t>
            </a:r>
            <a:r>
              <a:rPr lang="sv-SE" sz="1200" i="1" dirty="0">
                <a:solidFill>
                  <a:schemeClr val="bg2">
                    <a:lumMod val="90000"/>
                  </a:schemeClr>
                </a:solidFill>
              </a:rPr>
              <a:t> tillgängligt bör det tas fram.</a:t>
            </a:r>
          </a:p>
          <a:p>
            <a:pPr marL="0" indent="0">
              <a:buNone/>
            </a:pPr>
            <a:r>
              <a:rPr lang="sv-SE" sz="1400" dirty="0"/>
              <a:t>Enligt den information som är tillgänglig har man påbörjat behandling mot kramper.</a:t>
            </a:r>
          </a:p>
          <a:p>
            <a:pPr marL="0" indent="0">
              <a:buNone/>
            </a:pPr>
            <a:r>
              <a:rPr lang="sv-SE" sz="1400" b="1" dirty="0"/>
              <a:t>Fråga 3:2a (2p) </a:t>
            </a:r>
            <a:br>
              <a:rPr lang="sv-SE" sz="1400" dirty="0"/>
            </a:br>
            <a:r>
              <a:rPr lang="sv-SE" sz="1400" dirty="0"/>
              <a:t>Vilken farmakologisk läkemedelsgrupp används som första linjens behandling vid kramper och vilken är verkningsmekanismen?</a:t>
            </a:r>
          </a:p>
          <a:p>
            <a:pPr marL="0" indent="0">
              <a:buNone/>
            </a:pPr>
            <a:r>
              <a:rPr lang="sv-SE" sz="1400" b="1" dirty="0"/>
              <a:t>Fråga 3:2b (2p) </a:t>
            </a:r>
            <a:br>
              <a:rPr lang="sv-SE" sz="1400" dirty="0"/>
            </a:br>
            <a:r>
              <a:rPr lang="sv-SE" sz="1400" dirty="0"/>
              <a:t>Administration av läkemedel till en patient med kramper kan utgöra en utmaning. Beskriv lämpliga strategier.</a:t>
            </a:r>
          </a:p>
          <a:p>
            <a:pPr marL="0" indent="0">
              <a:buNone/>
            </a:pPr>
            <a:r>
              <a:rPr lang="sv-SE" sz="1400" b="1" i="1" dirty="0">
                <a:solidFill>
                  <a:srgbClr val="0070C0"/>
                </a:solidFill>
              </a:rPr>
              <a:t>Återkoppling 3:2. </a:t>
            </a:r>
            <a:r>
              <a:rPr lang="sv-SE" sz="1400" i="1" dirty="0" err="1">
                <a:solidFill>
                  <a:srgbClr val="0070C0"/>
                </a:solidFill>
              </a:rPr>
              <a:t>Bensodiazepiner</a:t>
            </a:r>
            <a:r>
              <a:rPr lang="sv-SE" sz="1400" i="1" dirty="0">
                <a:solidFill>
                  <a:srgbClr val="0070C0"/>
                </a:solidFill>
              </a:rPr>
              <a:t> är första linjens behandling vid generella kramper. De binder till GABA-receptor i CNS, och ökar permeabiliteten i jonkanaler vilket leder till hyperpolarisation och mindre retbarhet av nervcellen. Intravenös behandling med </a:t>
            </a:r>
            <a:r>
              <a:rPr lang="sv-SE" sz="1400" i="1" dirty="0" err="1">
                <a:solidFill>
                  <a:srgbClr val="0070C0"/>
                </a:solidFill>
              </a:rPr>
              <a:t>bensodiazepiner</a:t>
            </a:r>
            <a:r>
              <a:rPr lang="sv-SE" sz="1400" i="1" dirty="0">
                <a:solidFill>
                  <a:srgbClr val="0070C0"/>
                </a:solidFill>
              </a:rPr>
              <a:t> vid kramp är utmärkt, men ofta saknar man i dessa situationer </a:t>
            </a:r>
            <a:r>
              <a:rPr lang="sv-SE" sz="1400" i="1" dirty="0" err="1">
                <a:solidFill>
                  <a:srgbClr val="0070C0"/>
                </a:solidFill>
              </a:rPr>
              <a:t>pvk</a:t>
            </a:r>
            <a:r>
              <a:rPr lang="sv-SE" sz="1400" i="1" dirty="0">
                <a:solidFill>
                  <a:srgbClr val="0070C0"/>
                </a:solidFill>
              </a:rPr>
              <a:t>. Intramuskulär behandling kan ges till barn och vuxna, liksom rektal behandling även om det är lättare till barn än vuxna. </a:t>
            </a:r>
            <a:r>
              <a:rPr lang="sv-SE" sz="1400" i="1" dirty="0" err="1">
                <a:solidFill>
                  <a:srgbClr val="0070C0"/>
                </a:solidFill>
              </a:rPr>
              <a:t>Buccal</a:t>
            </a:r>
            <a:r>
              <a:rPr lang="sv-SE" sz="1400" i="1" dirty="0">
                <a:solidFill>
                  <a:srgbClr val="0070C0"/>
                </a:solidFill>
              </a:rPr>
              <a:t> behandling kan ges till vuxna och barn, medan nasal förvisso kan ges till vuxna men mängden läkemedel blir stor och kan behöva ges i båda näsborrarna. (Lärandemål A2, B2)</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Noah, 11 månader. (35p) (Omtenta HT22) </a:t>
            </a:r>
            <a:endParaRPr lang="sv-SE" sz="2400" dirty="0">
              <a:effectLst/>
            </a:endParaRPr>
          </a:p>
        </p:txBody>
      </p:sp>
    </p:spTree>
    <p:extLst>
      <p:ext uri="{BB962C8B-B14F-4D97-AF65-F5344CB8AC3E}">
        <p14:creationId xmlns:p14="http://schemas.microsoft.com/office/powerpoint/2010/main" val="3879454052"/>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0"/>
            <a:ext cx="11423561" cy="5943600"/>
          </a:xfrm>
        </p:spPr>
        <p:txBody>
          <a:bodyPr vert="horz" lIns="91440" tIns="45720" rIns="91440" bIns="45720" rtlCol="0" anchor="t">
            <a:normAutofit/>
          </a:bodyPr>
          <a:lstStyle/>
          <a:p>
            <a:pPr marL="0" indent="0">
              <a:buNone/>
            </a:pPr>
            <a:r>
              <a:rPr lang="sv-SE" sz="1200" i="1" dirty="0">
                <a:solidFill>
                  <a:schemeClr val="bg2">
                    <a:lumMod val="90000"/>
                  </a:schemeClr>
                </a:solidFill>
              </a:rPr>
              <a:t>(…)</a:t>
            </a:r>
          </a:p>
          <a:p>
            <a:pPr marL="0" indent="0">
              <a:buNone/>
            </a:pPr>
            <a:r>
              <a:rPr lang="sv-SE" sz="1400" dirty="0"/>
              <a:t>Barnet anländer nu med ambulans och pappa medföljer. Barnet är blekt och slappt och läggs omedelbart på </a:t>
            </a:r>
            <a:r>
              <a:rPr lang="sv-SE" sz="1400" dirty="0" err="1"/>
              <a:t>barnbordet</a:t>
            </a:r>
            <a:r>
              <a:rPr lang="sv-SE" sz="1400" dirty="0"/>
              <a:t> där narkosläkaren värderar luftväg och ventilation medan övervakningsutrustning kopplas upp. Ambulanspersonal rapporterar följande under tiden: ”Noah började krampa </a:t>
            </a:r>
            <a:r>
              <a:rPr lang="sv-SE" sz="1400" dirty="0" err="1"/>
              <a:t>kl</a:t>
            </a:r>
            <a:r>
              <a:rPr lang="sv-SE" sz="1400" dirty="0"/>
              <a:t> 9.20, pappa gav direkt </a:t>
            </a:r>
            <a:r>
              <a:rPr lang="sv-SE" sz="1400" dirty="0" err="1"/>
              <a:t>Stesolid</a:t>
            </a:r>
            <a:r>
              <a:rPr lang="sv-SE" sz="1400" dirty="0"/>
              <a:t> (</a:t>
            </a:r>
            <a:r>
              <a:rPr lang="sv-SE" sz="1400" dirty="0" err="1"/>
              <a:t>diazepam</a:t>
            </a:r>
            <a:r>
              <a:rPr lang="sv-SE" sz="1400" dirty="0"/>
              <a:t>) rektalt, utan effekt, och ambulans larmades. När vi kom </a:t>
            </a:r>
            <a:r>
              <a:rPr lang="sv-SE" sz="1400" dirty="0" err="1"/>
              <a:t>kl</a:t>
            </a:r>
            <a:r>
              <a:rPr lang="sv-SE" sz="1400" dirty="0"/>
              <a:t> 9.30 krampade han, och vi gav först en dos </a:t>
            </a:r>
            <a:r>
              <a:rPr lang="sv-SE" sz="1400" dirty="0" err="1"/>
              <a:t>Midazolam</a:t>
            </a:r>
            <a:r>
              <a:rPr lang="sv-SE" sz="1400" dirty="0"/>
              <a:t> nasalt, men utan effekt, och då gav vi en dos till intramuskulärt, och sedan lastade vi och åkte.  Under transport ryckt lite, men avtagande och nu helt slapp. Noah är förkyld sedan ett par dagar med feber, snuva och hosta. Tidigare frisk men har haft en feberkramp tidigare varför man fått </a:t>
            </a:r>
            <a:r>
              <a:rPr lang="sv-SE" sz="1400" dirty="0" err="1"/>
              <a:t>Stesolid</a:t>
            </a:r>
            <a:r>
              <a:rPr lang="sv-SE" sz="1400" dirty="0"/>
              <a:t> klysma att ha hemma. Vikt 9 kg enligt föräldrarna.” </a:t>
            </a:r>
            <a:br>
              <a:rPr lang="sv-SE" sz="1400" dirty="0"/>
            </a:br>
            <a:r>
              <a:rPr lang="sv-SE" sz="1400" dirty="0"/>
              <a:t>Nu finns följande värden: andningsfrekvens 11/minut, </a:t>
            </a:r>
            <a:r>
              <a:rPr lang="sv-SE" sz="1400" dirty="0" err="1"/>
              <a:t>saturation</a:t>
            </a:r>
            <a:r>
              <a:rPr lang="sv-SE" sz="1400" dirty="0"/>
              <a:t> 100% på 10 l syrgas/minut, puls 195/minut, temp 39.4. </a:t>
            </a:r>
            <a:br>
              <a:rPr lang="sv-SE" sz="1400" dirty="0"/>
            </a:br>
            <a:r>
              <a:rPr lang="sv-SE" sz="1400" dirty="0"/>
              <a:t>Vid undersökning: fri luftväg med svalgtub, lungor auskulteras med slembiljud bilateralt. Buken mjuk. RLS 8. Pupiller något stora men reagerar normalt för ljus. Ingen nackstyvhet. Främre fontanell liten men palperas </a:t>
            </a:r>
            <a:r>
              <a:rPr lang="sv-SE" sz="1400" dirty="0" err="1"/>
              <a:t>ua</a:t>
            </a:r>
            <a:r>
              <a:rPr lang="sv-SE" sz="1400" dirty="0"/>
              <a:t>. Huden blek, väldigt varm över bålen, men svalare i extremiteter. Inga utslag.</a:t>
            </a:r>
          </a:p>
          <a:p>
            <a:pPr marL="0" indent="0">
              <a:buNone/>
            </a:pPr>
            <a:r>
              <a:rPr lang="sv-SE" sz="1400" b="1" dirty="0"/>
              <a:t>Fråga 3:3a (5p)</a:t>
            </a:r>
            <a:br>
              <a:rPr lang="sv-SE" sz="1400" dirty="0"/>
            </a:br>
            <a:r>
              <a:rPr lang="sv-SE" sz="1400" dirty="0"/>
              <a:t>Ange om några åldersberoende vitala parametrar avviker, och hur. Beskriv kortfattat skillnader i cirkulationsfysiologi mellan barn och vuxna, och hur det påverkar värdering av vitalparametrar hos kritiskt sjukt barn.</a:t>
            </a:r>
          </a:p>
          <a:p>
            <a:pPr marL="0" indent="0">
              <a:buNone/>
            </a:pPr>
            <a:r>
              <a:rPr lang="sv-SE" sz="1400" b="1" dirty="0"/>
              <a:t>Fråga 3:3b (1p)</a:t>
            </a:r>
            <a:br>
              <a:rPr lang="sv-SE" sz="1400" dirty="0"/>
            </a:br>
            <a:r>
              <a:rPr lang="sv-SE" sz="1400" dirty="0"/>
              <a:t>Vilket centralt prov saknas i rapporten?</a:t>
            </a:r>
          </a:p>
          <a:p>
            <a:pPr marL="0" indent="0">
              <a:buNone/>
            </a:pPr>
            <a:r>
              <a:rPr lang="sv-SE" sz="1400" b="1" dirty="0"/>
              <a:t>Fråga 3:3c (1p)</a:t>
            </a:r>
            <a:br>
              <a:rPr lang="sv-SE" sz="1400" dirty="0"/>
            </a:br>
            <a:r>
              <a:rPr lang="sv-SE" sz="1400" dirty="0"/>
              <a:t>Vilket tillstånd beskriver sjuksköterska i ambulans förelåg hos Noah när de var hemma hos patienten?</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Noah, 11 månader. (35p) (Omtenta HT22) </a:t>
            </a:r>
            <a:endParaRPr lang="sv-SE" sz="2400" dirty="0">
              <a:effectLst/>
            </a:endParaRPr>
          </a:p>
        </p:txBody>
      </p:sp>
    </p:spTree>
    <p:extLst>
      <p:ext uri="{BB962C8B-B14F-4D97-AF65-F5344CB8AC3E}">
        <p14:creationId xmlns:p14="http://schemas.microsoft.com/office/powerpoint/2010/main" val="311354306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0"/>
            <a:ext cx="11423561" cy="5943600"/>
          </a:xfrm>
        </p:spPr>
        <p:txBody>
          <a:bodyPr vert="horz" lIns="91440" tIns="45720" rIns="91440" bIns="45720" rtlCol="0" anchor="t">
            <a:normAutofit/>
          </a:bodyPr>
          <a:lstStyle/>
          <a:p>
            <a:pPr marL="0" indent="0">
              <a:buNone/>
            </a:pPr>
            <a:r>
              <a:rPr lang="sv-SE" sz="1200" i="1" dirty="0">
                <a:solidFill>
                  <a:schemeClr val="bg2">
                    <a:lumMod val="90000"/>
                  </a:schemeClr>
                </a:solidFill>
              </a:rPr>
              <a:t>(…)</a:t>
            </a:r>
          </a:p>
          <a:p>
            <a:pPr marL="0" indent="0">
              <a:buNone/>
            </a:pPr>
            <a:r>
              <a:rPr lang="sv-SE" sz="1400" dirty="0"/>
              <a:t>Barnet anländer nu med ambulans och pappa medföljer. Barnet är blekt och slappt och läggs omedelbart på </a:t>
            </a:r>
            <a:r>
              <a:rPr lang="sv-SE" sz="1400" dirty="0" err="1"/>
              <a:t>barnbordet</a:t>
            </a:r>
            <a:r>
              <a:rPr lang="sv-SE" sz="1400" dirty="0"/>
              <a:t> där narkosläkaren värderar luftväg och ventilation medan övervakningsutrustning kopplas upp. Ambulanspersonal rapporterar följande under tiden: ”Noah började krampa </a:t>
            </a:r>
            <a:r>
              <a:rPr lang="sv-SE" sz="1400" dirty="0" err="1"/>
              <a:t>kl</a:t>
            </a:r>
            <a:r>
              <a:rPr lang="sv-SE" sz="1400" dirty="0"/>
              <a:t> 9.20, pappa gav direkt </a:t>
            </a:r>
            <a:r>
              <a:rPr lang="sv-SE" sz="1400" dirty="0" err="1"/>
              <a:t>Stesolid</a:t>
            </a:r>
            <a:r>
              <a:rPr lang="sv-SE" sz="1400" dirty="0"/>
              <a:t> (</a:t>
            </a:r>
            <a:r>
              <a:rPr lang="sv-SE" sz="1400" dirty="0" err="1"/>
              <a:t>diazepam</a:t>
            </a:r>
            <a:r>
              <a:rPr lang="sv-SE" sz="1400" dirty="0"/>
              <a:t>) rektalt, utan effekt, och ambulans larmades. När vi kom </a:t>
            </a:r>
            <a:r>
              <a:rPr lang="sv-SE" sz="1400" dirty="0" err="1"/>
              <a:t>kl</a:t>
            </a:r>
            <a:r>
              <a:rPr lang="sv-SE" sz="1400" dirty="0"/>
              <a:t> 9.30 krampade han, och vi gav först en dos </a:t>
            </a:r>
            <a:r>
              <a:rPr lang="sv-SE" sz="1400" dirty="0" err="1"/>
              <a:t>Midazolam</a:t>
            </a:r>
            <a:r>
              <a:rPr lang="sv-SE" sz="1400" dirty="0"/>
              <a:t> nasalt, men utan effekt, och då gav vi en dos till intramuskulärt, och sedan lastade vi och åkte.  Under transport ryckt lite, men avtagande och nu helt slapp. Noah är förkyld sedan ett par dagar med feber, snuva och hosta. Tidigare frisk men har haft en feberkramp tidigare varför man fått </a:t>
            </a:r>
            <a:r>
              <a:rPr lang="sv-SE" sz="1400" dirty="0" err="1"/>
              <a:t>Stesolid</a:t>
            </a:r>
            <a:r>
              <a:rPr lang="sv-SE" sz="1400" dirty="0"/>
              <a:t> klysma att ha hemma. Vikt 9 kg enligt föräldrarna.” Nu finns följande värden: andningsfrekvens 11/minut, </a:t>
            </a:r>
            <a:r>
              <a:rPr lang="sv-SE" sz="1400" dirty="0" err="1"/>
              <a:t>saturation</a:t>
            </a:r>
            <a:r>
              <a:rPr lang="sv-SE" sz="1400" dirty="0"/>
              <a:t> 100% på 10 l syrgas/minut, puls 195/minut, temp 39.4. Vid undersökning: fri luftväg med svalgtub, lungor auskulteras med slembiljud bilateralt. Buken mjuk. RLS 8. Pupiller något stora men reagerar normalt för ljus. Ingen nackstyvhet. Främre fontanell liten men palperas </a:t>
            </a:r>
            <a:r>
              <a:rPr lang="sv-SE" sz="1400" dirty="0" err="1"/>
              <a:t>ua</a:t>
            </a:r>
            <a:r>
              <a:rPr lang="sv-SE" sz="1400" dirty="0"/>
              <a:t>. Huden blek, väldigt varm över bålen, men svalare i extremiteter. Inga utslag.</a:t>
            </a:r>
          </a:p>
          <a:p>
            <a:pPr marL="0" indent="0">
              <a:buNone/>
            </a:pPr>
            <a:r>
              <a:rPr lang="sv-SE" sz="1400" b="1" dirty="0"/>
              <a:t>Fråga 3:3a (5p)</a:t>
            </a:r>
            <a:br>
              <a:rPr lang="sv-SE" sz="1400" dirty="0"/>
            </a:br>
            <a:r>
              <a:rPr lang="sv-SE" sz="1400" dirty="0"/>
              <a:t>Ange om några åldersberoende vitala parametrar avviker, och hur. Beskriv kortfattat skillnader i cirkulationsfysiologi mellan barn och vuxna, och hur det påverkar värdering av vitalparametrar hos kritiskt sjukt barn.</a:t>
            </a:r>
          </a:p>
          <a:p>
            <a:pPr marL="0" indent="0">
              <a:buNone/>
            </a:pPr>
            <a:r>
              <a:rPr lang="sv-SE" sz="1400" b="1" dirty="0"/>
              <a:t>Fråga 3:3b (1p)</a:t>
            </a:r>
            <a:br>
              <a:rPr lang="sv-SE" sz="1400" dirty="0"/>
            </a:br>
            <a:r>
              <a:rPr lang="sv-SE" sz="1400" dirty="0"/>
              <a:t>Vilket centralt prov saknas i rapporten?</a:t>
            </a:r>
          </a:p>
          <a:p>
            <a:pPr marL="0" indent="0">
              <a:buNone/>
            </a:pPr>
            <a:r>
              <a:rPr lang="sv-SE" sz="1400" b="1" dirty="0"/>
              <a:t>Fråga 3:3c (1p)</a:t>
            </a:r>
            <a:br>
              <a:rPr lang="sv-SE" sz="1400" dirty="0"/>
            </a:br>
            <a:r>
              <a:rPr lang="sv-SE" sz="1400" dirty="0"/>
              <a:t>Vilket tillstånd beskriver sjuksköterska i ambulans förelåg hos Noah när de var hemma hos patienten?</a:t>
            </a:r>
          </a:p>
          <a:p>
            <a:pPr marL="0" indent="0">
              <a:buNone/>
            </a:pPr>
            <a:r>
              <a:rPr lang="sv-SE" sz="1400" b="1" i="1" dirty="0">
                <a:solidFill>
                  <a:srgbClr val="0070C0"/>
                </a:solidFill>
              </a:rPr>
              <a:t>Återkoppling 3:3</a:t>
            </a:r>
            <a:r>
              <a:rPr lang="sv-SE" sz="1400" i="1" dirty="0">
                <a:solidFill>
                  <a:srgbClr val="0070C0"/>
                </a:solidFill>
              </a:rPr>
              <a:t>. </a:t>
            </a:r>
            <a:br>
              <a:rPr lang="sv-SE" sz="1400" i="1" dirty="0">
                <a:solidFill>
                  <a:srgbClr val="0070C0"/>
                </a:solidFill>
              </a:rPr>
            </a:br>
            <a:r>
              <a:rPr lang="sv-SE" sz="1400" i="1" dirty="0">
                <a:solidFill>
                  <a:srgbClr val="0070C0"/>
                </a:solidFill>
              </a:rPr>
              <a:t>Andningsfrekvensen är sänkt (bör ligga runt 30–40/min för Noah) och pulsen är förhöjd (ska inte överstiga 160/minut för hans ålder). Barn ökar systemvaskulära resistensen och hjärtfrekvensen, men kan inte öka slagvolymen. Därför blir ökad pulsfrekvens en viktig faktor att bedöma och blodtryck mer svårbedömt (varför det sällan tas på kritiskt sjuka barn). </a:t>
            </a:r>
            <a:br>
              <a:rPr lang="sv-SE" sz="1400" i="1" dirty="0">
                <a:solidFill>
                  <a:srgbClr val="0070C0"/>
                </a:solidFill>
              </a:rPr>
            </a:br>
            <a:r>
              <a:rPr lang="sv-SE" sz="1400" i="1" dirty="0">
                <a:solidFill>
                  <a:srgbClr val="0070C0"/>
                </a:solidFill>
              </a:rPr>
              <a:t>Glukos saknas i rapporten. </a:t>
            </a:r>
            <a:br>
              <a:rPr lang="sv-SE" sz="1400" i="1" dirty="0">
                <a:solidFill>
                  <a:srgbClr val="0070C0"/>
                </a:solidFill>
              </a:rPr>
            </a:br>
            <a:r>
              <a:rPr lang="sv-SE" sz="1400" i="1" dirty="0">
                <a:solidFill>
                  <a:srgbClr val="0070C0"/>
                </a:solidFill>
              </a:rPr>
              <a:t>Tillståndet som förelåg är status </a:t>
            </a:r>
            <a:r>
              <a:rPr lang="sv-SE" sz="1400" i="1" dirty="0" err="1">
                <a:solidFill>
                  <a:srgbClr val="0070C0"/>
                </a:solidFill>
              </a:rPr>
              <a:t>epilepticus</a:t>
            </a:r>
            <a:r>
              <a:rPr lang="sv-SE" sz="1400" i="1" dirty="0">
                <a:solidFill>
                  <a:srgbClr val="0070C0"/>
                </a:solidFill>
              </a:rPr>
              <a:t>. (Lärandemål A1, A2)</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Noah, 11 månader. (35p) (Omtenta HT22) </a:t>
            </a:r>
            <a:endParaRPr lang="sv-SE" sz="2400" dirty="0">
              <a:effectLst/>
            </a:endParaRPr>
          </a:p>
        </p:txBody>
      </p:sp>
    </p:spTree>
    <p:extLst>
      <p:ext uri="{BB962C8B-B14F-4D97-AF65-F5344CB8AC3E}">
        <p14:creationId xmlns:p14="http://schemas.microsoft.com/office/powerpoint/2010/main" val="3281805610"/>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0"/>
            <a:ext cx="11423561" cy="5943600"/>
          </a:xfrm>
        </p:spPr>
        <p:txBody>
          <a:bodyPr>
            <a:normAutofit/>
          </a:bodyPr>
          <a:lstStyle/>
          <a:p>
            <a:pPr marL="0" indent="0">
              <a:buNone/>
            </a:pPr>
            <a:r>
              <a:rPr lang="sv-SE" sz="1200" i="1" dirty="0">
                <a:solidFill>
                  <a:schemeClr val="bg2">
                    <a:lumMod val="90000"/>
                  </a:schemeClr>
                </a:solidFill>
              </a:rPr>
              <a:t>(…) Barnet anländer nu med ambulans och pappa medföljer. Barnet är blekt och slappt och läggs omedelbart på </a:t>
            </a:r>
            <a:r>
              <a:rPr lang="sv-SE" sz="1200" i="1" dirty="0" err="1">
                <a:solidFill>
                  <a:schemeClr val="bg2">
                    <a:lumMod val="90000"/>
                  </a:schemeClr>
                </a:solidFill>
              </a:rPr>
              <a:t>barnbordet</a:t>
            </a:r>
            <a:r>
              <a:rPr lang="sv-SE" sz="1200" i="1" dirty="0">
                <a:solidFill>
                  <a:schemeClr val="bg2">
                    <a:lumMod val="90000"/>
                  </a:schemeClr>
                </a:solidFill>
              </a:rPr>
              <a:t> där narkosläkaren värderar luftväg och ventilation medan övervakningsutrustning kopplas upp. Ambulanspersonal rapporterar följande under tiden: ”Noah började krampa </a:t>
            </a:r>
            <a:r>
              <a:rPr lang="sv-SE" sz="1200" i="1" dirty="0" err="1">
                <a:solidFill>
                  <a:schemeClr val="bg2">
                    <a:lumMod val="90000"/>
                  </a:schemeClr>
                </a:solidFill>
              </a:rPr>
              <a:t>kl</a:t>
            </a:r>
            <a:r>
              <a:rPr lang="sv-SE" sz="1200" i="1" dirty="0">
                <a:solidFill>
                  <a:schemeClr val="bg2">
                    <a:lumMod val="90000"/>
                  </a:schemeClr>
                </a:solidFill>
              </a:rPr>
              <a:t> 9.20, pappa gav direkt </a:t>
            </a:r>
            <a:r>
              <a:rPr lang="sv-SE" sz="1200" i="1" dirty="0" err="1">
                <a:solidFill>
                  <a:schemeClr val="bg2">
                    <a:lumMod val="90000"/>
                  </a:schemeClr>
                </a:solidFill>
              </a:rPr>
              <a:t>Stesolid</a:t>
            </a:r>
            <a:r>
              <a:rPr lang="sv-SE" sz="1200" i="1" dirty="0">
                <a:solidFill>
                  <a:schemeClr val="bg2">
                    <a:lumMod val="90000"/>
                  </a:schemeClr>
                </a:solidFill>
              </a:rPr>
              <a:t> (</a:t>
            </a:r>
            <a:r>
              <a:rPr lang="sv-SE" sz="1200" i="1" dirty="0" err="1">
                <a:solidFill>
                  <a:schemeClr val="bg2">
                    <a:lumMod val="90000"/>
                  </a:schemeClr>
                </a:solidFill>
              </a:rPr>
              <a:t>diazepam</a:t>
            </a:r>
            <a:r>
              <a:rPr lang="sv-SE" sz="1200" i="1" dirty="0">
                <a:solidFill>
                  <a:schemeClr val="bg2">
                    <a:lumMod val="90000"/>
                  </a:schemeClr>
                </a:solidFill>
              </a:rPr>
              <a:t>) rektalt, utan effekt, och ambulans larmades. När vi kom </a:t>
            </a:r>
            <a:r>
              <a:rPr lang="sv-SE" sz="1200" i="1" dirty="0" err="1">
                <a:solidFill>
                  <a:schemeClr val="bg2">
                    <a:lumMod val="90000"/>
                  </a:schemeClr>
                </a:solidFill>
              </a:rPr>
              <a:t>kl</a:t>
            </a:r>
            <a:r>
              <a:rPr lang="sv-SE" sz="1200" i="1" dirty="0">
                <a:solidFill>
                  <a:schemeClr val="bg2">
                    <a:lumMod val="90000"/>
                  </a:schemeClr>
                </a:solidFill>
              </a:rPr>
              <a:t> 9.30 krampade han, och vi gav först en dos </a:t>
            </a:r>
            <a:r>
              <a:rPr lang="sv-SE" sz="1200" i="1" dirty="0" err="1">
                <a:solidFill>
                  <a:schemeClr val="bg2">
                    <a:lumMod val="90000"/>
                  </a:schemeClr>
                </a:solidFill>
              </a:rPr>
              <a:t>Midazolam</a:t>
            </a:r>
            <a:r>
              <a:rPr lang="sv-SE" sz="1200" i="1" dirty="0">
                <a:solidFill>
                  <a:schemeClr val="bg2">
                    <a:lumMod val="90000"/>
                  </a:schemeClr>
                </a:solidFill>
              </a:rPr>
              <a:t> nasalt, men utan effekt, och då gav vi en dos till intramuskulärt, och sedan lastade vi och åkte.  Under transport ryckt lite, men avtagande och nu helt slapp. Noah är förkyld sedan ett par dagar med feber, snuva och hosta. Tidigare frisk men har haft en feberkramp tidigare varför man fått </a:t>
            </a:r>
            <a:r>
              <a:rPr lang="sv-SE" sz="1200" i="1" dirty="0" err="1">
                <a:solidFill>
                  <a:schemeClr val="bg2">
                    <a:lumMod val="90000"/>
                  </a:schemeClr>
                </a:solidFill>
              </a:rPr>
              <a:t>Stesolid</a:t>
            </a:r>
            <a:r>
              <a:rPr lang="sv-SE" sz="1200" i="1" dirty="0">
                <a:solidFill>
                  <a:schemeClr val="bg2">
                    <a:lumMod val="90000"/>
                  </a:schemeClr>
                </a:solidFill>
              </a:rPr>
              <a:t> klysma att ha hemma. Vikt 9 kg enligt föräldrarna.” Nu finns följande värden: andningsfrekvens 11/minut, </a:t>
            </a:r>
            <a:r>
              <a:rPr lang="sv-SE" sz="1200" i="1" dirty="0" err="1">
                <a:solidFill>
                  <a:schemeClr val="bg2">
                    <a:lumMod val="90000"/>
                  </a:schemeClr>
                </a:solidFill>
              </a:rPr>
              <a:t>saturation</a:t>
            </a:r>
            <a:r>
              <a:rPr lang="sv-SE" sz="1200" i="1" dirty="0">
                <a:solidFill>
                  <a:schemeClr val="bg2">
                    <a:lumMod val="90000"/>
                  </a:schemeClr>
                </a:solidFill>
              </a:rPr>
              <a:t> 100% på 10 l syrgas/minut, puls 195/minut, temp 39.4. Vid undersökning: fri luftväg med svalgtub, lungor auskulteras med slembiljud bilateralt. Buken mjuk. RLS 8. Pupiller något stora men reagerar normalt för ljus. Ingen nackstyvhet. Främre fontanell liten men palperas </a:t>
            </a:r>
            <a:r>
              <a:rPr lang="sv-SE" sz="1200" i="1" dirty="0" err="1">
                <a:solidFill>
                  <a:schemeClr val="bg2">
                    <a:lumMod val="90000"/>
                  </a:schemeClr>
                </a:solidFill>
              </a:rPr>
              <a:t>ua</a:t>
            </a:r>
            <a:r>
              <a:rPr lang="sv-SE" sz="1200" i="1" dirty="0">
                <a:solidFill>
                  <a:schemeClr val="bg2">
                    <a:lumMod val="90000"/>
                  </a:schemeClr>
                </a:solidFill>
              </a:rPr>
              <a:t>. Huden blek, väldigt varm över bålen, men svalare i extremiteter. Inga utslag. Andningsfrekvensen är sänkt (bör ligga runt 30–40/min för Noah) och pulsen är förhöjd (ska inte överstiga 160/minut för hans ålder). Barn ökar systemvaskulära resistensen och hjärtfrekvensen, men kan inte öka slagvolymen. Därför blir ökad pulsfrekvens en viktig faktor att bedöma och blodtryck mer svårbedömt (varför det sällan på kritiskt sjuka barn). Glukos saknas i rapporten. Tillståndet som förelåg är status </a:t>
            </a:r>
            <a:r>
              <a:rPr lang="sv-SE" sz="1200" i="1" dirty="0" err="1">
                <a:solidFill>
                  <a:schemeClr val="bg2">
                    <a:lumMod val="90000"/>
                  </a:schemeClr>
                </a:solidFill>
              </a:rPr>
              <a:t>epilepticus</a:t>
            </a:r>
            <a:r>
              <a:rPr lang="sv-SE" sz="1200" i="1" dirty="0">
                <a:solidFill>
                  <a:schemeClr val="bg2">
                    <a:lumMod val="90000"/>
                  </a:schemeClr>
                </a:solidFill>
              </a:rPr>
              <a:t>.</a:t>
            </a:r>
          </a:p>
          <a:p>
            <a:pPr marL="0" indent="0">
              <a:buNone/>
            </a:pPr>
            <a:r>
              <a:rPr lang="sv-SE" sz="1400" dirty="0"/>
              <a:t>En sjuksköterska sätter en </a:t>
            </a:r>
            <a:r>
              <a:rPr lang="sv-SE" sz="1400" dirty="0" err="1"/>
              <a:t>pvk</a:t>
            </a:r>
            <a:r>
              <a:rPr lang="sv-SE" sz="1400" dirty="0"/>
              <a:t>. Narkosläkaren </a:t>
            </a:r>
            <a:r>
              <a:rPr lang="sv-SE" sz="1400" dirty="0" err="1"/>
              <a:t>stödventilerar</a:t>
            </a:r>
            <a:r>
              <a:rPr lang="sv-SE" sz="1400" dirty="0"/>
              <a:t> för att komma upp till 20 andetag/minut. </a:t>
            </a:r>
            <a:br>
              <a:rPr lang="sv-SE" sz="1400" dirty="0"/>
            </a:br>
            <a:r>
              <a:rPr lang="sv-SE" sz="1400" dirty="0"/>
              <a:t>En venös </a:t>
            </a:r>
            <a:r>
              <a:rPr lang="sv-SE" sz="1400" dirty="0" err="1"/>
              <a:t>blodgas</a:t>
            </a:r>
            <a:r>
              <a:rPr lang="sv-SE" sz="1400" dirty="0"/>
              <a:t> tas. En annan sjuksköterska förbereder inhalation.</a:t>
            </a:r>
            <a:endParaRPr lang="sv-SE" sz="1400" dirty="0">
              <a:solidFill>
                <a:srgbClr val="0070C0"/>
              </a:solidFill>
            </a:endParaRPr>
          </a:p>
          <a:p>
            <a:pPr marL="0" indent="0">
              <a:buNone/>
            </a:pPr>
            <a:r>
              <a:rPr lang="sv-SE" sz="1400" b="1" dirty="0"/>
              <a:t>Fråga 3:4a (4p) </a:t>
            </a:r>
            <a:br>
              <a:rPr lang="sv-SE" sz="1400" dirty="0"/>
            </a:br>
            <a:r>
              <a:rPr lang="sv-SE" sz="1400" dirty="0"/>
              <a:t>Tolka blodgasen. Beskriv utifrån Noahs situation den senaste timmen hur </a:t>
            </a:r>
            <a:r>
              <a:rPr lang="sv-SE" sz="1400" dirty="0" err="1"/>
              <a:t>syrabasrubbningen</a:t>
            </a:r>
            <a:r>
              <a:rPr lang="sv-SE" sz="1400" dirty="0"/>
              <a:t> uppkommit.</a:t>
            </a:r>
            <a:endParaRPr lang="sv-SE" sz="1400" dirty="0">
              <a:solidFill>
                <a:srgbClr val="0070C0"/>
              </a:solidFill>
            </a:endParaRPr>
          </a:p>
          <a:p>
            <a:pPr marL="0" indent="0">
              <a:buNone/>
            </a:pPr>
            <a:r>
              <a:rPr lang="sv-SE" sz="1400" b="1" dirty="0"/>
              <a:t>Fråga 3:4b (3p) </a:t>
            </a:r>
            <a:br>
              <a:rPr lang="sv-SE" sz="1400" dirty="0"/>
            </a:br>
            <a:r>
              <a:rPr lang="sv-SE" sz="1400" dirty="0"/>
              <a:t>Vilka orsaker till Noahs medvetslöshet behöver övervägas i nuläget?</a:t>
            </a:r>
            <a:endParaRPr lang="sv-SE" sz="1400" dirty="0">
              <a:solidFill>
                <a:srgbClr val="0070C0"/>
              </a:solidFill>
            </a:endParaRP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Noah, 11 månader. (35p) (Omtenta HT22) </a:t>
            </a:r>
            <a:endParaRPr lang="sv-SE" sz="2400" dirty="0">
              <a:effectLst/>
            </a:endParaRPr>
          </a:p>
        </p:txBody>
      </p:sp>
      <p:pic>
        <p:nvPicPr>
          <p:cNvPr id="4" name="Bildobjekt 3">
            <a:extLst>
              <a:ext uri="{FF2B5EF4-FFF2-40B4-BE49-F238E27FC236}">
                <a16:creationId xmlns:a16="http://schemas.microsoft.com/office/drawing/2014/main" id="{E8468D0B-AA4D-7349-B73B-1A1A89566CBD}"/>
              </a:ext>
            </a:extLst>
          </p:cNvPr>
          <p:cNvPicPr>
            <a:picLocks noChangeAspect="1"/>
          </p:cNvPicPr>
          <p:nvPr/>
        </p:nvPicPr>
        <p:blipFill>
          <a:blip r:embed="rId2"/>
          <a:stretch>
            <a:fillRect/>
          </a:stretch>
        </p:blipFill>
        <p:spPr>
          <a:xfrm>
            <a:off x="8523846" y="2893811"/>
            <a:ext cx="3365500" cy="2641600"/>
          </a:xfrm>
          <a:prstGeom prst="rect">
            <a:avLst/>
          </a:prstGeom>
        </p:spPr>
      </p:pic>
    </p:spTree>
    <p:extLst>
      <p:ext uri="{BB962C8B-B14F-4D97-AF65-F5344CB8AC3E}">
        <p14:creationId xmlns:p14="http://schemas.microsoft.com/office/powerpoint/2010/main" val="1011341418"/>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0"/>
            <a:ext cx="11423561" cy="5943600"/>
          </a:xfrm>
        </p:spPr>
        <p:txBody>
          <a:bodyPr vert="horz" lIns="91440" tIns="45720" rIns="91440" bIns="45720" rtlCol="0" anchor="t">
            <a:normAutofit/>
          </a:bodyPr>
          <a:lstStyle/>
          <a:p>
            <a:pPr marL="0" indent="0">
              <a:buNone/>
            </a:pPr>
            <a:r>
              <a:rPr lang="sv-SE" sz="1200" i="1" dirty="0">
                <a:solidFill>
                  <a:schemeClr val="bg2">
                    <a:lumMod val="90000"/>
                  </a:schemeClr>
                </a:solidFill>
              </a:rPr>
              <a:t>(…) Barnet anländer nu med ambulans och pappa medföljer. Barnet är blekt och slappt och läggs omedelbart på </a:t>
            </a:r>
            <a:r>
              <a:rPr lang="sv-SE" sz="1200" i="1" err="1">
                <a:solidFill>
                  <a:schemeClr val="bg2">
                    <a:lumMod val="90000"/>
                  </a:schemeClr>
                </a:solidFill>
              </a:rPr>
              <a:t>barnbordet</a:t>
            </a:r>
            <a:r>
              <a:rPr lang="sv-SE" sz="1200" i="1" dirty="0">
                <a:solidFill>
                  <a:schemeClr val="bg2">
                    <a:lumMod val="90000"/>
                  </a:schemeClr>
                </a:solidFill>
              </a:rPr>
              <a:t> där narkosläkaren värderar luftväg och ventilation medan övervakningsutrustning kopplas upp. Ambulanspersonal rapporterar följande under tiden: ”Noah började krampa </a:t>
            </a:r>
            <a:r>
              <a:rPr lang="sv-SE" sz="1200" i="1" err="1">
                <a:solidFill>
                  <a:schemeClr val="bg2">
                    <a:lumMod val="90000"/>
                  </a:schemeClr>
                </a:solidFill>
              </a:rPr>
              <a:t>kl</a:t>
            </a:r>
            <a:r>
              <a:rPr lang="sv-SE" sz="1200" i="1" dirty="0">
                <a:solidFill>
                  <a:schemeClr val="bg2">
                    <a:lumMod val="90000"/>
                  </a:schemeClr>
                </a:solidFill>
              </a:rPr>
              <a:t> 9.20, pappa gav direkt </a:t>
            </a:r>
            <a:r>
              <a:rPr lang="sv-SE" sz="1200" i="1" err="1">
                <a:solidFill>
                  <a:schemeClr val="bg2">
                    <a:lumMod val="90000"/>
                  </a:schemeClr>
                </a:solidFill>
              </a:rPr>
              <a:t>Stesolid</a:t>
            </a:r>
            <a:r>
              <a:rPr lang="sv-SE" sz="1200" i="1" dirty="0">
                <a:solidFill>
                  <a:schemeClr val="bg2">
                    <a:lumMod val="90000"/>
                  </a:schemeClr>
                </a:solidFill>
              </a:rPr>
              <a:t> (</a:t>
            </a:r>
            <a:r>
              <a:rPr lang="sv-SE" sz="1200" i="1" err="1">
                <a:solidFill>
                  <a:schemeClr val="bg2">
                    <a:lumMod val="90000"/>
                  </a:schemeClr>
                </a:solidFill>
              </a:rPr>
              <a:t>diazepam</a:t>
            </a:r>
            <a:r>
              <a:rPr lang="sv-SE" sz="1200" i="1" dirty="0">
                <a:solidFill>
                  <a:schemeClr val="bg2">
                    <a:lumMod val="90000"/>
                  </a:schemeClr>
                </a:solidFill>
              </a:rPr>
              <a:t>) rektalt, utan effekt, och ambulans larmades. När vi kom </a:t>
            </a:r>
            <a:r>
              <a:rPr lang="sv-SE" sz="1200" i="1" err="1">
                <a:solidFill>
                  <a:schemeClr val="bg2">
                    <a:lumMod val="90000"/>
                  </a:schemeClr>
                </a:solidFill>
              </a:rPr>
              <a:t>kl</a:t>
            </a:r>
            <a:r>
              <a:rPr lang="sv-SE" sz="1200" i="1" dirty="0">
                <a:solidFill>
                  <a:schemeClr val="bg2">
                    <a:lumMod val="90000"/>
                  </a:schemeClr>
                </a:solidFill>
              </a:rPr>
              <a:t> 9.30 krampade han, och vi gav först en dos </a:t>
            </a:r>
            <a:r>
              <a:rPr lang="sv-SE" sz="1200" i="1" err="1">
                <a:solidFill>
                  <a:schemeClr val="bg2">
                    <a:lumMod val="90000"/>
                  </a:schemeClr>
                </a:solidFill>
              </a:rPr>
              <a:t>Midazolam</a:t>
            </a:r>
            <a:r>
              <a:rPr lang="sv-SE" sz="1200" i="1" dirty="0">
                <a:solidFill>
                  <a:schemeClr val="bg2">
                    <a:lumMod val="90000"/>
                  </a:schemeClr>
                </a:solidFill>
              </a:rPr>
              <a:t> nasalt, men utan effekt, och då gav vi en dos till intramuskulärt, och sedan lastade vi och åkte.  Under transport ryckt lite, men avtagande och nu helt slapp. Noah är förkyld sedan ett par dagar med feber, snuva och hosta. Tidigare frisk men har haft en feberkramp tidigare varför man fått </a:t>
            </a:r>
            <a:r>
              <a:rPr lang="sv-SE" sz="1200" i="1" err="1">
                <a:solidFill>
                  <a:schemeClr val="bg2">
                    <a:lumMod val="90000"/>
                  </a:schemeClr>
                </a:solidFill>
              </a:rPr>
              <a:t>Stesolid</a:t>
            </a:r>
            <a:r>
              <a:rPr lang="sv-SE" sz="1200" i="1" dirty="0">
                <a:solidFill>
                  <a:schemeClr val="bg2">
                    <a:lumMod val="90000"/>
                  </a:schemeClr>
                </a:solidFill>
              </a:rPr>
              <a:t> klysma att ha hemma. Vikt 9 kg enligt föräldrarna.” Nu finns följande värden: andningsfrekvens 11/minut, </a:t>
            </a:r>
            <a:r>
              <a:rPr lang="sv-SE" sz="1200" i="1" err="1">
                <a:solidFill>
                  <a:schemeClr val="bg2">
                    <a:lumMod val="90000"/>
                  </a:schemeClr>
                </a:solidFill>
              </a:rPr>
              <a:t>saturation</a:t>
            </a:r>
            <a:r>
              <a:rPr lang="sv-SE" sz="1200" i="1" dirty="0">
                <a:solidFill>
                  <a:schemeClr val="bg2">
                    <a:lumMod val="90000"/>
                  </a:schemeClr>
                </a:solidFill>
              </a:rPr>
              <a:t> 100% på 10 l syrgas/minut, puls 195/minut, temp 39.4. Vid undersökning: fri luftväg med svalgtub, lungor auskulteras med slembiljud bilateralt. Buken mjuk. RLS 8. Pupiller något stora men reagerar normalt för ljus. Ingen nackstyvhet. Främre fontanell liten men palperas </a:t>
            </a:r>
            <a:r>
              <a:rPr lang="sv-SE" sz="1200" i="1" err="1">
                <a:solidFill>
                  <a:schemeClr val="bg2">
                    <a:lumMod val="90000"/>
                  </a:schemeClr>
                </a:solidFill>
              </a:rPr>
              <a:t>ua</a:t>
            </a:r>
            <a:r>
              <a:rPr lang="sv-SE" sz="1200" i="1" dirty="0">
                <a:solidFill>
                  <a:schemeClr val="bg2">
                    <a:lumMod val="90000"/>
                  </a:schemeClr>
                </a:solidFill>
              </a:rPr>
              <a:t>. Huden blek, väldigt varm över bålen, men svalare i extremiteter. Inga utslag. Andningsfrekvensen är sänkt (bör ligga runt 30–40/min för Noah) och pulsen är förhöjd (ska inte överstiga 160/minut för hans ålder). Barn ökar systemvaskulära resistensen och hjärtfrekvensen, men kan inte öka slagvolymen. Därför blir ökad pulsfrekvens en viktig faktor att bedöma och blodtryck mer svårbedömt (varför det sällan på kritiskt sjuka barn). Glukos saknas i rapporten. Tillståndet som förelåg är status </a:t>
            </a:r>
            <a:r>
              <a:rPr lang="sv-SE" sz="1200" i="1" err="1">
                <a:solidFill>
                  <a:schemeClr val="bg2">
                    <a:lumMod val="90000"/>
                  </a:schemeClr>
                </a:solidFill>
              </a:rPr>
              <a:t>epilepticus</a:t>
            </a:r>
            <a:r>
              <a:rPr lang="sv-SE" sz="1200" i="1" dirty="0">
                <a:solidFill>
                  <a:schemeClr val="bg2">
                    <a:lumMod val="90000"/>
                  </a:schemeClr>
                </a:solidFill>
              </a:rPr>
              <a:t>.</a:t>
            </a:r>
          </a:p>
          <a:p>
            <a:pPr marL="0" indent="0">
              <a:buNone/>
            </a:pPr>
            <a:r>
              <a:rPr lang="sv-SE" sz="1400" dirty="0"/>
              <a:t>En sjuksköterska sätter en </a:t>
            </a:r>
            <a:r>
              <a:rPr lang="sv-SE" sz="1400" dirty="0" err="1"/>
              <a:t>pvk</a:t>
            </a:r>
            <a:r>
              <a:rPr lang="sv-SE" sz="1400" dirty="0"/>
              <a:t>. Narkosläkaren </a:t>
            </a:r>
            <a:r>
              <a:rPr lang="sv-SE" sz="1400" dirty="0" err="1"/>
              <a:t>stödventilerar</a:t>
            </a:r>
            <a:r>
              <a:rPr lang="sv-SE" sz="1400" dirty="0"/>
              <a:t> för att komma upp till 20 andetag/minut. </a:t>
            </a:r>
            <a:br>
              <a:rPr lang="sv-SE" sz="1400" dirty="0"/>
            </a:br>
            <a:r>
              <a:rPr lang="sv-SE" sz="1400" dirty="0"/>
              <a:t>En venös </a:t>
            </a:r>
            <a:r>
              <a:rPr lang="sv-SE" sz="1400" dirty="0" err="1"/>
              <a:t>blodgas</a:t>
            </a:r>
            <a:r>
              <a:rPr lang="sv-SE" sz="1400" dirty="0"/>
              <a:t> tas. En annan sjuksköterska förbereder inhalation.</a:t>
            </a:r>
            <a:endParaRPr lang="sv-SE" sz="1400" dirty="0">
              <a:solidFill>
                <a:srgbClr val="0070C0"/>
              </a:solidFill>
            </a:endParaRPr>
          </a:p>
          <a:p>
            <a:pPr marL="0" indent="0">
              <a:buNone/>
            </a:pPr>
            <a:r>
              <a:rPr lang="sv-SE" sz="1400" b="1" dirty="0"/>
              <a:t>Fråga 3:4a (4p) </a:t>
            </a:r>
            <a:br>
              <a:rPr lang="sv-SE" sz="1400" dirty="0"/>
            </a:br>
            <a:r>
              <a:rPr lang="sv-SE" sz="1400" dirty="0"/>
              <a:t>Tolka blodgasen. Beskriv utifrån Noahs situation den senaste timmen hur </a:t>
            </a:r>
            <a:r>
              <a:rPr lang="sv-SE" sz="1400" dirty="0" err="1"/>
              <a:t>syrabasrubbningen</a:t>
            </a:r>
            <a:r>
              <a:rPr lang="sv-SE" sz="1400" dirty="0"/>
              <a:t> uppkommit.</a:t>
            </a:r>
            <a:endParaRPr lang="sv-SE" sz="1400" dirty="0">
              <a:solidFill>
                <a:srgbClr val="0070C0"/>
              </a:solidFill>
            </a:endParaRPr>
          </a:p>
          <a:p>
            <a:pPr marL="0" indent="0">
              <a:buNone/>
            </a:pPr>
            <a:r>
              <a:rPr lang="sv-SE" sz="1400" b="1" dirty="0"/>
              <a:t>Fråga 3:4b (3p) </a:t>
            </a:r>
            <a:br>
              <a:rPr lang="sv-SE" sz="1400" dirty="0"/>
            </a:br>
            <a:r>
              <a:rPr lang="sv-SE" sz="1400" dirty="0"/>
              <a:t>Vilka orsaker till Noahs medvetslöshet behöver övervägas i nuläget?</a:t>
            </a:r>
            <a:endParaRPr lang="sv-SE" sz="1400" dirty="0">
              <a:solidFill>
                <a:srgbClr val="0070C0"/>
              </a:solidFill>
            </a:endParaRPr>
          </a:p>
          <a:p>
            <a:pPr marL="0" indent="0">
              <a:buNone/>
            </a:pPr>
            <a:r>
              <a:rPr lang="sv-SE" sz="1400" b="1" i="1" dirty="0">
                <a:solidFill>
                  <a:srgbClr val="0070C0"/>
                </a:solidFill>
              </a:rPr>
              <a:t>Återkoppling 3:4. </a:t>
            </a:r>
            <a:r>
              <a:rPr lang="sv-SE" sz="1400" i="1" dirty="0">
                <a:solidFill>
                  <a:srgbClr val="0070C0"/>
                </a:solidFill>
              </a:rPr>
              <a:t>Kombinerad metabol och respiratorisk </a:t>
            </a:r>
            <a:r>
              <a:rPr lang="sv-SE" sz="1400" i="1" dirty="0" err="1">
                <a:solidFill>
                  <a:srgbClr val="0070C0"/>
                </a:solidFill>
              </a:rPr>
              <a:t>acidos</a:t>
            </a:r>
            <a:r>
              <a:rPr lang="sv-SE" sz="1400" i="1" dirty="0">
                <a:solidFill>
                  <a:srgbClr val="0070C0"/>
                </a:solidFill>
              </a:rPr>
              <a:t>. Kramperna leder till anaerob metabolism</a:t>
            </a:r>
            <a:br>
              <a:rPr lang="sv-SE" sz="1400" i="1" dirty="0">
                <a:solidFill>
                  <a:srgbClr val="0070C0"/>
                </a:solidFill>
              </a:rPr>
            </a:br>
            <a:r>
              <a:rPr lang="sv-SE" sz="1400" i="1" dirty="0">
                <a:solidFill>
                  <a:srgbClr val="0070C0"/>
                </a:solidFill>
              </a:rPr>
              <a:t>(muskelarbete) i kombination med otillräcklig ventilation. </a:t>
            </a:r>
            <a:r>
              <a:rPr lang="sv-SE" sz="1400" i="1" dirty="0" err="1">
                <a:solidFill>
                  <a:srgbClr val="0070C0"/>
                </a:solidFill>
              </a:rPr>
              <a:t>Bensodiazepiner</a:t>
            </a:r>
            <a:r>
              <a:rPr lang="sv-SE" sz="1400" i="1" dirty="0">
                <a:solidFill>
                  <a:srgbClr val="0070C0"/>
                </a:solidFill>
              </a:rPr>
              <a:t> i höga doser är </a:t>
            </a:r>
            <a:br>
              <a:rPr lang="sv-SE" sz="1400" i="1" dirty="0">
                <a:solidFill>
                  <a:srgbClr val="0070C0"/>
                </a:solidFill>
              </a:rPr>
            </a:br>
            <a:r>
              <a:rPr lang="sv-SE" sz="1400" i="1" dirty="0">
                <a:solidFill>
                  <a:srgbClr val="0070C0"/>
                </a:solidFill>
              </a:rPr>
              <a:t>andningsdeprimerande, vilket leder till koldioxidretention både genom låg andningsfrekvens och ofri luftväg. </a:t>
            </a:r>
            <a:br>
              <a:rPr lang="sv-SE" sz="1400" i="1" dirty="0">
                <a:solidFill>
                  <a:srgbClr val="0070C0"/>
                </a:solidFill>
              </a:rPr>
            </a:br>
            <a:r>
              <a:rPr lang="sv-SE" sz="1400" i="1" dirty="0">
                <a:solidFill>
                  <a:srgbClr val="0070C0"/>
                </a:solidFill>
              </a:rPr>
              <a:t>Noahs luftvägsinfektion kan också bidra till försämrat gasutbyte. Orsaker att överväga: </a:t>
            </a:r>
            <a:r>
              <a:rPr lang="sv-SE" sz="1400" i="1" dirty="0" err="1">
                <a:solidFill>
                  <a:srgbClr val="0070C0"/>
                </a:solidFill>
              </a:rPr>
              <a:t>postiktalitet</a:t>
            </a:r>
            <a:r>
              <a:rPr lang="sv-SE" sz="1400" i="1" dirty="0">
                <a:solidFill>
                  <a:srgbClr val="0070C0"/>
                </a:solidFill>
              </a:rPr>
              <a:t>, </a:t>
            </a:r>
            <a:br>
              <a:rPr lang="sv-SE" sz="1400" i="1" dirty="0">
                <a:solidFill>
                  <a:srgbClr val="0070C0"/>
                </a:solidFill>
              </a:rPr>
            </a:br>
            <a:r>
              <a:rPr lang="sv-SE" sz="1400" i="1" dirty="0" err="1">
                <a:solidFill>
                  <a:srgbClr val="0070C0"/>
                </a:solidFill>
              </a:rPr>
              <a:t>bensodiazepineffekt</a:t>
            </a:r>
            <a:r>
              <a:rPr lang="sv-SE" sz="1400" i="1" dirty="0">
                <a:solidFill>
                  <a:srgbClr val="0070C0"/>
                </a:solidFill>
              </a:rPr>
              <a:t>, icke </a:t>
            </a:r>
            <a:r>
              <a:rPr lang="sv-SE" sz="1400" i="1" dirty="0" err="1">
                <a:solidFill>
                  <a:srgbClr val="0070C0"/>
                </a:solidFill>
              </a:rPr>
              <a:t>konvulsivt</a:t>
            </a:r>
            <a:r>
              <a:rPr lang="sv-SE" sz="1400" i="1" dirty="0">
                <a:solidFill>
                  <a:srgbClr val="0070C0"/>
                </a:solidFill>
              </a:rPr>
              <a:t> status </a:t>
            </a:r>
            <a:r>
              <a:rPr lang="sv-SE" sz="1400" i="1" dirty="0" err="1">
                <a:solidFill>
                  <a:srgbClr val="0070C0"/>
                </a:solidFill>
              </a:rPr>
              <a:t>epilepticus</a:t>
            </a:r>
            <a:r>
              <a:rPr lang="sv-SE" sz="1400" i="1" dirty="0">
                <a:solidFill>
                  <a:srgbClr val="0070C0"/>
                </a:solidFill>
              </a:rPr>
              <a:t>, CNS-infektion.(Lärandemål A1, A2)</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Noah, 11 månader. (35p) (Omtenta HT22) </a:t>
            </a:r>
            <a:endParaRPr lang="sv-SE" sz="2400" dirty="0">
              <a:effectLst/>
            </a:endParaRPr>
          </a:p>
        </p:txBody>
      </p:sp>
      <p:pic>
        <p:nvPicPr>
          <p:cNvPr id="4" name="Bildobjekt 3">
            <a:extLst>
              <a:ext uri="{FF2B5EF4-FFF2-40B4-BE49-F238E27FC236}">
                <a16:creationId xmlns:a16="http://schemas.microsoft.com/office/drawing/2014/main" id="{E8468D0B-AA4D-7349-B73B-1A1A89566CBD}"/>
              </a:ext>
            </a:extLst>
          </p:cNvPr>
          <p:cNvPicPr>
            <a:picLocks noChangeAspect="1"/>
          </p:cNvPicPr>
          <p:nvPr/>
        </p:nvPicPr>
        <p:blipFill>
          <a:blip r:embed="rId2"/>
          <a:stretch>
            <a:fillRect/>
          </a:stretch>
        </p:blipFill>
        <p:spPr>
          <a:xfrm>
            <a:off x="8523846" y="2893811"/>
            <a:ext cx="3365500" cy="2641600"/>
          </a:xfrm>
          <a:prstGeom prst="rect">
            <a:avLst/>
          </a:prstGeom>
        </p:spPr>
      </p:pic>
    </p:spTree>
    <p:extLst>
      <p:ext uri="{BB962C8B-B14F-4D97-AF65-F5344CB8AC3E}">
        <p14:creationId xmlns:p14="http://schemas.microsoft.com/office/powerpoint/2010/main" val="3968919071"/>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0"/>
            <a:ext cx="11423561" cy="5943600"/>
          </a:xfrm>
        </p:spPr>
        <p:txBody>
          <a:bodyPr>
            <a:normAutofit/>
          </a:bodyPr>
          <a:lstStyle/>
          <a:p>
            <a:pPr marL="0" indent="0">
              <a:buNone/>
            </a:pPr>
            <a:r>
              <a:rPr lang="sv-SE" sz="1200" i="1" dirty="0">
                <a:solidFill>
                  <a:schemeClr val="bg2">
                    <a:lumMod val="90000"/>
                  </a:schemeClr>
                </a:solidFill>
              </a:rPr>
              <a:t>(…) </a:t>
            </a:r>
            <a:r>
              <a:rPr lang="sv-SE" sz="1200" dirty="0">
                <a:solidFill>
                  <a:schemeClr val="bg2">
                    <a:lumMod val="90000"/>
                  </a:schemeClr>
                </a:solidFill>
              </a:rPr>
              <a:t>En sjuksköterska sätter en </a:t>
            </a:r>
            <a:r>
              <a:rPr lang="sv-SE" sz="1200" dirty="0" err="1">
                <a:solidFill>
                  <a:schemeClr val="bg2">
                    <a:lumMod val="90000"/>
                  </a:schemeClr>
                </a:solidFill>
              </a:rPr>
              <a:t>pvk</a:t>
            </a:r>
            <a:r>
              <a:rPr lang="sv-SE" sz="1200" dirty="0">
                <a:solidFill>
                  <a:schemeClr val="bg2">
                    <a:lumMod val="90000"/>
                  </a:schemeClr>
                </a:solidFill>
              </a:rPr>
              <a:t>. Narkosläkaren </a:t>
            </a:r>
            <a:r>
              <a:rPr lang="sv-SE" sz="1200" dirty="0" err="1">
                <a:solidFill>
                  <a:schemeClr val="bg2">
                    <a:lumMod val="90000"/>
                  </a:schemeClr>
                </a:solidFill>
              </a:rPr>
              <a:t>stödventilerar</a:t>
            </a:r>
            <a:r>
              <a:rPr lang="sv-SE" sz="1200" dirty="0">
                <a:solidFill>
                  <a:schemeClr val="bg2">
                    <a:lumMod val="90000"/>
                  </a:schemeClr>
                </a:solidFill>
              </a:rPr>
              <a:t> för att komma upp till 20 andetag/minut. </a:t>
            </a:r>
            <a:br>
              <a:rPr lang="sv-SE" sz="1200" dirty="0">
                <a:solidFill>
                  <a:schemeClr val="bg2">
                    <a:lumMod val="90000"/>
                  </a:schemeClr>
                </a:solidFill>
              </a:rPr>
            </a:br>
            <a:r>
              <a:rPr lang="sv-SE" sz="1200" dirty="0">
                <a:solidFill>
                  <a:schemeClr val="bg2">
                    <a:lumMod val="90000"/>
                  </a:schemeClr>
                </a:solidFill>
              </a:rPr>
              <a:t>En venös </a:t>
            </a:r>
            <a:r>
              <a:rPr lang="sv-SE" sz="1200" dirty="0" err="1">
                <a:solidFill>
                  <a:schemeClr val="bg2">
                    <a:lumMod val="90000"/>
                  </a:schemeClr>
                </a:solidFill>
              </a:rPr>
              <a:t>blodgas</a:t>
            </a:r>
            <a:r>
              <a:rPr lang="sv-SE" sz="1200" dirty="0">
                <a:solidFill>
                  <a:schemeClr val="bg2">
                    <a:lumMod val="90000"/>
                  </a:schemeClr>
                </a:solidFill>
              </a:rPr>
              <a:t> tas. En annan sjuksköterska förbereder inhalation. </a:t>
            </a:r>
            <a:r>
              <a:rPr lang="sv-SE" sz="1200" i="1" dirty="0">
                <a:solidFill>
                  <a:schemeClr val="bg2">
                    <a:lumMod val="90000"/>
                  </a:schemeClr>
                </a:solidFill>
              </a:rPr>
              <a:t>Kombinerad metabol och respiratorisk </a:t>
            </a:r>
            <a:r>
              <a:rPr lang="sv-SE" sz="1200" i="1" dirty="0" err="1">
                <a:solidFill>
                  <a:schemeClr val="bg2">
                    <a:lumMod val="90000"/>
                  </a:schemeClr>
                </a:solidFill>
              </a:rPr>
              <a:t>acidos</a:t>
            </a:r>
            <a:r>
              <a:rPr lang="sv-SE" sz="1200" i="1" dirty="0">
                <a:solidFill>
                  <a:schemeClr val="bg2">
                    <a:lumMod val="90000"/>
                  </a:schemeClr>
                </a:solidFill>
              </a:rPr>
              <a:t>. Kramperna leder till anaerob metabolism</a:t>
            </a:r>
            <a:br>
              <a:rPr lang="sv-SE" sz="1200" i="1" dirty="0">
                <a:solidFill>
                  <a:schemeClr val="bg2">
                    <a:lumMod val="90000"/>
                  </a:schemeClr>
                </a:solidFill>
              </a:rPr>
            </a:br>
            <a:r>
              <a:rPr lang="sv-SE" sz="1200" i="1" dirty="0">
                <a:solidFill>
                  <a:schemeClr val="bg2">
                    <a:lumMod val="90000"/>
                  </a:schemeClr>
                </a:solidFill>
              </a:rPr>
              <a:t>(muskelarbete) i kombination med otillräcklig ventilation.  </a:t>
            </a:r>
            <a:r>
              <a:rPr lang="sv-SE" sz="1200" i="1" dirty="0" err="1">
                <a:solidFill>
                  <a:schemeClr val="bg2">
                    <a:lumMod val="90000"/>
                  </a:schemeClr>
                </a:solidFill>
              </a:rPr>
              <a:t>Bensodiazepiner</a:t>
            </a:r>
            <a:r>
              <a:rPr lang="sv-SE" sz="1200" i="1" dirty="0">
                <a:solidFill>
                  <a:schemeClr val="bg2">
                    <a:lumMod val="90000"/>
                  </a:schemeClr>
                </a:solidFill>
              </a:rPr>
              <a:t> i höga doser är </a:t>
            </a:r>
            <a:br>
              <a:rPr lang="sv-SE" sz="1200" i="1" dirty="0">
                <a:solidFill>
                  <a:schemeClr val="bg2">
                    <a:lumMod val="90000"/>
                  </a:schemeClr>
                </a:solidFill>
              </a:rPr>
            </a:br>
            <a:r>
              <a:rPr lang="sv-SE" sz="1200" i="1" dirty="0">
                <a:solidFill>
                  <a:schemeClr val="bg2">
                    <a:lumMod val="90000"/>
                  </a:schemeClr>
                </a:solidFill>
              </a:rPr>
              <a:t>andningsdeprimerande, vilket leder till koldioxidretention både genom låg andningsfrekvens och ofri luftväg. </a:t>
            </a:r>
            <a:br>
              <a:rPr lang="sv-SE" sz="1200" i="1" dirty="0">
                <a:solidFill>
                  <a:schemeClr val="bg2">
                    <a:lumMod val="90000"/>
                  </a:schemeClr>
                </a:solidFill>
              </a:rPr>
            </a:br>
            <a:r>
              <a:rPr lang="sv-SE" sz="1200" i="1" dirty="0">
                <a:solidFill>
                  <a:schemeClr val="bg2">
                    <a:lumMod val="90000"/>
                  </a:schemeClr>
                </a:solidFill>
              </a:rPr>
              <a:t>Noahs luftvägsinfektion kan också bidra till försämrat gasutbyte. Orsaker att överväga: </a:t>
            </a:r>
            <a:r>
              <a:rPr lang="sv-SE" sz="1200" i="1" dirty="0" err="1">
                <a:solidFill>
                  <a:schemeClr val="bg2">
                    <a:lumMod val="90000"/>
                  </a:schemeClr>
                </a:solidFill>
              </a:rPr>
              <a:t>postiktalitet</a:t>
            </a:r>
            <a:r>
              <a:rPr lang="sv-SE" sz="1200" i="1" dirty="0">
                <a:solidFill>
                  <a:schemeClr val="bg2">
                    <a:lumMod val="90000"/>
                  </a:schemeClr>
                </a:solidFill>
              </a:rPr>
              <a:t>, </a:t>
            </a:r>
            <a:br>
              <a:rPr lang="sv-SE" sz="1200" i="1" dirty="0">
                <a:solidFill>
                  <a:schemeClr val="bg2">
                    <a:lumMod val="90000"/>
                  </a:schemeClr>
                </a:solidFill>
              </a:rPr>
            </a:br>
            <a:r>
              <a:rPr lang="sv-SE" sz="1200" i="1" dirty="0" err="1">
                <a:solidFill>
                  <a:schemeClr val="bg2">
                    <a:lumMod val="90000"/>
                  </a:schemeClr>
                </a:solidFill>
              </a:rPr>
              <a:t>bensodiazepineffekt</a:t>
            </a:r>
            <a:r>
              <a:rPr lang="sv-SE" sz="1200" i="1" dirty="0">
                <a:solidFill>
                  <a:schemeClr val="bg2">
                    <a:lumMod val="90000"/>
                  </a:schemeClr>
                </a:solidFill>
              </a:rPr>
              <a:t>, icke </a:t>
            </a:r>
            <a:r>
              <a:rPr lang="sv-SE" sz="1200" i="1" dirty="0" err="1">
                <a:solidFill>
                  <a:schemeClr val="bg2">
                    <a:lumMod val="90000"/>
                  </a:schemeClr>
                </a:solidFill>
              </a:rPr>
              <a:t>konvulsivt</a:t>
            </a:r>
            <a:r>
              <a:rPr lang="sv-SE" sz="1200" i="1" dirty="0">
                <a:solidFill>
                  <a:schemeClr val="bg2">
                    <a:lumMod val="90000"/>
                  </a:schemeClr>
                </a:solidFill>
              </a:rPr>
              <a:t> status </a:t>
            </a:r>
            <a:r>
              <a:rPr lang="sv-SE" sz="1200" i="1" dirty="0" err="1">
                <a:solidFill>
                  <a:schemeClr val="bg2">
                    <a:lumMod val="90000"/>
                  </a:schemeClr>
                </a:solidFill>
              </a:rPr>
              <a:t>epilepticus</a:t>
            </a:r>
            <a:r>
              <a:rPr lang="sv-SE" sz="1200" i="1" dirty="0">
                <a:solidFill>
                  <a:schemeClr val="bg2">
                    <a:lumMod val="90000"/>
                  </a:schemeClr>
                </a:solidFill>
              </a:rPr>
              <a:t>, CNS-infektion.</a:t>
            </a:r>
          </a:p>
          <a:p>
            <a:pPr marL="0" indent="0">
              <a:buNone/>
            </a:pPr>
            <a:r>
              <a:rPr lang="sv-SE" sz="1400" dirty="0"/>
              <a:t>Patienten får vätskebolus 10 ml/kg, som upprepas efter en stund. </a:t>
            </a:r>
            <a:r>
              <a:rPr lang="sv-SE" sz="1400" dirty="0" err="1"/>
              <a:t>Paracetamol</a:t>
            </a:r>
            <a:r>
              <a:rPr lang="sv-SE" sz="1400" dirty="0"/>
              <a:t> ges också. Noah andas alltmer själv och andningsfrekvensen är nu 27/minut och svalgtuben har bytts ut mot en </a:t>
            </a:r>
            <a:r>
              <a:rPr lang="sv-SE" sz="1400" dirty="0" err="1"/>
              <a:t>nästub</a:t>
            </a:r>
            <a:r>
              <a:rPr lang="sv-SE" sz="1400" dirty="0"/>
              <a:t> (”näskantarell”). Han kräver fortfarande 5l syrgas/minut för att hålla </a:t>
            </a:r>
            <a:r>
              <a:rPr lang="sv-SE" sz="1400" dirty="0" err="1"/>
              <a:t>saturation</a:t>
            </a:r>
            <a:r>
              <a:rPr lang="sv-SE" sz="1400" dirty="0"/>
              <a:t> 100%. Huden är inte längre lika blek, och hjärtfrekvens 150/minut. Han är fortfarande slapp. Blodstatus, CRP, och blododlingar tas.</a:t>
            </a:r>
          </a:p>
          <a:p>
            <a:pPr marL="0" indent="0">
              <a:buNone/>
            </a:pPr>
            <a:r>
              <a:rPr lang="sv-SE" sz="1400" b="1" dirty="0"/>
              <a:t>Fråga 3:5a (2p) </a:t>
            </a:r>
            <a:br>
              <a:rPr lang="sv-SE" sz="1400" dirty="0"/>
            </a:br>
            <a:r>
              <a:rPr lang="sv-SE" sz="1400" dirty="0"/>
              <a:t>Var ska patienten vårdas och varför?</a:t>
            </a:r>
          </a:p>
          <a:p>
            <a:pPr marL="0" indent="0">
              <a:buNone/>
            </a:pPr>
            <a:r>
              <a:rPr lang="sv-SE" sz="1400" b="1" dirty="0"/>
              <a:t>Fråga 3:5b (2p)</a:t>
            </a:r>
            <a:br>
              <a:rPr lang="sv-SE" sz="1400" dirty="0"/>
            </a:br>
            <a:r>
              <a:rPr lang="sv-SE" sz="1400" dirty="0"/>
              <a:t>Hur förbereder du transport av Noah inne på sjukhuset?</a:t>
            </a:r>
          </a:p>
          <a:p>
            <a:pPr marL="0" indent="0">
              <a:buNone/>
            </a:pPr>
            <a:endParaRPr lang="sv-SE" sz="1400" i="1" dirty="0">
              <a:solidFill>
                <a:srgbClr val="0070C0"/>
              </a:solidFill>
            </a:endParaRP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Noah, 11 månader. (35p) (Omtenta HT22) </a:t>
            </a:r>
            <a:endParaRPr lang="sv-SE" sz="2400" dirty="0">
              <a:effectLst/>
            </a:endParaRPr>
          </a:p>
        </p:txBody>
      </p:sp>
    </p:spTree>
    <p:extLst>
      <p:ext uri="{BB962C8B-B14F-4D97-AF65-F5344CB8AC3E}">
        <p14:creationId xmlns:p14="http://schemas.microsoft.com/office/powerpoint/2010/main" val="3900545400"/>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0"/>
            <a:ext cx="11423561" cy="5943600"/>
          </a:xfrm>
        </p:spPr>
        <p:txBody>
          <a:bodyPr>
            <a:normAutofit/>
          </a:bodyPr>
          <a:lstStyle/>
          <a:p>
            <a:pPr marL="0" indent="0">
              <a:buNone/>
            </a:pPr>
            <a:r>
              <a:rPr lang="sv-SE" sz="1200" i="1" dirty="0">
                <a:solidFill>
                  <a:schemeClr val="bg2">
                    <a:lumMod val="90000"/>
                  </a:schemeClr>
                </a:solidFill>
              </a:rPr>
              <a:t>(…) </a:t>
            </a:r>
            <a:r>
              <a:rPr lang="sv-SE" sz="1200" dirty="0">
                <a:solidFill>
                  <a:schemeClr val="bg2">
                    <a:lumMod val="90000"/>
                  </a:schemeClr>
                </a:solidFill>
              </a:rPr>
              <a:t>En sjuksköterska sätter en </a:t>
            </a:r>
            <a:r>
              <a:rPr lang="sv-SE" sz="1200" dirty="0" err="1">
                <a:solidFill>
                  <a:schemeClr val="bg2">
                    <a:lumMod val="90000"/>
                  </a:schemeClr>
                </a:solidFill>
              </a:rPr>
              <a:t>pvk</a:t>
            </a:r>
            <a:r>
              <a:rPr lang="sv-SE" sz="1200" dirty="0">
                <a:solidFill>
                  <a:schemeClr val="bg2">
                    <a:lumMod val="90000"/>
                  </a:schemeClr>
                </a:solidFill>
              </a:rPr>
              <a:t>. Narkosläkaren </a:t>
            </a:r>
            <a:r>
              <a:rPr lang="sv-SE" sz="1200" dirty="0" err="1">
                <a:solidFill>
                  <a:schemeClr val="bg2">
                    <a:lumMod val="90000"/>
                  </a:schemeClr>
                </a:solidFill>
              </a:rPr>
              <a:t>stödventilerar</a:t>
            </a:r>
            <a:r>
              <a:rPr lang="sv-SE" sz="1200" dirty="0">
                <a:solidFill>
                  <a:schemeClr val="bg2">
                    <a:lumMod val="90000"/>
                  </a:schemeClr>
                </a:solidFill>
              </a:rPr>
              <a:t> för att komma upp till 20 andetag/minut. </a:t>
            </a:r>
            <a:br>
              <a:rPr lang="sv-SE" sz="1200" dirty="0">
                <a:solidFill>
                  <a:schemeClr val="bg2">
                    <a:lumMod val="90000"/>
                  </a:schemeClr>
                </a:solidFill>
              </a:rPr>
            </a:br>
            <a:r>
              <a:rPr lang="sv-SE" sz="1200" dirty="0">
                <a:solidFill>
                  <a:schemeClr val="bg2">
                    <a:lumMod val="90000"/>
                  </a:schemeClr>
                </a:solidFill>
              </a:rPr>
              <a:t>En venös </a:t>
            </a:r>
            <a:r>
              <a:rPr lang="sv-SE" sz="1200" dirty="0" err="1">
                <a:solidFill>
                  <a:schemeClr val="bg2">
                    <a:lumMod val="90000"/>
                  </a:schemeClr>
                </a:solidFill>
              </a:rPr>
              <a:t>blodgas</a:t>
            </a:r>
            <a:r>
              <a:rPr lang="sv-SE" sz="1200" dirty="0">
                <a:solidFill>
                  <a:schemeClr val="bg2">
                    <a:lumMod val="90000"/>
                  </a:schemeClr>
                </a:solidFill>
              </a:rPr>
              <a:t> tas. En annan sjuksköterska förbereder inhalation. </a:t>
            </a:r>
            <a:r>
              <a:rPr lang="sv-SE" sz="1200" i="1" dirty="0">
                <a:solidFill>
                  <a:schemeClr val="bg2">
                    <a:lumMod val="90000"/>
                  </a:schemeClr>
                </a:solidFill>
              </a:rPr>
              <a:t>Kombinerad metabol och respiratorisk </a:t>
            </a:r>
            <a:r>
              <a:rPr lang="sv-SE" sz="1200" i="1" dirty="0" err="1">
                <a:solidFill>
                  <a:schemeClr val="bg2">
                    <a:lumMod val="90000"/>
                  </a:schemeClr>
                </a:solidFill>
              </a:rPr>
              <a:t>acidos</a:t>
            </a:r>
            <a:r>
              <a:rPr lang="sv-SE" sz="1200" i="1" dirty="0">
                <a:solidFill>
                  <a:schemeClr val="bg2">
                    <a:lumMod val="90000"/>
                  </a:schemeClr>
                </a:solidFill>
              </a:rPr>
              <a:t>. Kramperna leder till anaerob metabolism</a:t>
            </a:r>
            <a:br>
              <a:rPr lang="sv-SE" sz="1200" i="1" dirty="0">
                <a:solidFill>
                  <a:schemeClr val="bg2">
                    <a:lumMod val="90000"/>
                  </a:schemeClr>
                </a:solidFill>
              </a:rPr>
            </a:br>
            <a:r>
              <a:rPr lang="sv-SE" sz="1200" i="1" dirty="0">
                <a:solidFill>
                  <a:schemeClr val="bg2">
                    <a:lumMod val="90000"/>
                  </a:schemeClr>
                </a:solidFill>
              </a:rPr>
              <a:t>(muskelarbete) i kombination med otillräcklig ventilation.  </a:t>
            </a:r>
            <a:r>
              <a:rPr lang="sv-SE" sz="1200" i="1" dirty="0" err="1">
                <a:solidFill>
                  <a:schemeClr val="bg2">
                    <a:lumMod val="90000"/>
                  </a:schemeClr>
                </a:solidFill>
              </a:rPr>
              <a:t>Bensodiazepiner</a:t>
            </a:r>
            <a:r>
              <a:rPr lang="sv-SE" sz="1200" i="1" dirty="0">
                <a:solidFill>
                  <a:schemeClr val="bg2">
                    <a:lumMod val="90000"/>
                  </a:schemeClr>
                </a:solidFill>
              </a:rPr>
              <a:t> i höga doser är </a:t>
            </a:r>
            <a:br>
              <a:rPr lang="sv-SE" sz="1200" i="1" dirty="0">
                <a:solidFill>
                  <a:schemeClr val="bg2">
                    <a:lumMod val="90000"/>
                  </a:schemeClr>
                </a:solidFill>
              </a:rPr>
            </a:br>
            <a:r>
              <a:rPr lang="sv-SE" sz="1200" i="1" dirty="0">
                <a:solidFill>
                  <a:schemeClr val="bg2">
                    <a:lumMod val="90000"/>
                  </a:schemeClr>
                </a:solidFill>
              </a:rPr>
              <a:t>andningsdeprimerande, vilket leder till koldioxidretention både genom låg andningsfrekvens och ofri luftväg. </a:t>
            </a:r>
            <a:br>
              <a:rPr lang="sv-SE" sz="1200" i="1" dirty="0">
                <a:solidFill>
                  <a:schemeClr val="bg2">
                    <a:lumMod val="90000"/>
                  </a:schemeClr>
                </a:solidFill>
              </a:rPr>
            </a:br>
            <a:r>
              <a:rPr lang="sv-SE" sz="1200" i="1" dirty="0">
                <a:solidFill>
                  <a:schemeClr val="bg2">
                    <a:lumMod val="90000"/>
                  </a:schemeClr>
                </a:solidFill>
              </a:rPr>
              <a:t>Noahs luftvägsinfektion kan också bidra till försämrat gasutbyte. Orsaker att överväga: </a:t>
            </a:r>
            <a:r>
              <a:rPr lang="sv-SE" sz="1200" i="1" dirty="0" err="1">
                <a:solidFill>
                  <a:schemeClr val="bg2">
                    <a:lumMod val="90000"/>
                  </a:schemeClr>
                </a:solidFill>
              </a:rPr>
              <a:t>postiktalitet</a:t>
            </a:r>
            <a:r>
              <a:rPr lang="sv-SE" sz="1200" i="1" dirty="0">
                <a:solidFill>
                  <a:schemeClr val="bg2">
                    <a:lumMod val="90000"/>
                  </a:schemeClr>
                </a:solidFill>
              </a:rPr>
              <a:t>, </a:t>
            </a:r>
            <a:br>
              <a:rPr lang="sv-SE" sz="1200" i="1" dirty="0">
                <a:solidFill>
                  <a:schemeClr val="bg2">
                    <a:lumMod val="90000"/>
                  </a:schemeClr>
                </a:solidFill>
              </a:rPr>
            </a:br>
            <a:r>
              <a:rPr lang="sv-SE" sz="1200" i="1" dirty="0" err="1">
                <a:solidFill>
                  <a:schemeClr val="bg2">
                    <a:lumMod val="90000"/>
                  </a:schemeClr>
                </a:solidFill>
              </a:rPr>
              <a:t>bensodiazepineffekt</a:t>
            </a:r>
            <a:r>
              <a:rPr lang="sv-SE" sz="1200" i="1" dirty="0">
                <a:solidFill>
                  <a:schemeClr val="bg2">
                    <a:lumMod val="90000"/>
                  </a:schemeClr>
                </a:solidFill>
              </a:rPr>
              <a:t>, icke </a:t>
            </a:r>
            <a:r>
              <a:rPr lang="sv-SE" sz="1200" i="1" dirty="0" err="1">
                <a:solidFill>
                  <a:schemeClr val="bg2">
                    <a:lumMod val="90000"/>
                  </a:schemeClr>
                </a:solidFill>
              </a:rPr>
              <a:t>konvulsivt</a:t>
            </a:r>
            <a:r>
              <a:rPr lang="sv-SE" sz="1200" i="1" dirty="0">
                <a:solidFill>
                  <a:schemeClr val="bg2">
                    <a:lumMod val="90000"/>
                  </a:schemeClr>
                </a:solidFill>
              </a:rPr>
              <a:t> status </a:t>
            </a:r>
            <a:r>
              <a:rPr lang="sv-SE" sz="1200" i="1" dirty="0" err="1">
                <a:solidFill>
                  <a:schemeClr val="bg2">
                    <a:lumMod val="90000"/>
                  </a:schemeClr>
                </a:solidFill>
              </a:rPr>
              <a:t>epilepticus</a:t>
            </a:r>
            <a:r>
              <a:rPr lang="sv-SE" sz="1200" i="1" dirty="0">
                <a:solidFill>
                  <a:schemeClr val="bg2">
                    <a:lumMod val="90000"/>
                  </a:schemeClr>
                </a:solidFill>
              </a:rPr>
              <a:t>, CNS-infektion.</a:t>
            </a:r>
          </a:p>
          <a:p>
            <a:pPr marL="0" indent="0">
              <a:buNone/>
            </a:pPr>
            <a:r>
              <a:rPr lang="sv-SE" sz="1400" dirty="0"/>
              <a:t>Patienten får vätskebolus 10 ml/kg, som upprepas efter en stund. </a:t>
            </a:r>
            <a:r>
              <a:rPr lang="sv-SE" sz="1400" dirty="0" err="1"/>
              <a:t>Paracetamol</a:t>
            </a:r>
            <a:r>
              <a:rPr lang="sv-SE" sz="1400" dirty="0"/>
              <a:t> ges också. Noah andas alltmer själv och andningsfrekvensen är nu 27/minut och svalgtuben har bytts ut mot en </a:t>
            </a:r>
            <a:r>
              <a:rPr lang="sv-SE" sz="1400" dirty="0" err="1"/>
              <a:t>nästub</a:t>
            </a:r>
            <a:r>
              <a:rPr lang="sv-SE" sz="1400" dirty="0"/>
              <a:t> (”näskantarell”). Han kräver fortfarande 5l syrgas/minut för att hålla </a:t>
            </a:r>
            <a:r>
              <a:rPr lang="sv-SE" sz="1400" dirty="0" err="1"/>
              <a:t>saturation</a:t>
            </a:r>
            <a:r>
              <a:rPr lang="sv-SE" sz="1400" dirty="0"/>
              <a:t> 100%. Huden är inte längre lika blek, och hjärtfrekvens 150/minut. Han är fortfarande slapp. Blodstatus, CRP, och blododlingar tas.</a:t>
            </a:r>
          </a:p>
          <a:p>
            <a:pPr marL="0" indent="0">
              <a:buNone/>
            </a:pPr>
            <a:r>
              <a:rPr lang="sv-SE" sz="1400" b="1" dirty="0"/>
              <a:t>Fråga 3:5a (2p) </a:t>
            </a:r>
            <a:br>
              <a:rPr lang="sv-SE" sz="1400" dirty="0"/>
            </a:br>
            <a:r>
              <a:rPr lang="sv-SE" sz="1400" dirty="0"/>
              <a:t>Var ska patienten vårdas och varför?</a:t>
            </a:r>
          </a:p>
          <a:p>
            <a:pPr marL="0" indent="0">
              <a:buNone/>
            </a:pPr>
            <a:r>
              <a:rPr lang="sv-SE" sz="1400" b="1" dirty="0"/>
              <a:t>Fråga 3:5b (2p)</a:t>
            </a:r>
            <a:br>
              <a:rPr lang="sv-SE" sz="1400" dirty="0"/>
            </a:br>
            <a:r>
              <a:rPr lang="sv-SE" sz="1400" dirty="0"/>
              <a:t>Hur förbereder du transport av Noah inne på sjukhuset?</a:t>
            </a:r>
          </a:p>
          <a:p>
            <a:pPr marL="0" indent="0">
              <a:buNone/>
            </a:pPr>
            <a:r>
              <a:rPr lang="sv-SE" sz="1400" b="1" i="1" dirty="0">
                <a:solidFill>
                  <a:srgbClr val="0070C0"/>
                </a:solidFill>
              </a:rPr>
              <a:t>Återkoppling 3:5.</a:t>
            </a:r>
            <a:r>
              <a:rPr lang="sv-SE" sz="1400" i="1" dirty="0">
                <a:solidFill>
                  <a:srgbClr val="0070C0"/>
                </a:solidFill>
              </a:rPr>
              <a:t> Patienten behöver intensivvård. Luftvägen är inte stabil. Han är fortfarande medvetslös och kräver hög grad av övervakning av ett slag som pediatrisk vårdavdelning inte kan ge. Personal som kan hantera luftväg och läkemedel måste medfölja. Syrgasflaska med tillräcklig mängd för transport. Utrustning för luftvägshantering. Eventuella läkemedel för ny kramp eller hjärtstopp. (Lärandemål A1, A4, B5)</a:t>
            </a:r>
          </a:p>
          <a:p>
            <a:pPr marL="0" indent="0">
              <a:buNone/>
            </a:pPr>
            <a:endParaRPr lang="sv-SE" sz="1400" i="1" dirty="0">
              <a:solidFill>
                <a:srgbClr val="0070C0"/>
              </a:solidFill>
            </a:endParaRP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Noah, 11 månader. (35p) (Omtenta HT22) </a:t>
            </a:r>
            <a:endParaRPr lang="sv-SE" sz="2400" dirty="0">
              <a:effectLst/>
            </a:endParaRPr>
          </a:p>
        </p:txBody>
      </p:sp>
    </p:spTree>
    <p:extLst>
      <p:ext uri="{BB962C8B-B14F-4D97-AF65-F5344CB8AC3E}">
        <p14:creationId xmlns:p14="http://schemas.microsoft.com/office/powerpoint/2010/main" val="1338260764"/>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0"/>
            <a:ext cx="11423561" cy="5943600"/>
          </a:xfrm>
        </p:spPr>
        <p:txBody>
          <a:bodyPr>
            <a:normAutofit/>
          </a:bodyPr>
          <a:lstStyle/>
          <a:p>
            <a:pPr marL="0" indent="0">
              <a:buNone/>
            </a:pPr>
            <a:r>
              <a:rPr lang="sv-SE" sz="1200" i="1" dirty="0">
                <a:solidFill>
                  <a:schemeClr val="bg2">
                    <a:lumMod val="90000"/>
                  </a:schemeClr>
                </a:solidFill>
              </a:rPr>
              <a:t>(…) </a:t>
            </a:r>
            <a:r>
              <a:rPr lang="sv-SE" sz="1200" dirty="0">
                <a:solidFill>
                  <a:schemeClr val="bg2">
                    <a:lumMod val="90000"/>
                  </a:schemeClr>
                </a:solidFill>
              </a:rPr>
              <a:t>En sjuksköterska sätter en </a:t>
            </a:r>
            <a:r>
              <a:rPr lang="sv-SE" sz="1200" dirty="0" err="1">
                <a:solidFill>
                  <a:schemeClr val="bg2">
                    <a:lumMod val="90000"/>
                  </a:schemeClr>
                </a:solidFill>
              </a:rPr>
              <a:t>pvk</a:t>
            </a:r>
            <a:r>
              <a:rPr lang="sv-SE" sz="1200" dirty="0">
                <a:solidFill>
                  <a:schemeClr val="bg2">
                    <a:lumMod val="90000"/>
                  </a:schemeClr>
                </a:solidFill>
              </a:rPr>
              <a:t>. Narkosläkaren </a:t>
            </a:r>
            <a:r>
              <a:rPr lang="sv-SE" sz="1200" dirty="0" err="1">
                <a:solidFill>
                  <a:schemeClr val="bg2">
                    <a:lumMod val="90000"/>
                  </a:schemeClr>
                </a:solidFill>
              </a:rPr>
              <a:t>stödventilerar</a:t>
            </a:r>
            <a:r>
              <a:rPr lang="sv-SE" sz="1200" dirty="0">
                <a:solidFill>
                  <a:schemeClr val="bg2">
                    <a:lumMod val="90000"/>
                  </a:schemeClr>
                </a:solidFill>
              </a:rPr>
              <a:t> för att komma upp till 20 andetag/minut.  En venös </a:t>
            </a:r>
            <a:r>
              <a:rPr lang="sv-SE" sz="1200" dirty="0" err="1">
                <a:solidFill>
                  <a:schemeClr val="bg2">
                    <a:lumMod val="90000"/>
                  </a:schemeClr>
                </a:solidFill>
              </a:rPr>
              <a:t>blodgas</a:t>
            </a:r>
            <a:r>
              <a:rPr lang="sv-SE" sz="1200" dirty="0">
                <a:solidFill>
                  <a:schemeClr val="bg2">
                    <a:lumMod val="90000"/>
                  </a:schemeClr>
                </a:solidFill>
              </a:rPr>
              <a:t> tas. En annan sjuksköterska förbereder inhalation. </a:t>
            </a:r>
            <a:r>
              <a:rPr lang="sv-SE" sz="1200" i="1" dirty="0">
                <a:solidFill>
                  <a:schemeClr val="bg2">
                    <a:lumMod val="90000"/>
                  </a:schemeClr>
                </a:solidFill>
              </a:rPr>
              <a:t>Kombinerad metabol och respiratorisk </a:t>
            </a:r>
            <a:r>
              <a:rPr lang="sv-SE" sz="1200" i="1" dirty="0" err="1">
                <a:solidFill>
                  <a:schemeClr val="bg2">
                    <a:lumMod val="90000"/>
                  </a:schemeClr>
                </a:solidFill>
              </a:rPr>
              <a:t>acidos</a:t>
            </a:r>
            <a:r>
              <a:rPr lang="sv-SE" sz="1200" i="1" dirty="0">
                <a:solidFill>
                  <a:schemeClr val="bg2">
                    <a:lumMod val="90000"/>
                  </a:schemeClr>
                </a:solidFill>
              </a:rPr>
              <a:t>. Kramperna leder till anaerob metabolism (muskelarbete) i kombination med otillräcklig ventilation.  </a:t>
            </a:r>
            <a:r>
              <a:rPr lang="sv-SE" sz="1200" i="1" dirty="0" err="1">
                <a:solidFill>
                  <a:schemeClr val="bg2">
                    <a:lumMod val="90000"/>
                  </a:schemeClr>
                </a:solidFill>
              </a:rPr>
              <a:t>Bensodiazepiner</a:t>
            </a:r>
            <a:r>
              <a:rPr lang="sv-SE" sz="1200" i="1" dirty="0">
                <a:solidFill>
                  <a:schemeClr val="bg2">
                    <a:lumMod val="90000"/>
                  </a:schemeClr>
                </a:solidFill>
              </a:rPr>
              <a:t> i höga doser är </a:t>
            </a:r>
            <a:br>
              <a:rPr lang="sv-SE" sz="1200" i="1" dirty="0">
                <a:solidFill>
                  <a:schemeClr val="bg2">
                    <a:lumMod val="90000"/>
                  </a:schemeClr>
                </a:solidFill>
              </a:rPr>
            </a:br>
            <a:r>
              <a:rPr lang="sv-SE" sz="1200" i="1" dirty="0">
                <a:solidFill>
                  <a:schemeClr val="bg2">
                    <a:lumMod val="90000"/>
                  </a:schemeClr>
                </a:solidFill>
              </a:rPr>
              <a:t>andningsdeprimerande, vilket leder till koldioxidretention både genom låg andningsfrekvens och ofri luftväg.  Noahs luftvägsinfektion kan också bidra till försämrat gasutbyte. Orsaker att överväga: </a:t>
            </a:r>
            <a:r>
              <a:rPr lang="sv-SE" sz="1200" i="1" dirty="0" err="1">
                <a:solidFill>
                  <a:schemeClr val="bg2">
                    <a:lumMod val="90000"/>
                  </a:schemeClr>
                </a:solidFill>
              </a:rPr>
              <a:t>postiktalitet</a:t>
            </a:r>
            <a:r>
              <a:rPr lang="sv-SE" sz="1200" i="1" dirty="0">
                <a:solidFill>
                  <a:schemeClr val="bg2">
                    <a:lumMod val="90000"/>
                  </a:schemeClr>
                </a:solidFill>
              </a:rPr>
              <a:t>,  </a:t>
            </a:r>
            <a:r>
              <a:rPr lang="sv-SE" sz="1200" i="1" dirty="0" err="1">
                <a:solidFill>
                  <a:schemeClr val="bg2">
                    <a:lumMod val="90000"/>
                  </a:schemeClr>
                </a:solidFill>
              </a:rPr>
              <a:t>bensodiazepineffekt</a:t>
            </a:r>
            <a:r>
              <a:rPr lang="sv-SE" sz="1200" i="1" dirty="0">
                <a:solidFill>
                  <a:schemeClr val="bg2">
                    <a:lumMod val="90000"/>
                  </a:schemeClr>
                </a:solidFill>
              </a:rPr>
              <a:t>, icke </a:t>
            </a:r>
            <a:r>
              <a:rPr lang="sv-SE" sz="1200" i="1" dirty="0" err="1">
                <a:solidFill>
                  <a:schemeClr val="bg2">
                    <a:lumMod val="90000"/>
                  </a:schemeClr>
                </a:solidFill>
              </a:rPr>
              <a:t>konvulsivt</a:t>
            </a:r>
            <a:r>
              <a:rPr lang="sv-SE" sz="1200" i="1" dirty="0">
                <a:solidFill>
                  <a:schemeClr val="bg2">
                    <a:lumMod val="90000"/>
                  </a:schemeClr>
                </a:solidFill>
              </a:rPr>
              <a:t> status </a:t>
            </a:r>
            <a:r>
              <a:rPr lang="sv-SE" sz="1200" i="1" dirty="0" err="1">
                <a:solidFill>
                  <a:schemeClr val="bg2">
                    <a:lumMod val="90000"/>
                  </a:schemeClr>
                </a:solidFill>
              </a:rPr>
              <a:t>epilepticus</a:t>
            </a:r>
            <a:r>
              <a:rPr lang="sv-SE" sz="1200" i="1" dirty="0">
                <a:solidFill>
                  <a:schemeClr val="bg2">
                    <a:lumMod val="90000"/>
                  </a:schemeClr>
                </a:solidFill>
              </a:rPr>
              <a:t>, CNS-infektion. Patienten får vätskebolus 10 ml/kg, som upprepas efter en stund. </a:t>
            </a:r>
            <a:r>
              <a:rPr lang="sv-SE" sz="1200" i="1" dirty="0" err="1">
                <a:solidFill>
                  <a:schemeClr val="bg2">
                    <a:lumMod val="90000"/>
                  </a:schemeClr>
                </a:solidFill>
              </a:rPr>
              <a:t>Paracetamol</a:t>
            </a:r>
            <a:r>
              <a:rPr lang="sv-SE" sz="1200" i="1" dirty="0">
                <a:solidFill>
                  <a:schemeClr val="bg2">
                    <a:lumMod val="90000"/>
                  </a:schemeClr>
                </a:solidFill>
              </a:rPr>
              <a:t> ges också. Noah andas alltmer själv och andningsfrekvensen är nu 27/minut och svalgtuben har bytts ut mot en </a:t>
            </a:r>
            <a:r>
              <a:rPr lang="sv-SE" sz="1200" i="1" dirty="0" err="1">
                <a:solidFill>
                  <a:schemeClr val="bg2">
                    <a:lumMod val="90000"/>
                  </a:schemeClr>
                </a:solidFill>
              </a:rPr>
              <a:t>nästub</a:t>
            </a:r>
            <a:r>
              <a:rPr lang="sv-SE" sz="1200" i="1" dirty="0">
                <a:solidFill>
                  <a:schemeClr val="bg2">
                    <a:lumMod val="90000"/>
                  </a:schemeClr>
                </a:solidFill>
              </a:rPr>
              <a:t> (”näskantarell”). Han kräver fortfarande 5l syrgas/minut för att hålla </a:t>
            </a:r>
            <a:r>
              <a:rPr lang="sv-SE" sz="1200" i="1" dirty="0" err="1">
                <a:solidFill>
                  <a:schemeClr val="bg2">
                    <a:lumMod val="90000"/>
                  </a:schemeClr>
                </a:solidFill>
              </a:rPr>
              <a:t>saturation</a:t>
            </a:r>
            <a:r>
              <a:rPr lang="sv-SE" sz="1200" i="1" dirty="0">
                <a:solidFill>
                  <a:schemeClr val="bg2">
                    <a:lumMod val="90000"/>
                  </a:schemeClr>
                </a:solidFill>
              </a:rPr>
              <a:t> 100%. Huden är inte längre lika blek, och hjärtfrekvens 150/minut. Han är fortfarande slapp. Blodstatus, CRP, och blododlingar tas. Patienten behöver intensivvård. Luftvägen är inte stabil. Han är fortfarande medvetslös och kräver hög grad av övervakning av ett slag som pediatrisk vårdavdelning inte kan ge. Personal som kan hantera luftväg och läkemedel måste medfölja. Syrgasflaska med tillräcklig mängd för transport. Utrustning för luftvägshantering. Eventuella läkemedel för ny kramp eller hjärtstopp. </a:t>
            </a:r>
          </a:p>
          <a:p>
            <a:pPr marL="0" indent="0">
              <a:buNone/>
            </a:pPr>
            <a:r>
              <a:rPr lang="sv-SE" sz="1400" dirty="0"/>
              <a:t>Noah kommer till sjukhusets intensivvårdsavdelning. Efter en </a:t>
            </a:r>
            <a:r>
              <a:rPr lang="sv-SE" sz="1400" dirty="0" err="1"/>
              <a:t>stunbd</a:t>
            </a:r>
            <a:r>
              <a:rPr lang="sv-SE" sz="1400" dirty="0"/>
              <a:t> tas </a:t>
            </a:r>
            <a:r>
              <a:rPr lang="sv-SE" sz="1400" dirty="0" err="1"/>
              <a:t>blodgas</a:t>
            </a:r>
            <a:r>
              <a:rPr lang="sv-SE" sz="1400" dirty="0"/>
              <a:t> om som visar förbättring. Laktat är nu normaliserat. Blodstatus återkommer med lätt stegrade LPK, i övrigt utan anmärkning och CRP 25. Noah piggnar till efter en stund och nästuben avvecklas. Efter ett par timmar kan han utskrivas från intensivvårdsavdelning till pediatrisk vårdavdelning, då han är alert och enligt föräldrar är ganska mycket ”som vanligt”, men med fortsatta inhalationer då han bedöms ha slem och </a:t>
            </a:r>
            <a:r>
              <a:rPr lang="sv-SE" sz="1400" dirty="0" err="1"/>
              <a:t>obstruktivitet</a:t>
            </a:r>
            <a:r>
              <a:rPr lang="sv-SE" sz="1400" dirty="0"/>
              <a:t> i luftvägarna. Föräldrarna undrar om Noah har haft en ny feberkrampsepisod, och om de framöver ska bli mer noggranna att ge febernedsättande för att undvika feberkramp.</a:t>
            </a:r>
          </a:p>
          <a:p>
            <a:pPr marL="0" indent="0">
              <a:buNone/>
            </a:pPr>
            <a:r>
              <a:rPr lang="sv-SE" sz="1400" b="1" dirty="0"/>
              <a:t>Fråga 3:6a (3p) </a:t>
            </a:r>
            <a:br>
              <a:rPr lang="sv-SE" sz="1400" dirty="0"/>
            </a:br>
            <a:r>
              <a:rPr lang="sv-SE" sz="1400" dirty="0"/>
              <a:t>Vad svarar du föräldrarna?</a:t>
            </a:r>
          </a:p>
          <a:p>
            <a:pPr marL="0" indent="0">
              <a:buNone/>
            </a:pPr>
            <a:r>
              <a:rPr lang="sv-SE" sz="1400" b="1" dirty="0"/>
              <a:t>Fråga 3:6b (3p)</a:t>
            </a:r>
            <a:br>
              <a:rPr lang="sv-SE" sz="1400" dirty="0"/>
            </a:br>
            <a:r>
              <a:rPr lang="sv-SE" sz="1400" dirty="0"/>
              <a:t>Hur har Noahs laktat kunnat normaliseras på den här tiden? Redogör för det utifrån laktatmetabolismen.</a:t>
            </a:r>
          </a:p>
          <a:p>
            <a:pPr marL="0" indent="0">
              <a:buNone/>
            </a:pPr>
            <a:r>
              <a:rPr lang="sv-SE" sz="1400" b="1" dirty="0"/>
              <a:t>Fråga 3:6c (2p)</a:t>
            </a:r>
            <a:br>
              <a:rPr lang="sv-SE" sz="1400" dirty="0"/>
            </a:br>
            <a:r>
              <a:rPr lang="sv-SE" sz="1400" dirty="0"/>
              <a:t>Vilka är de vanliga orsakerna till </a:t>
            </a:r>
            <a:r>
              <a:rPr lang="sv-SE" sz="1400" dirty="0" err="1"/>
              <a:t>luftvägsobstruktivitet</a:t>
            </a:r>
            <a:r>
              <a:rPr lang="sv-SE" sz="1400" dirty="0"/>
              <a:t> hos små barn, som Noah?</a:t>
            </a:r>
          </a:p>
          <a:p>
            <a:pPr marL="0" indent="0">
              <a:buNone/>
            </a:pPr>
            <a:endParaRPr lang="sv-SE" sz="1400" dirty="0"/>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Noah, 11 månader. (35p) (Omtenta HT22) </a:t>
            </a:r>
            <a:endParaRPr lang="sv-SE" sz="2400" dirty="0">
              <a:effectLst/>
            </a:endParaRPr>
          </a:p>
        </p:txBody>
      </p:sp>
    </p:spTree>
    <p:extLst>
      <p:ext uri="{BB962C8B-B14F-4D97-AF65-F5344CB8AC3E}">
        <p14:creationId xmlns:p14="http://schemas.microsoft.com/office/powerpoint/2010/main" val="2332688688"/>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0"/>
            <a:ext cx="11423561" cy="5943600"/>
          </a:xfrm>
        </p:spPr>
        <p:txBody>
          <a:bodyPr>
            <a:normAutofit/>
          </a:bodyPr>
          <a:lstStyle/>
          <a:p>
            <a:pPr marL="0" indent="0">
              <a:buNone/>
            </a:pPr>
            <a:r>
              <a:rPr lang="sv-SE" sz="1200" i="1" dirty="0">
                <a:solidFill>
                  <a:schemeClr val="bg2">
                    <a:lumMod val="90000"/>
                  </a:schemeClr>
                </a:solidFill>
              </a:rPr>
              <a:t>(…) </a:t>
            </a:r>
            <a:r>
              <a:rPr lang="sv-SE" sz="1200" dirty="0">
                <a:solidFill>
                  <a:schemeClr val="bg2">
                    <a:lumMod val="90000"/>
                  </a:schemeClr>
                </a:solidFill>
              </a:rPr>
              <a:t>En sjuksköterska sätter en </a:t>
            </a:r>
            <a:r>
              <a:rPr lang="sv-SE" sz="1200" dirty="0" err="1">
                <a:solidFill>
                  <a:schemeClr val="bg2">
                    <a:lumMod val="90000"/>
                  </a:schemeClr>
                </a:solidFill>
              </a:rPr>
              <a:t>pvk</a:t>
            </a:r>
            <a:r>
              <a:rPr lang="sv-SE" sz="1200" dirty="0">
                <a:solidFill>
                  <a:schemeClr val="bg2">
                    <a:lumMod val="90000"/>
                  </a:schemeClr>
                </a:solidFill>
              </a:rPr>
              <a:t>. Narkosläkaren </a:t>
            </a:r>
            <a:r>
              <a:rPr lang="sv-SE" sz="1200" dirty="0" err="1">
                <a:solidFill>
                  <a:schemeClr val="bg2">
                    <a:lumMod val="90000"/>
                  </a:schemeClr>
                </a:solidFill>
              </a:rPr>
              <a:t>stödventilerar</a:t>
            </a:r>
            <a:r>
              <a:rPr lang="sv-SE" sz="1200" dirty="0">
                <a:solidFill>
                  <a:schemeClr val="bg2">
                    <a:lumMod val="90000"/>
                  </a:schemeClr>
                </a:solidFill>
              </a:rPr>
              <a:t> för att komma upp till 20 andetag/minut.  En venös </a:t>
            </a:r>
            <a:r>
              <a:rPr lang="sv-SE" sz="1200" dirty="0" err="1">
                <a:solidFill>
                  <a:schemeClr val="bg2">
                    <a:lumMod val="90000"/>
                  </a:schemeClr>
                </a:solidFill>
              </a:rPr>
              <a:t>blodgas</a:t>
            </a:r>
            <a:r>
              <a:rPr lang="sv-SE" sz="1200" dirty="0">
                <a:solidFill>
                  <a:schemeClr val="bg2">
                    <a:lumMod val="90000"/>
                  </a:schemeClr>
                </a:solidFill>
              </a:rPr>
              <a:t> tas. En annan sjuksköterska förbereder inhalation. </a:t>
            </a:r>
            <a:r>
              <a:rPr lang="sv-SE" sz="1200" i="1" dirty="0">
                <a:solidFill>
                  <a:schemeClr val="bg2">
                    <a:lumMod val="90000"/>
                  </a:schemeClr>
                </a:solidFill>
              </a:rPr>
              <a:t>Kombinerad metabol och respiratorisk </a:t>
            </a:r>
            <a:r>
              <a:rPr lang="sv-SE" sz="1200" i="1" dirty="0" err="1">
                <a:solidFill>
                  <a:schemeClr val="bg2">
                    <a:lumMod val="90000"/>
                  </a:schemeClr>
                </a:solidFill>
              </a:rPr>
              <a:t>acidos</a:t>
            </a:r>
            <a:r>
              <a:rPr lang="sv-SE" sz="1200" i="1" dirty="0">
                <a:solidFill>
                  <a:schemeClr val="bg2">
                    <a:lumMod val="90000"/>
                  </a:schemeClr>
                </a:solidFill>
              </a:rPr>
              <a:t>. Kramperna leder till anaerob metabolism (muskelarbete) i kombination med otillräcklig ventilation.  </a:t>
            </a:r>
            <a:r>
              <a:rPr lang="sv-SE" sz="1200" i="1" dirty="0" err="1">
                <a:solidFill>
                  <a:schemeClr val="bg2">
                    <a:lumMod val="90000"/>
                  </a:schemeClr>
                </a:solidFill>
              </a:rPr>
              <a:t>Bensodiazepiner</a:t>
            </a:r>
            <a:r>
              <a:rPr lang="sv-SE" sz="1200" i="1" dirty="0">
                <a:solidFill>
                  <a:schemeClr val="bg2">
                    <a:lumMod val="90000"/>
                  </a:schemeClr>
                </a:solidFill>
              </a:rPr>
              <a:t> i höga doser är </a:t>
            </a:r>
            <a:br>
              <a:rPr lang="sv-SE" sz="1200" i="1" dirty="0">
                <a:solidFill>
                  <a:schemeClr val="bg2">
                    <a:lumMod val="90000"/>
                  </a:schemeClr>
                </a:solidFill>
              </a:rPr>
            </a:br>
            <a:r>
              <a:rPr lang="sv-SE" sz="1200" i="1" dirty="0">
                <a:solidFill>
                  <a:schemeClr val="bg2">
                    <a:lumMod val="90000"/>
                  </a:schemeClr>
                </a:solidFill>
              </a:rPr>
              <a:t>andningsdeprimerande, vilket leder till koldioxidretention både genom låg andningsfrekvens och ofri luftväg.  Noahs luftvägsinfektion kan också bidra till försämrat gasutbyte. Orsaker att överväga: </a:t>
            </a:r>
            <a:r>
              <a:rPr lang="sv-SE" sz="1200" i="1" dirty="0" err="1">
                <a:solidFill>
                  <a:schemeClr val="bg2">
                    <a:lumMod val="90000"/>
                  </a:schemeClr>
                </a:solidFill>
              </a:rPr>
              <a:t>postiktalitet</a:t>
            </a:r>
            <a:r>
              <a:rPr lang="sv-SE" sz="1200" i="1" dirty="0">
                <a:solidFill>
                  <a:schemeClr val="bg2">
                    <a:lumMod val="90000"/>
                  </a:schemeClr>
                </a:solidFill>
              </a:rPr>
              <a:t>,  </a:t>
            </a:r>
            <a:r>
              <a:rPr lang="sv-SE" sz="1200" i="1" dirty="0" err="1">
                <a:solidFill>
                  <a:schemeClr val="bg2">
                    <a:lumMod val="90000"/>
                  </a:schemeClr>
                </a:solidFill>
              </a:rPr>
              <a:t>bensodiazepineffekt</a:t>
            </a:r>
            <a:r>
              <a:rPr lang="sv-SE" sz="1200" i="1" dirty="0">
                <a:solidFill>
                  <a:schemeClr val="bg2">
                    <a:lumMod val="90000"/>
                  </a:schemeClr>
                </a:solidFill>
              </a:rPr>
              <a:t>, icke </a:t>
            </a:r>
            <a:r>
              <a:rPr lang="sv-SE" sz="1200" i="1" dirty="0" err="1">
                <a:solidFill>
                  <a:schemeClr val="bg2">
                    <a:lumMod val="90000"/>
                  </a:schemeClr>
                </a:solidFill>
              </a:rPr>
              <a:t>konvulsivt</a:t>
            </a:r>
            <a:r>
              <a:rPr lang="sv-SE" sz="1200" i="1" dirty="0">
                <a:solidFill>
                  <a:schemeClr val="bg2">
                    <a:lumMod val="90000"/>
                  </a:schemeClr>
                </a:solidFill>
              </a:rPr>
              <a:t> status </a:t>
            </a:r>
            <a:r>
              <a:rPr lang="sv-SE" sz="1200" i="1" dirty="0" err="1">
                <a:solidFill>
                  <a:schemeClr val="bg2">
                    <a:lumMod val="90000"/>
                  </a:schemeClr>
                </a:solidFill>
              </a:rPr>
              <a:t>epilepticus</a:t>
            </a:r>
            <a:r>
              <a:rPr lang="sv-SE" sz="1200" i="1" dirty="0">
                <a:solidFill>
                  <a:schemeClr val="bg2">
                    <a:lumMod val="90000"/>
                  </a:schemeClr>
                </a:solidFill>
              </a:rPr>
              <a:t>, CNS-infektion. Patienten får vätskebolus 10 ml/kg, som upprepas efter en stund. </a:t>
            </a:r>
            <a:r>
              <a:rPr lang="sv-SE" sz="1200" i="1" dirty="0" err="1">
                <a:solidFill>
                  <a:schemeClr val="bg2">
                    <a:lumMod val="90000"/>
                  </a:schemeClr>
                </a:solidFill>
              </a:rPr>
              <a:t>Paracetamol</a:t>
            </a:r>
            <a:r>
              <a:rPr lang="sv-SE" sz="1200" i="1" dirty="0">
                <a:solidFill>
                  <a:schemeClr val="bg2">
                    <a:lumMod val="90000"/>
                  </a:schemeClr>
                </a:solidFill>
              </a:rPr>
              <a:t> ges också. Noah andas alltmer själv och andningsfrekvensen är nu 27/minut och svalgtuben har bytts ut mot en </a:t>
            </a:r>
            <a:r>
              <a:rPr lang="sv-SE" sz="1200" i="1" dirty="0" err="1">
                <a:solidFill>
                  <a:schemeClr val="bg2">
                    <a:lumMod val="90000"/>
                  </a:schemeClr>
                </a:solidFill>
              </a:rPr>
              <a:t>nästub</a:t>
            </a:r>
            <a:r>
              <a:rPr lang="sv-SE" sz="1200" i="1" dirty="0">
                <a:solidFill>
                  <a:schemeClr val="bg2">
                    <a:lumMod val="90000"/>
                  </a:schemeClr>
                </a:solidFill>
              </a:rPr>
              <a:t> (”näskantarell”). Han kräver fortfarande 5l syrgas/minut för att hålla </a:t>
            </a:r>
            <a:r>
              <a:rPr lang="sv-SE" sz="1200" i="1" dirty="0" err="1">
                <a:solidFill>
                  <a:schemeClr val="bg2">
                    <a:lumMod val="90000"/>
                  </a:schemeClr>
                </a:solidFill>
              </a:rPr>
              <a:t>saturation</a:t>
            </a:r>
            <a:r>
              <a:rPr lang="sv-SE" sz="1200" i="1" dirty="0">
                <a:solidFill>
                  <a:schemeClr val="bg2">
                    <a:lumMod val="90000"/>
                  </a:schemeClr>
                </a:solidFill>
              </a:rPr>
              <a:t> 100%. Huden är inte längre lika blek, och hjärtfrekvens 150/minut. Han är fortfarande slapp. Blodstatus, CRP, och blododlingar tas. Patienten behöver intensivvård. Luftvägen är inte stabil. Han är fortfarande medvetslös och kräver hög grad av övervakning av ett slag som pediatrisk vårdavdelning inte kan ge. Personal som kan hantera luftväg och läkemedel måste medfölja. Syrgasflaska med tillräcklig mängd för transport. Utrustning för luftvägshantering. Eventuella läkemedel för ny kramp eller hjärtstopp. </a:t>
            </a:r>
          </a:p>
          <a:p>
            <a:pPr marL="0" indent="0">
              <a:buNone/>
            </a:pPr>
            <a:r>
              <a:rPr lang="sv-SE" sz="1400" dirty="0"/>
              <a:t>Noah kommer till sjukhusets intensivvårdsavdelning. Efter en </a:t>
            </a:r>
            <a:r>
              <a:rPr lang="sv-SE" sz="1400" dirty="0" err="1"/>
              <a:t>stunbd</a:t>
            </a:r>
            <a:r>
              <a:rPr lang="sv-SE" sz="1400" dirty="0"/>
              <a:t> tas </a:t>
            </a:r>
            <a:r>
              <a:rPr lang="sv-SE" sz="1400" dirty="0" err="1"/>
              <a:t>blodgas</a:t>
            </a:r>
            <a:r>
              <a:rPr lang="sv-SE" sz="1400" dirty="0"/>
              <a:t> om som visar förbättring. Laktat är nu normaliserat. Blodstatus återkommer med lätt stegrade LPK, i övrigt utan anmärkning och CRP 25. Noah piggnar till efter en stund och nästuben avvecklas. Efter ett par timmar kan han utskrivas från intensivvårdsavdelning till pediatrisk vårdavdelning, då han är alert och enligt föräldrar är ganska mycket ”som vanligt”, men med fortsatta inhalationer då han bedöms ha slem och </a:t>
            </a:r>
            <a:r>
              <a:rPr lang="sv-SE" sz="1400" dirty="0" err="1"/>
              <a:t>obstruktivitet</a:t>
            </a:r>
            <a:r>
              <a:rPr lang="sv-SE" sz="1400" dirty="0"/>
              <a:t> i luftvägarna. Föräldrarna undrar om Noah har haft en ny feberkrampsepisod, och om de framöver ska bli mer noggranna att ge febernedsättande för att undvika feberkramp.</a:t>
            </a:r>
          </a:p>
          <a:p>
            <a:pPr marL="0" indent="0">
              <a:buNone/>
            </a:pPr>
            <a:r>
              <a:rPr lang="sv-SE" sz="1400" b="1" dirty="0"/>
              <a:t>Fråga 3:6a (3p) </a:t>
            </a:r>
            <a:br>
              <a:rPr lang="sv-SE" sz="1400" dirty="0"/>
            </a:br>
            <a:r>
              <a:rPr lang="sv-SE" sz="1400" dirty="0"/>
              <a:t>Vad svarar du föräldrarna?</a:t>
            </a:r>
          </a:p>
          <a:p>
            <a:pPr marL="0" indent="0">
              <a:buNone/>
            </a:pPr>
            <a:r>
              <a:rPr lang="sv-SE" sz="1400" b="1" dirty="0"/>
              <a:t>Fråga 3:6b (3p)</a:t>
            </a:r>
            <a:br>
              <a:rPr lang="sv-SE" sz="1400" dirty="0"/>
            </a:br>
            <a:r>
              <a:rPr lang="sv-SE" sz="1400" dirty="0"/>
              <a:t>Hur har Noahs laktat kunnat normaliseras på den här tiden? Redogör för det utifrån laktatmetabolismen.</a:t>
            </a:r>
          </a:p>
          <a:p>
            <a:pPr marL="0" indent="0">
              <a:buNone/>
            </a:pPr>
            <a:r>
              <a:rPr lang="sv-SE" sz="1400" b="1" dirty="0"/>
              <a:t>Fråga 3:6c (2p)</a:t>
            </a:r>
            <a:br>
              <a:rPr lang="sv-SE" sz="1400" dirty="0"/>
            </a:br>
            <a:r>
              <a:rPr lang="sv-SE" sz="1400" dirty="0"/>
              <a:t>Vilka är de vanliga orsakerna till </a:t>
            </a:r>
            <a:r>
              <a:rPr lang="sv-SE" sz="1400" dirty="0" err="1"/>
              <a:t>luftvägsobstruktivitet</a:t>
            </a:r>
            <a:r>
              <a:rPr lang="sv-SE" sz="1400" dirty="0"/>
              <a:t> hos små barn, som Noah?</a:t>
            </a:r>
          </a:p>
          <a:p>
            <a:pPr marL="0" indent="0">
              <a:buNone/>
            </a:pPr>
            <a:r>
              <a:rPr lang="sv-SE" sz="1400" b="1" i="1" dirty="0">
                <a:solidFill>
                  <a:srgbClr val="0070C0"/>
                </a:solidFill>
              </a:rPr>
              <a:t>Återkoppling 3:6. </a:t>
            </a:r>
            <a:r>
              <a:rPr lang="sv-SE" sz="1400" i="1" dirty="0">
                <a:solidFill>
                  <a:srgbClr val="0070C0"/>
                </a:solidFill>
              </a:rPr>
              <a:t>Den här krampepisoden har varit lång och komplicerad, och vidare utredning behövs för att utesluta bakomliggande orsak. En epilepsi skulle kunna yttra sig på detta sätt, där feber sänker kramptröskeln. Feberkramper ska var kortvariga och associerade med hög feber. Feberkramp är dock vanligt i Noahs ålder. Feberkramp kan inte förebyggas med </a:t>
            </a:r>
            <a:r>
              <a:rPr lang="sv-SE" sz="1400" i="1" dirty="0" err="1">
                <a:solidFill>
                  <a:srgbClr val="0070C0"/>
                </a:solidFill>
              </a:rPr>
              <a:t>antipyretika</a:t>
            </a:r>
            <a:r>
              <a:rPr lang="sv-SE" sz="1400" i="1" dirty="0">
                <a:solidFill>
                  <a:srgbClr val="0070C0"/>
                </a:solidFill>
              </a:rPr>
              <a:t>. Laktat </a:t>
            </a:r>
            <a:r>
              <a:rPr lang="sv-SE" sz="1400" i="1" dirty="0" err="1">
                <a:solidFill>
                  <a:srgbClr val="0070C0"/>
                </a:solidFill>
              </a:rPr>
              <a:t>metaboliseras</a:t>
            </a:r>
            <a:r>
              <a:rPr lang="sv-SE" sz="1400" i="1" dirty="0">
                <a:solidFill>
                  <a:srgbClr val="0070C0"/>
                </a:solidFill>
              </a:rPr>
              <a:t> i lever och njurar. I levern kan glukos återbildas från laktat via </a:t>
            </a:r>
            <a:r>
              <a:rPr lang="sv-SE" sz="1400" i="1" dirty="0" err="1">
                <a:solidFill>
                  <a:srgbClr val="0070C0"/>
                </a:solidFill>
              </a:rPr>
              <a:t>glukoneogenesen</a:t>
            </a:r>
            <a:r>
              <a:rPr lang="sv-SE" sz="1400" i="1" dirty="0">
                <a:solidFill>
                  <a:srgbClr val="0070C0"/>
                </a:solidFill>
              </a:rPr>
              <a:t>. Laktat kan oxideras till </a:t>
            </a:r>
            <a:r>
              <a:rPr lang="sv-SE" sz="1400" i="1" dirty="0" err="1">
                <a:solidFill>
                  <a:srgbClr val="0070C0"/>
                </a:solidFill>
              </a:rPr>
              <a:t>pyruvat</a:t>
            </a:r>
            <a:r>
              <a:rPr lang="sv-SE" sz="1400" i="1" dirty="0">
                <a:solidFill>
                  <a:srgbClr val="0070C0"/>
                </a:solidFill>
              </a:rPr>
              <a:t> och </a:t>
            </a:r>
            <a:r>
              <a:rPr lang="sv-SE" sz="1400" i="1" dirty="0" err="1">
                <a:solidFill>
                  <a:srgbClr val="0070C0"/>
                </a:solidFill>
              </a:rPr>
              <a:t>metaboliseras</a:t>
            </a:r>
            <a:r>
              <a:rPr lang="sv-SE" sz="1400" i="1" dirty="0">
                <a:solidFill>
                  <a:srgbClr val="0070C0"/>
                </a:solidFill>
              </a:rPr>
              <a:t> i mitokondrien. </a:t>
            </a:r>
            <a:r>
              <a:rPr lang="sv-SE" sz="1400" i="1" dirty="0" err="1">
                <a:solidFill>
                  <a:srgbClr val="0070C0"/>
                </a:solidFill>
              </a:rPr>
              <a:t>Laktatemi</a:t>
            </a:r>
            <a:r>
              <a:rPr lang="sv-SE" sz="1400" i="1" dirty="0">
                <a:solidFill>
                  <a:srgbClr val="0070C0"/>
                </a:solidFill>
              </a:rPr>
              <a:t> ger metabol </a:t>
            </a:r>
            <a:r>
              <a:rPr lang="sv-SE" sz="1400" i="1" dirty="0" err="1">
                <a:solidFill>
                  <a:srgbClr val="0070C0"/>
                </a:solidFill>
              </a:rPr>
              <a:t>acidos</a:t>
            </a:r>
            <a:r>
              <a:rPr lang="sv-SE" sz="1400" i="1" dirty="0">
                <a:solidFill>
                  <a:srgbClr val="0070C0"/>
                </a:solidFill>
              </a:rPr>
              <a:t>. Själva </a:t>
            </a:r>
            <a:r>
              <a:rPr lang="sv-SE" sz="1400" i="1" dirty="0" err="1">
                <a:solidFill>
                  <a:srgbClr val="0070C0"/>
                </a:solidFill>
              </a:rPr>
              <a:t>acidosen</a:t>
            </a:r>
            <a:r>
              <a:rPr lang="sv-SE" sz="1400" i="1" dirty="0">
                <a:solidFill>
                  <a:srgbClr val="0070C0"/>
                </a:solidFill>
              </a:rPr>
              <a:t> kommer kompenseras respiratoriskt, men det påverkar inte i sig laktatmetabolismen, annat än att det bidrar till normalisering av pH i blodet medan metabolismen av laktat pågår. De vanliga orsakerna till </a:t>
            </a:r>
            <a:r>
              <a:rPr lang="sv-SE" sz="1400" i="1" dirty="0" err="1">
                <a:solidFill>
                  <a:srgbClr val="0070C0"/>
                </a:solidFill>
              </a:rPr>
              <a:t>luftvägsobstruktivitet</a:t>
            </a:r>
            <a:r>
              <a:rPr lang="sv-SE" sz="1400" i="1" dirty="0">
                <a:solidFill>
                  <a:srgbClr val="0070C0"/>
                </a:solidFill>
              </a:rPr>
              <a:t> hos små barn är luftvägsinfektioner, oftast virala, och även astma. (Lärandemål A1, A2)</a:t>
            </a:r>
          </a:p>
          <a:p>
            <a:pPr marL="0" indent="0">
              <a:buNone/>
            </a:pPr>
            <a:r>
              <a:rPr lang="sv-SE" sz="1400" b="1" i="1" dirty="0">
                <a:solidFill>
                  <a:srgbClr val="0070C0"/>
                </a:solidFill>
              </a:rPr>
              <a:t>Slut på fall!</a:t>
            </a:r>
          </a:p>
          <a:p>
            <a:pPr marL="0" indent="0">
              <a:buNone/>
            </a:pPr>
            <a:endParaRPr lang="sv-SE" sz="1400" dirty="0"/>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3: Noah, 11 månader. (35p) (Omtenta HT22) </a:t>
            </a:r>
            <a:endParaRPr lang="sv-SE" sz="2400" dirty="0">
              <a:effectLst/>
            </a:endParaRPr>
          </a:p>
        </p:txBody>
      </p:sp>
    </p:spTree>
    <p:extLst>
      <p:ext uri="{BB962C8B-B14F-4D97-AF65-F5344CB8AC3E}">
        <p14:creationId xmlns:p14="http://schemas.microsoft.com/office/powerpoint/2010/main" val="2967127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Rubrik 1">
            <a:extLst>
              <a:ext uri="{FF2B5EF4-FFF2-40B4-BE49-F238E27FC236}">
                <a16:creationId xmlns:a16="http://schemas.microsoft.com/office/drawing/2014/main" id="{09B38736-307B-17C0-9299-63635E2B080F}"/>
              </a:ext>
            </a:extLst>
          </p:cNvPr>
          <p:cNvSpPr>
            <a:spLocks noGrp="1"/>
          </p:cNvSpPr>
          <p:nvPr>
            <p:ph type="title"/>
          </p:nvPr>
        </p:nvSpPr>
        <p:spPr>
          <a:xfrm>
            <a:off x="1098468" y="885651"/>
            <a:ext cx="3229803" cy="4624603"/>
          </a:xfrm>
        </p:spPr>
        <p:txBody>
          <a:bodyPr>
            <a:normAutofit/>
          </a:bodyPr>
          <a:lstStyle/>
          <a:p>
            <a:r>
              <a:rPr lang="sv-SE" dirty="0">
                <a:solidFill>
                  <a:srgbClr val="FFFFFF"/>
                </a:solidFill>
              </a:rPr>
              <a:t>Tema</a:t>
            </a:r>
          </a:p>
        </p:txBody>
      </p:sp>
      <p:sp>
        <p:nvSpPr>
          <p:cNvPr id="3" name="Platshållare för innehåll 2">
            <a:extLst>
              <a:ext uri="{FF2B5EF4-FFF2-40B4-BE49-F238E27FC236}">
                <a16:creationId xmlns:a16="http://schemas.microsoft.com/office/drawing/2014/main" id="{158116E9-DC46-09DD-13EC-A284C1C99EC2}"/>
              </a:ext>
            </a:extLst>
          </p:cNvPr>
          <p:cNvSpPr>
            <a:spLocks noGrp="1"/>
          </p:cNvSpPr>
          <p:nvPr>
            <p:ph idx="1"/>
          </p:nvPr>
        </p:nvSpPr>
        <p:spPr>
          <a:xfrm>
            <a:off x="4978708" y="885651"/>
            <a:ext cx="6908492" cy="4616849"/>
          </a:xfrm>
        </p:spPr>
        <p:txBody>
          <a:bodyPr anchor="ctr">
            <a:normAutofit/>
          </a:bodyPr>
          <a:lstStyle/>
          <a:p>
            <a:r>
              <a:rPr lang="sv-SE" sz="2400" dirty="0"/>
              <a:t>GEN – </a:t>
            </a:r>
            <a:r>
              <a:rPr lang="sv-SE" sz="2400" dirty="0">
                <a:hlinkClick r:id="rId2" action="ppaction://hlinksldjump"/>
              </a:rPr>
              <a:t>Geriatrik och palliativ medicin </a:t>
            </a:r>
            <a:r>
              <a:rPr lang="sv-SE" sz="2400" dirty="0"/>
              <a:t>s.4-107</a:t>
            </a:r>
          </a:p>
          <a:p>
            <a:r>
              <a:rPr lang="sv-SE" sz="2400" dirty="0"/>
              <a:t>GEN – </a:t>
            </a:r>
            <a:r>
              <a:rPr lang="sv-SE" sz="2400" dirty="0">
                <a:hlinkClick r:id="rId3" action="ppaction://hlinksldjump"/>
              </a:rPr>
              <a:t>Allmänmedicin</a:t>
            </a:r>
            <a:r>
              <a:rPr lang="sv-SE" sz="2400" dirty="0"/>
              <a:t> s. 108-208</a:t>
            </a:r>
          </a:p>
          <a:p>
            <a:r>
              <a:rPr lang="sv-SE" sz="2400" dirty="0"/>
              <a:t>GEN – </a:t>
            </a:r>
            <a:r>
              <a:rPr lang="sv-SE" sz="2400" dirty="0">
                <a:hlinkClick r:id="rId4" action="ppaction://hlinksldjump"/>
              </a:rPr>
              <a:t>Akutmedicin</a:t>
            </a:r>
            <a:r>
              <a:rPr lang="sv-SE" sz="2400" dirty="0"/>
              <a:t> och katastrofmedicin s.209-300</a:t>
            </a:r>
          </a:p>
          <a:p>
            <a:pPr marL="0" indent="0">
              <a:buNone/>
            </a:pPr>
            <a:endParaRPr lang="sv-SE" sz="2400" dirty="0"/>
          </a:p>
          <a:p>
            <a:pPr marL="0" indent="0">
              <a:buNone/>
            </a:pPr>
            <a:r>
              <a:rPr lang="sv-SE" sz="1400" i="1" dirty="0"/>
              <a:t>Rättsmedicin har inte haft något ”eget” fall och ligger under andra fall</a:t>
            </a:r>
          </a:p>
        </p:txBody>
      </p:sp>
    </p:spTree>
    <p:extLst>
      <p:ext uri="{BB962C8B-B14F-4D97-AF65-F5344CB8AC3E}">
        <p14:creationId xmlns:p14="http://schemas.microsoft.com/office/powerpoint/2010/main" val="491329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Gun-Britt, 88 år. (30p) (Ord VT22)</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 Enligt datajournalen vårdades Gun-Britt för 3 år sedan under 5 dygn för en </a:t>
            </a:r>
            <a:r>
              <a:rPr lang="sv-SE" sz="1200" i="1" dirty="0" err="1">
                <a:solidFill>
                  <a:schemeClr val="bg2">
                    <a:lumMod val="90000"/>
                  </a:schemeClr>
                </a:solidFill>
              </a:rPr>
              <a:t>erysipelas</a:t>
            </a:r>
            <a:r>
              <a:rPr lang="sv-SE" sz="1200" i="1" dirty="0">
                <a:solidFill>
                  <a:schemeClr val="bg2">
                    <a:lumMod val="90000"/>
                  </a:schemeClr>
                </a:solidFill>
              </a:rPr>
              <a:t>, men annars har hon inte Sjukhusvårdats sedan datajournalens införande för 10 år sedan. Hon har inte heller haft mer än sporadiska vårdcentralskontakter. Hon verkar ha kontrollerats hos privatläkare för bland annat högt blodtryck och diabetes typ 2, men någon aktuell medicinlista finns inte i journalen. Vid föregående vårdtillfälle angavs som närmast anhörig en systerdotter bosatt 10 mil bort, men även en väninna i samma trappuppgång finns omnämnd som närstående. Vid somatisk undersökning finner du ingen andningspåverkan, lätta </a:t>
            </a:r>
            <a:r>
              <a:rPr lang="sv-SE" sz="1200" i="1" dirty="0" err="1">
                <a:solidFill>
                  <a:schemeClr val="bg2">
                    <a:lumMod val="90000"/>
                  </a:schemeClr>
                </a:solidFill>
              </a:rPr>
              <a:t>krepitationer</a:t>
            </a:r>
            <a:r>
              <a:rPr lang="sv-SE" sz="1200" i="1" dirty="0">
                <a:solidFill>
                  <a:schemeClr val="bg2">
                    <a:lumMod val="90000"/>
                  </a:schemeClr>
                </a:solidFill>
              </a:rPr>
              <a:t> basalt över lungfälten, fortsatt syremättnad 9624 på luft. Regelbunden hjärtrytm med frekvens 104/min och ett svagt systoliskt blåsljud, blodtryck 100/55mmHyg i liggande. Gun-Britt är påtagligt desorienterad, talet är delvis osammanhängande, men vissa svar på enkla frågor är adekvata. I neurologstatus finner du inget avvikande, men Gun-Britt medverkar dåligt. Palpation och passiv rörlighet i höfter, knän och fotleder utan smärta bilateralt. Inga </a:t>
            </a:r>
            <a:r>
              <a:rPr lang="sv-SE" sz="1200" i="1" dirty="0" err="1">
                <a:solidFill>
                  <a:schemeClr val="bg2">
                    <a:lumMod val="90000"/>
                  </a:schemeClr>
                </a:solidFill>
              </a:rPr>
              <a:t>hematom</a:t>
            </a:r>
            <a:r>
              <a:rPr lang="sv-SE" sz="1200" i="1" dirty="0">
                <a:solidFill>
                  <a:schemeClr val="bg2">
                    <a:lumMod val="90000"/>
                  </a:schemeClr>
                </a:solidFill>
              </a:rPr>
              <a:t>, men det finns en kvarvarande rodnad över flera tryckpunkter på hö sida, dock utan sår. Nedsatt </a:t>
            </a:r>
            <a:r>
              <a:rPr lang="sv-SE" sz="1200" i="1" dirty="0" err="1">
                <a:solidFill>
                  <a:schemeClr val="bg2">
                    <a:lumMod val="90000"/>
                  </a:schemeClr>
                </a:solidFill>
              </a:rPr>
              <a:t>hudturgor</a:t>
            </a:r>
            <a:r>
              <a:rPr lang="sv-SE" sz="1200" i="1" dirty="0">
                <a:solidFill>
                  <a:schemeClr val="bg2">
                    <a:lumMod val="90000"/>
                  </a:schemeClr>
                </a:solidFill>
              </a:rPr>
              <a:t> på bålen. EKG visar sinusrytm, frekvens 105. Partiellt hö-sidigt skänkelblock, oförändrat som för tre år sedan. Lab: Hb 155 g/L, LPK 12,0 x109/L, </a:t>
            </a:r>
            <a:r>
              <a:rPr lang="sv-SE" sz="1200" i="1" dirty="0" err="1">
                <a:solidFill>
                  <a:schemeClr val="bg2">
                    <a:lumMod val="90000"/>
                  </a:schemeClr>
                </a:solidFill>
              </a:rPr>
              <a:t>Kreatinin</a:t>
            </a:r>
            <a:r>
              <a:rPr lang="sv-SE" sz="1200" i="1" dirty="0">
                <a:solidFill>
                  <a:schemeClr val="bg2">
                    <a:lumMod val="90000"/>
                  </a:schemeClr>
                </a:solidFill>
              </a:rPr>
              <a:t> 204 </a:t>
            </a:r>
            <a:r>
              <a:rPr lang="sv-SE" sz="1200" i="1" dirty="0" err="1">
                <a:solidFill>
                  <a:schemeClr val="bg2">
                    <a:lumMod val="90000"/>
                  </a:schemeClr>
                </a:solidFill>
              </a:rPr>
              <a:t>umol</a:t>
            </a:r>
            <a:r>
              <a:rPr lang="sv-SE" sz="1200" i="1" dirty="0">
                <a:solidFill>
                  <a:schemeClr val="bg2">
                    <a:lumMod val="90000"/>
                  </a:schemeClr>
                </a:solidFill>
              </a:rPr>
              <a:t>/L och </a:t>
            </a:r>
            <a:r>
              <a:rPr lang="sv-SE" sz="1200" i="1" dirty="0" err="1">
                <a:solidFill>
                  <a:schemeClr val="bg2">
                    <a:lumMod val="90000"/>
                  </a:schemeClr>
                </a:solidFill>
              </a:rPr>
              <a:t>eGFR</a:t>
            </a:r>
            <a:r>
              <a:rPr lang="sv-SE" sz="1200" i="1" dirty="0">
                <a:solidFill>
                  <a:schemeClr val="bg2">
                    <a:lumMod val="90000"/>
                  </a:schemeClr>
                </a:solidFill>
              </a:rPr>
              <a:t> 16 </a:t>
            </a:r>
            <a:r>
              <a:rPr lang="sv-SE" sz="1200" i="1" dirty="0" err="1">
                <a:solidFill>
                  <a:schemeClr val="bg2">
                    <a:lumMod val="90000"/>
                  </a:schemeClr>
                </a:solidFill>
              </a:rPr>
              <a:t>mL</a:t>
            </a:r>
            <a:r>
              <a:rPr lang="sv-SE" sz="1200" i="1" dirty="0">
                <a:solidFill>
                  <a:schemeClr val="bg2">
                    <a:lumMod val="90000"/>
                  </a:schemeClr>
                </a:solidFill>
              </a:rPr>
              <a:t>/min/1,73 m?, K 3,8mmol/L, Na 135mmol/L, CRP 43 mg/L, </a:t>
            </a:r>
            <a:r>
              <a:rPr lang="sv-SE" sz="1200" i="1" dirty="0" err="1">
                <a:solidFill>
                  <a:schemeClr val="bg2">
                    <a:lumMod val="90000"/>
                  </a:schemeClr>
                </a:solidFill>
              </a:rPr>
              <a:t>Myoglobin</a:t>
            </a:r>
            <a:r>
              <a:rPr lang="sv-SE" sz="1200" i="1" dirty="0">
                <a:solidFill>
                  <a:schemeClr val="bg2">
                    <a:lumMod val="90000"/>
                  </a:schemeClr>
                </a:solidFill>
              </a:rPr>
              <a:t> normalt, P-glukos 11,0 </a:t>
            </a:r>
            <a:r>
              <a:rPr lang="sv-SE" sz="1200" i="1" dirty="0" err="1">
                <a:solidFill>
                  <a:schemeClr val="bg2">
                    <a:lumMod val="90000"/>
                  </a:schemeClr>
                </a:solidFill>
              </a:rPr>
              <a:t>mmol</a:t>
            </a:r>
            <a:r>
              <a:rPr lang="sv-SE" sz="1200" i="1" dirty="0">
                <a:solidFill>
                  <a:schemeClr val="bg2">
                    <a:lumMod val="90000"/>
                  </a:schemeClr>
                </a:solidFill>
              </a:rPr>
              <a:t>/L. Akutpersonalen har så småningom lyckats få tag i Gun-Britts systerdotter Birgitta som kommer till akuten efter ett några timmar och finns på undersökningsrummet då Gun-Britt är tillbaka efter röntgen. Birgitta har åkt vägen om Gun-Britts lägenhet och hittat en del medicinburkar, och du kan få fram att en möjlig medicinlista utifrån vad som verkar förskrivet är denna, men det är lite oklart vad Gun-Britt faktiskt tagit. </a:t>
            </a:r>
            <a:r>
              <a:rPr lang="sv-SE" sz="1200" i="1" dirty="0" err="1">
                <a:solidFill>
                  <a:schemeClr val="bg2">
                    <a:lumMod val="90000"/>
                  </a:schemeClr>
                </a:solidFill>
              </a:rPr>
              <a:t>Alendronat</a:t>
            </a:r>
            <a:r>
              <a:rPr lang="sv-SE" sz="1200" i="1" dirty="0">
                <a:solidFill>
                  <a:schemeClr val="bg2">
                    <a:lumMod val="90000"/>
                  </a:schemeClr>
                </a:solidFill>
              </a:rPr>
              <a:t> veckotablett, Alvedon 500 mg 2x4 ”smärtlindrande”, </a:t>
            </a:r>
            <a:r>
              <a:rPr lang="sv-SE" sz="1200" i="1" dirty="0" err="1">
                <a:solidFill>
                  <a:schemeClr val="bg2">
                    <a:lumMod val="90000"/>
                  </a:schemeClr>
                </a:solidFill>
              </a:rPr>
              <a:t>Amlodipin</a:t>
            </a:r>
            <a:r>
              <a:rPr lang="sv-SE" sz="1200" i="1" dirty="0">
                <a:solidFill>
                  <a:schemeClr val="bg2">
                    <a:lumMod val="90000"/>
                  </a:schemeClr>
                </a:solidFill>
              </a:rPr>
              <a:t> 10 mg 1x1 ”för blodtrycket, </a:t>
            </a:r>
            <a:r>
              <a:rPr lang="sv-SE" sz="1200" i="1" dirty="0" err="1">
                <a:solidFill>
                  <a:schemeClr val="bg2">
                    <a:lumMod val="90000"/>
                  </a:schemeClr>
                </a:solidFill>
              </a:rPr>
              <a:t>Behepan</a:t>
            </a:r>
            <a:r>
              <a:rPr lang="sv-SE" sz="1200" i="1" dirty="0">
                <a:solidFill>
                  <a:schemeClr val="bg2">
                    <a:lumMod val="90000"/>
                  </a:schemeClr>
                </a:solidFill>
              </a:rPr>
              <a:t> 1 mg 1x1 ”B-vitamin”, </a:t>
            </a:r>
            <a:r>
              <a:rPr lang="sv-SE" sz="1200" i="1" dirty="0" err="1">
                <a:solidFill>
                  <a:schemeClr val="bg2">
                    <a:lumMod val="90000"/>
                  </a:schemeClr>
                </a:solidFill>
              </a:rPr>
              <a:t>Detrusitol</a:t>
            </a:r>
            <a:r>
              <a:rPr lang="sv-SE" sz="1200" i="1" dirty="0">
                <a:solidFill>
                  <a:schemeClr val="bg2">
                    <a:lumMod val="90000"/>
                  </a:schemeClr>
                </a:solidFill>
              </a:rPr>
              <a:t> 2 mg 1x2 ”mot urinträngningar”, </a:t>
            </a:r>
            <a:r>
              <a:rPr lang="sv-SE" sz="1200" i="1" dirty="0" err="1">
                <a:solidFill>
                  <a:schemeClr val="bg2">
                    <a:lumMod val="90000"/>
                  </a:schemeClr>
                </a:solidFill>
              </a:rPr>
              <a:t>Divisun</a:t>
            </a:r>
            <a:r>
              <a:rPr lang="sv-SE" sz="1200" i="1" dirty="0">
                <a:solidFill>
                  <a:schemeClr val="bg2">
                    <a:lumMod val="90000"/>
                  </a:schemeClr>
                </a:solidFill>
              </a:rPr>
              <a:t> 800 IE 1x1 ”D-vitamin”, </a:t>
            </a:r>
            <a:r>
              <a:rPr lang="sv-SE" sz="1200" i="1" dirty="0" err="1">
                <a:solidFill>
                  <a:schemeClr val="bg2">
                    <a:lumMod val="90000"/>
                  </a:schemeClr>
                </a:solidFill>
              </a:rPr>
              <a:t>Enalapril</a:t>
            </a:r>
            <a:r>
              <a:rPr lang="sv-SE" sz="1200" i="1" dirty="0">
                <a:solidFill>
                  <a:schemeClr val="bg2">
                    <a:lumMod val="90000"/>
                  </a:schemeClr>
                </a:solidFill>
              </a:rPr>
              <a:t> 20 mg 1x1 ”för blodtrycket”, </a:t>
            </a:r>
            <a:r>
              <a:rPr lang="sv-SE" sz="1200" i="1" dirty="0" err="1">
                <a:solidFill>
                  <a:schemeClr val="bg2">
                    <a:lumMod val="90000"/>
                  </a:schemeClr>
                </a:solidFill>
              </a:rPr>
              <a:t>Folacin</a:t>
            </a:r>
            <a:r>
              <a:rPr lang="sv-SE" sz="1200" i="1" dirty="0">
                <a:solidFill>
                  <a:schemeClr val="bg2">
                    <a:lumMod val="90000"/>
                  </a:schemeClr>
                </a:solidFill>
              </a:rPr>
              <a:t> 1 mg 1x1 ”folsyra”, </a:t>
            </a:r>
            <a:r>
              <a:rPr lang="sv-SE" sz="1200" i="1" dirty="0" err="1">
                <a:solidFill>
                  <a:schemeClr val="bg2">
                    <a:lumMod val="90000"/>
                  </a:schemeClr>
                </a:solidFill>
              </a:rPr>
              <a:t>Furix</a:t>
            </a:r>
            <a:r>
              <a:rPr lang="sv-SE" sz="1200" i="1" dirty="0">
                <a:solidFill>
                  <a:schemeClr val="bg2">
                    <a:lumMod val="90000"/>
                  </a:schemeClr>
                </a:solidFill>
              </a:rPr>
              <a:t> 40 mg 1x1 ”vätskedrivande”, </a:t>
            </a:r>
            <a:r>
              <a:rPr lang="sv-SE" sz="1200" i="1" dirty="0" err="1">
                <a:solidFill>
                  <a:schemeClr val="bg2">
                    <a:lumMod val="90000"/>
                  </a:schemeClr>
                </a:solidFill>
              </a:rPr>
              <a:t>Metformin</a:t>
            </a:r>
            <a:r>
              <a:rPr lang="sv-SE" sz="1200" i="1" dirty="0">
                <a:solidFill>
                  <a:schemeClr val="bg2">
                    <a:lumMod val="90000"/>
                  </a:schemeClr>
                </a:solidFill>
              </a:rPr>
              <a:t> 500 mg 1x3 ”mot diabetes”, </a:t>
            </a:r>
            <a:r>
              <a:rPr lang="sv-SE" sz="1200" i="1" dirty="0" err="1">
                <a:solidFill>
                  <a:schemeClr val="bg2">
                    <a:lumMod val="90000"/>
                  </a:schemeClr>
                </a:solidFill>
              </a:rPr>
              <a:t>Metoprolol</a:t>
            </a:r>
            <a:r>
              <a:rPr lang="sv-SE" sz="1200" i="1" dirty="0">
                <a:solidFill>
                  <a:schemeClr val="bg2">
                    <a:lumMod val="90000"/>
                  </a:schemeClr>
                </a:solidFill>
              </a:rPr>
              <a:t> 100 mg 1x1 ”för hjärtat” </a:t>
            </a:r>
            <a:r>
              <a:rPr lang="sv-SE" sz="1200" i="1" dirty="0" err="1">
                <a:solidFill>
                  <a:schemeClr val="bg2">
                    <a:lumMod val="90000"/>
                  </a:schemeClr>
                </a:solidFill>
              </a:rPr>
              <a:t>Prednisolon</a:t>
            </a:r>
            <a:r>
              <a:rPr lang="sv-SE" sz="1200" i="1" dirty="0">
                <a:solidFill>
                  <a:schemeClr val="bg2">
                    <a:lumMod val="90000"/>
                  </a:schemeClr>
                </a:solidFill>
              </a:rPr>
              <a:t> 7,5 mg 1x1 ”mot muskelreumatism”, </a:t>
            </a:r>
            <a:r>
              <a:rPr lang="sv-SE" sz="1200" i="1" dirty="0" err="1">
                <a:solidFill>
                  <a:schemeClr val="bg2">
                    <a:lumMod val="90000"/>
                  </a:schemeClr>
                </a:solidFill>
              </a:rPr>
              <a:t>Simvastatin</a:t>
            </a:r>
            <a:r>
              <a:rPr lang="sv-SE" sz="1200" i="1" dirty="0">
                <a:solidFill>
                  <a:schemeClr val="bg2">
                    <a:lumMod val="90000"/>
                  </a:schemeClr>
                </a:solidFill>
              </a:rPr>
              <a:t> 40 mg 1x1 ”för blodfetterna”, </a:t>
            </a:r>
            <a:r>
              <a:rPr lang="sv-SE" sz="1200" i="1" dirty="0" err="1">
                <a:solidFill>
                  <a:schemeClr val="bg2">
                    <a:lumMod val="90000"/>
                  </a:schemeClr>
                </a:solidFill>
              </a:rPr>
              <a:t>Zopiklon</a:t>
            </a:r>
            <a:r>
              <a:rPr lang="sv-SE" sz="1200" i="1" dirty="0">
                <a:solidFill>
                  <a:schemeClr val="bg2">
                    <a:lumMod val="90000"/>
                  </a:schemeClr>
                </a:solidFill>
              </a:rPr>
              <a:t> 5 mg 1-2 </a:t>
            </a:r>
            <a:r>
              <a:rPr lang="sv-SE" sz="1200" i="1" dirty="0" err="1">
                <a:solidFill>
                  <a:schemeClr val="bg2">
                    <a:lumMod val="90000"/>
                  </a:schemeClr>
                </a:solidFill>
              </a:rPr>
              <a:t>tn</a:t>
            </a:r>
            <a:r>
              <a:rPr lang="sv-SE" sz="1200" i="1" dirty="0">
                <a:solidFill>
                  <a:schemeClr val="bg2">
                    <a:lumMod val="90000"/>
                  </a:schemeClr>
                </a:solidFill>
              </a:rPr>
              <a:t> </a:t>
            </a:r>
            <a:r>
              <a:rPr lang="sv-SE" sz="1200" i="1" dirty="0" err="1">
                <a:solidFill>
                  <a:schemeClr val="bg2">
                    <a:lumMod val="90000"/>
                  </a:schemeClr>
                </a:solidFill>
              </a:rPr>
              <a:t>vb</a:t>
            </a:r>
            <a:r>
              <a:rPr lang="sv-SE" sz="1200" i="1" dirty="0">
                <a:solidFill>
                  <a:schemeClr val="bg2">
                    <a:lumMod val="90000"/>
                  </a:schemeClr>
                </a:solidFill>
              </a:rPr>
              <a:t> ”insomningstablett, ej för dagligt bruk”, </a:t>
            </a:r>
            <a:r>
              <a:rPr lang="sv-SE" sz="1200" i="1" dirty="0" err="1">
                <a:solidFill>
                  <a:schemeClr val="bg2">
                    <a:lumMod val="90000"/>
                  </a:schemeClr>
                </a:solidFill>
              </a:rPr>
              <a:t>Vagifem</a:t>
            </a:r>
            <a:r>
              <a:rPr lang="sv-SE" sz="1200" i="1" dirty="0">
                <a:solidFill>
                  <a:schemeClr val="bg2">
                    <a:lumMod val="90000"/>
                  </a:schemeClr>
                </a:solidFill>
              </a:rPr>
              <a:t> 1 slidpiller </a:t>
            </a:r>
            <a:r>
              <a:rPr lang="sv-SE" sz="1200" i="1" dirty="0" err="1">
                <a:solidFill>
                  <a:schemeClr val="bg2">
                    <a:lumMod val="90000"/>
                  </a:schemeClr>
                </a:solidFill>
              </a:rPr>
              <a:t>vb</a:t>
            </a:r>
            <a:r>
              <a:rPr lang="sv-SE" sz="1200" i="1" dirty="0">
                <a:solidFill>
                  <a:schemeClr val="bg2">
                    <a:lumMod val="90000"/>
                  </a:schemeClr>
                </a:solidFill>
              </a:rPr>
              <a:t> ”mot sköra slemhinnor”. Vid inkomsten ser du skäl för uppehåll med </a:t>
            </a:r>
            <a:r>
              <a:rPr lang="sv-SE" sz="1200" i="1" dirty="0" err="1">
                <a:solidFill>
                  <a:schemeClr val="bg2">
                    <a:lumMod val="90000"/>
                  </a:schemeClr>
                </a:solidFill>
              </a:rPr>
              <a:t>enalapril</a:t>
            </a:r>
            <a:r>
              <a:rPr lang="sv-SE" sz="1200" i="1" dirty="0">
                <a:solidFill>
                  <a:schemeClr val="bg2">
                    <a:lumMod val="90000"/>
                  </a:schemeClr>
                </a:solidFill>
              </a:rPr>
              <a:t>, </a:t>
            </a:r>
            <a:r>
              <a:rPr lang="sv-SE" sz="1200" i="1" dirty="0" err="1">
                <a:solidFill>
                  <a:schemeClr val="bg2">
                    <a:lumMod val="90000"/>
                  </a:schemeClr>
                </a:solidFill>
              </a:rPr>
              <a:t>Furix</a:t>
            </a:r>
            <a:r>
              <a:rPr lang="sv-SE" sz="1200" i="1" dirty="0">
                <a:solidFill>
                  <a:schemeClr val="bg2">
                    <a:lumMod val="90000"/>
                  </a:schemeClr>
                </a:solidFill>
              </a:rPr>
              <a:t> och </a:t>
            </a:r>
            <a:r>
              <a:rPr lang="sv-SE" sz="1200" i="1" dirty="0" err="1">
                <a:solidFill>
                  <a:schemeClr val="bg2">
                    <a:lumMod val="90000"/>
                  </a:schemeClr>
                </a:solidFill>
              </a:rPr>
              <a:t>amlodipin</a:t>
            </a:r>
            <a:r>
              <a:rPr lang="sv-SE" sz="1200" i="1" dirty="0">
                <a:solidFill>
                  <a:schemeClr val="bg2">
                    <a:lumMod val="90000"/>
                  </a:schemeClr>
                </a:solidFill>
              </a:rPr>
              <a:t> på grund av lågt blodtryck och </a:t>
            </a:r>
            <a:r>
              <a:rPr lang="sv-SE" sz="1200" i="1" dirty="0" err="1">
                <a:solidFill>
                  <a:schemeClr val="bg2">
                    <a:lumMod val="90000"/>
                  </a:schemeClr>
                </a:solidFill>
              </a:rPr>
              <a:t>metformin</a:t>
            </a:r>
            <a:r>
              <a:rPr lang="sv-SE" sz="1200" i="1" dirty="0">
                <a:solidFill>
                  <a:schemeClr val="bg2">
                    <a:lumMod val="90000"/>
                  </a:schemeClr>
                </a:solidFill>
              </a:rPr>
              <a:t> p g a njursvikten. Du sätter ut </a:t>
            </a:r>
            <a:r>
              <a:rPr lang="sv-SE" sz="1200" i="1" dirty="0" err="1">
                <a:solidFill>
                  <a:schemeClr val="bg2">
                    <a:lumMod val="90000"/>
                  </a:schemeClr>
                </a:solidFill>
              </a:rPr>
              <a:t>Detrusitol</a:t>
            </a:r>
            <a:r>
              <a:rPr lang="sv-SE" sz="1200" i="1" dirty="0">
                <a:solidFill>
                  <a:schemeClr val="bg2">
                    <a:lumMod val="90000"/>
                  </a:schemeClr>
                </a:solidFill>
              </a:rPr>
              <a:t> </a:t>
            </a:r>
            <a:r>
              <a:rPr lang="sv-SE" sz="1200" i="1" dirty="0" err="1">
                <a:solidFill>
                  <a:schemeClr val="bg2">
                    <a:lumMod val="90000"/>
                  </a:schemeClr>
                </a:solidFill>
              </a:rPr>
              <a:t>pga</a:t>
            </a:r>
            <a:r>
              <a:rPr lang="sv-SE" sz="1200" i="1" dirty="0">
                <a:solidFill>
                  <a:schemeClr val="bg2">
                    <a:lumMod val="90000"/>
                  </a:schemeClr>
                </a:solidFill>
              </a:rPr>
              <a:t> den </a:t>
            </a:r>
            <a:r>
              <a:rPr lang="sv-SE" sz="1200" i="1" dirty="0" err="1">
                <a:solidFill>
                  <a:schemeClr val="bg2">
                    <a:lumMod val="90000"/>
                  </a:schemeClr>
                </a:solidFill>
              </a:rPr>
              <a:t>antikolinerga</a:t>
            </a:r>
            <a:r>
              <a:rPr lang="sv-SE" sz="1200" i="1" dirty="0">
                <a:solidFill>
                  <a:schemeClr val="bg2">
                    <a:lumMod val="90000"/>
                  </a:schemeClr>
                </a:solidFill>
              </a:rPr>
              <a:t> effekten och då det är ett olämpligt läkemedel till äldre. Du väljer att även göra uppehåll med </a:t>
            </a:r>
            <a:r>
              <a:rPr lang="sv-SE" sz="1200" i="1" dirty="0" err="1">
                <a:solidFill>
                  <a:schemeClr val="bg2">
                    <a:lumMod val="90000"/>
                  </a:schemeClr>
                </a:solidFill>
              </a:rPr>
              <a:t>alendronat</a:t>
            </a:r>
            <a:r>
              <a:rPr lang="sv-SE" sz="1200" i="1" dirty="0">
                <a:solidFill>
                  <a:schemeClr val="bg2">
                    <a:lumMod val="90000"/>
                  </a:schemeClr>
                </a:solidFill>
              </a:rPr>
              <a:t> och </a:t>
            </a:r>
            <a:r>
              <a:rPr lang="sv-SE" sz="1200" i="1" dirty="0" err="1">
                <a:solidFill>
                  <a:schemeClr val="bg2">
                    <a:lumMod val="90000"/>
                  </a:schemeClr>
                </a:solidFill>
              </a:rPr>
              <a:t>simvastatin</a:t>
            </a:r>
            <a:r>
              <a:rPr lang="sv-SE" sz="1200" i="1" dirty="0">
                <a:solidFill>
                  <a:schemeClr val="bg2">
                    <a:lumMod val="90000"/>
                  </a:schemeClr>
                </a:solidFill>
              </a:rPr>
              <a:t> då de är mindre nödvändiga just nu, och med tanke på låg njurfunktion. Du låter </a:t>
            </a:r>
            <a:r>
              <a:rPr lang="sv-SE" sz="1200" i="1" dirty="0" err="1">
                <a:solidFill>
                  <a:schemeClr val="bg2">
                    <a:lumMod val="90000"/>
                  </a:schemeClr>
                </a:solidFill>
              </a:rPr>
              <a:t>Prednisolonbehandlingen</a:t>
            </a:r>
            <a:r>
              <a:rPr lang="sv-SE" sz="1200" i="1" dirty="0">
                <a:solidFill>
                  <a:schemeClr val="bg2">
                    <a:lumMod val="90000"/>
                  </a:schemeClr>
                </a:solidFill>
              </a:rPr>
              <a:t> stå kvar. En fördjupad läkemedelsgenomgång innebär en systematisk bedömning och omprövning av en patients ordinerade och använda läkemedel utifrån patientens hälsotillstånd och behov, i syfte att uppnå en ändamålsenlig och säker läkemedelsbehandling och lösa läkemedelsrelaterade problem. För varje läkemedel på listan bör indikation, effekt, dosering, biverkningar och nytta i förhållande till övriga läkemedel värderas. </a:t>
            </a:r>
          </a:p>
          <a:p>
            <a:pPr marL="0" indent="0">
              <a:buNone/>
            </a:pPr>
            <a:r>
              <a:rPr lang="sv-SE" sz="1400" dirty="0"/>
              <a:t>Nästa dag är du åter på din hemmaklinik på geriatriska kliniken där Gun-Britt har blivit inlagd och du träffar henne igen. Nu är Gun-Britts njurvärden förbättrade, men ännu inte normaliserade. Blodtrycket har gått upp något, men hennes problem med förvirring kvarstår och har snarast förvärrats. Gun-Britt har knappt sovit på hela natten. Hon ligger i sängen, plockar i luften efter osynliga föremål och pratar helt osammanhängande. Symtomen rapporteras ha fluktuerat en del under dygnet, men hon har aldrig varit helt orienterad. Du funderar över tänkbara faktorer som riskerar bidra till Gun-Britts förvirring.</a:t>
            </a:r>
          </a:p>
          <a:p>
            <a:pPr marL="0" indent="0">
              <a:buNone/>
            </a:pPr>
            <a:r>
              <a:rPr lang="sv-SE" sz="1400" b="1" dirty="0"/>
              <a:t>Fråga 2:4 (3p). </a:t>
            </a:r>
            <a:r>
              <a:rPr lang="sv-SE" sz="1400" dirty="0"/>
              <a:t>Ange 6 relevanta orsaker som är viktiga att utesluta och/eller behandla under den fortsatta vården av Gun-Britt då de skulle kunna bidra till hennes förvirring.</a:t>
            </a:r>
          </a:p>
          <a:p>
            <a:pPr marL="0" indent="0">
              <a:buNone/>
            </a:pPr>
            <a:endParaRPr lang="sv-SE" sz="1400" dirty="0"/>
          </a:p>
        </p:txBody>
      </p:sp>
    </p:spTree>
    <p:extLst>
      <p:ext uri="{BB962C8B-B14F-4D97-AF65-F5344CB8AC3E}">
        <p14:creationId xmlns:p14="http://schemas.microsoft.com/office/powerpoint/2010/main" val="1516430184"/>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nalysing medical x-ray results">
            <a:extLst>
              <a:ext uri="{FF2B5EF4-FFF2-40B4-BE49-F238E27FC236}">
                <a16:creationId xmlns:a16="http://schemas.microsoft.com/office/drawing/2014/main" id="{E40A0F17-2AF4-4F51-B25E-0216AB9B5431}"/>
              </a:ext>
            </a:extLst>
          </p:cNvPr>
          <p:cNvPicPr>
            <a:picLocks noChangeAspect="1"/>
          </p:cNvPicPr>
          <p:nvPr/>
        </p:nvPicPr>
        <p:blipFill rotWithShape="1">
          <a:blip r:embed="rId2">
            <a:alphaModFix amt="50000"/>
          </a:blip>
          <a:srcRect t="15730"/>
          <a:stretch/>
        </p:blipFill>
        <p:spPr>
          <a:xfrm>
            <a:off x="20" y="1"/>
            <a:ext cx="12191980" cy="6857999"/>
          </a:xfrm>
          <a:prstGeom prst="rect">
            <a:avLst/>
          </a:prstGeom>
        </p:spPr>
      </p:pic>
      <p:sp>
        <p:nvSpPr>
          <p:cNvPr id="2" name="Rubrik 1">
            <a:extLst>
              <a:ext uri="{FF2B5EF4-FFF2-40B4-BE49-F238E27FC236}">
                <a16:creationId xmlns:a16="http://schemas.microsoft.com/office/drawing/2014/main" id="{34BF7757-B61C-22D4-FA39-10440FF0B89F}"/>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err="1">
                <a:solidFill>
                  <a:srgbClr val="FFFFFF"/>
                </a:solidFill>
              </a:rPr>
              <a:t>Snart</a:t>
            </a:r>
            <a:r>
              <a:rPr lang="en-US" sz="6000" dirty="0">
                <a:solidFill>
                  <a:srgbClr val="FFFFFF"/>
                </a:solidFill>
              </a:rPr>
              <a:t> examen!</a:t>
            </a:r>
          </a:p>
        </p:txBody>
      </p:sp>
    </p:spTree>
    <p:extLst>
      <p:ext uri="{BB962C8B-B14F-4D97-AF65-F5344CB8AC3E}">
        <p14:creationId xmlns:p14="http://schemas.microsoft.com/office/powerpoint/2010/main" val="1418647133"/>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Gun-Britt, 88 år. (30p) (Ord VT22)</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 Enligt datajournalen vårdades Gun-Britt för 3 år sedan under 5 dygn för en </a:t>
            </a:r>
            <a:r>
              <a:rPr lang="sv-SE" sz="1200" i="1" dirty="0" err="1">
                <a:solidFill>
                  <a:schemeClr val="bg2">
                    <a:lumMod val="90000"/>
                  </a:schemeClr>
                </a:solidFill>
              </a:rPr>
              <a:t>erysipelas</a:t>
            </a:r>
            <a:r>
              <a:rPr lang="sv-SE" sz="1200" i="1" dirty="0">
                <a:solidFill>
                  <a:schemeClr val="bg2">
                    <a:lumMod val="90000"/>
                  </a:schemeClr>
                </a:solidFill>
              </a:rPr>
              <a:t>, men annars har hon inte Sjukhusvårdats sedan datajournalens införande för 10 år sedan. Hon har inte heller haft mer än sporadiska vårdcentralskontakter. Hon verkar ha kontrollerats hos privatläkare för bland annat högt blodtryck och diabetes typ 2, men någon aktuell medicinlista finns inte i journalen. Vid föregående vårdtillfälle angavs som närmast anhörig en systerdotter bosatt 10 mil bort, men även en väninna i samma trappuppgång finns omnämnd som närstående. Vid somatisk undersökning finner du ingen andningspåverkan, lätta </a:t>
            </a:r>
            <a:r>
              <a:rPr lang="sv-SE" sz="1200" i="1" dirty="0" err="1">
                <a:solidFill>
                  <a:schemeClr val="bg2">
                    <a:lumMod val="90000"/>
                  </a:schemeClr>
                </a:solidFill>
              </a:rPr>
              <a:t>krepitationer</a:t>
            </a:r>
            <a:r>
              <a:rPr lang="sv-SE" sz="1200" i="1" dirty="0">
                <a:solidFill>
                  <a:schemeClr val="bg2">
                    <a:lumMod val="90000"/>
                  </a:schemeClr>
                </a:solidFill>
              </a:rPr>
              <a:t> basalt över lungfälten, fortsatt syremättnad 9624 på luft. Regelbunden hjärtrytm med frekvens 104/min och ett svagt systoliskt blåsljud, blodtryck 100/55mmHyg i liggande. Gun-Britt är påtagligt desorienterad, talet är delvis osammanhängande, men vissa svar på enkla frågor är adekvata. I neurologstatus finner du inget avvikande, men Gun-Britt medverkar dåligt. Palpation och passiv rörlighet i höfter, knän och fotleder utan smärta bilateralt. Inga </a:t>
            </a:r>
            <a:r>
              <a:rPr lang="sv-SE" sz="1200" i="1" dirty="0" err="1">
                <a:solidFill>
                  <a:schemeClr val="bg2">
                    <a:lumMod val="90000"/>
                  </a:schemeClr>
                </a:solidFill>
              </a:rPr>
              <a:t>hematom</a:t>
            </a:r>
            <a:r>
              <a:rPr lang="sv-SE" sz="1200" i="1" dirty="0">
                <a:solidFill>
                  <a:schemeClr val="bg2">
                    <a:lumMod val="90000"/>
                  </a:schemeClr>
                </a:solidFill>
              </a:rPr>
              <a:t>, men det finns en kvarvarande rodnad över flera tryckpunkter på hö sida, dock utan sår. Nedsatt </a:t>
            </a:r>
            <a:r>
              <a:rPr lang="sv-SE" sz="1200" i="1" dirty="0" err="1">
                <a:solidFill>
                  <a:schemeClr val="bg2">
                    <a:lumMod val="90000"/>
                  </a:schemeClr>
                </a:solidFill>
              </a:rPr>
              <a:t>hudturgor</a:t>
            </a:r>
            <a:r>
              <a:rPr lang="sv-SE" sz="1200" i="1" dirty="0">
                <a:solidFill>
                  <a:schemeClr val="bg2">
                    <a:lumMod val="90000"/>
                  </a:schemeClr>
                </a:solidFill>
              </a:rPr>
              <a:t> på bålen. EKG visar sinusrytm, frekvens 105. Partiellt hö-sidigt skänkelblock, oförändrat som för tre år sedan. Lab: Hb 155 g/L, LPK 12,0 x109/L, </a:t>
            </a:r>
            <a:r>
              <a:rPr lang="sv-SE" sz="1200" i="1" dirty="0" err="1">
                <a:solidFill>
                  <a:schemeClr val="bg2">
                    <a:lumMod val="90000"/>
                  </a:schemeClr>
                </a:solidFill>
              </a:rPr>
              <a:t>Kreatinin</a:t>
            </a:r>
            <a:r>
              <a:rPr lang="sv-SE" sz="1200" i="1" dirty="0">
                <a:solidFill>
                  <a:schemeClr val="bg2">
                    <a:lumMod val="90000"/>
                  </a:schemeClr>
                </a:solidFill>
              </a:rPr>
              <a:t> 204 </a:t>
            </a:r>
            <a:r>
              <a:rPr lang="sv-SE" sz="1200" i="1" dirty="0" err="1">
                <a:solidFill>
                  <a:schemeClr val="bg2">
                    <a:lumMod val="90000"/>
                  </a:schemeClr>
                </a:solidFill>
              </a:rPr>
              <a:t>umol</a:t>
            </a:r>
            <a:r>
              <a:rPr lang="sv-SE" sz="1200" i="1" dirty="0">
                <a:solidFill>
                  <a:schemeClr val="bg2">
                    <a:lumMod val="90000"/>
                  </a:schemeClr>
                </a:solidFill>
              </a:rPr>
              <a:t>/L och </a:t>
            </a:r>
            <a:r>
              <a:rPr lang="sv-SE" sz="1200" i="1" dirty="0" err="1">
                <a:solidFill>
                  <a:schemeClr val="bg2">
                    <a:lumMod val="90000"/>
                  </a:schemeClr>
                </a:solidFill>
              </a:rPr>
              <a:t>eGFR</a:t>
            </a:r>
            <a:r>
              <a:rPr lang="sv-SE" sz="1200" i="1" dirty="0">
                <a:solidFill>
                  <a:schemeClr val="bg2">
                    <a:lumMod val="90000"/>
                  </a:schemeClr>
                </a:solidFill>
              </a:rPr>
              <a:t> 16 </a:t>
            </a:r>
            <a:r>
              <a:rPr lang="sv-SE" sz="1200" i="1" dirty="0" err="1">
                <a:solidFill>
                  <a:schemeClr val="bg2">
                    <a:lumMod val="90000"/>
                  </a:schemeClr>
                </a:solidFill>
              </a:rPr>
              <a:t>mL</a:t>
            </a:r>
            <a:r>
              <a:rPr lang="sv-SE" sz="1200" i="1" dirty="0">
                <a:solidFill>
                  <a:schemeClr val="bg2">
                    <a:lumMod val="90000"/>
                  </a:schemeClr>
                </a:solidFill>
              </a:rPr>
              <a:t>/min/1,73 m?, K 3,8mmol/L, Na 135mmol/L, CRP 43 mg/L, </a:t>
            </a:r>
            <a:r>
              <a:rPr lang="sv-SE" sz="1200" i="1" dirty="0" err="1">
                <a:solidFill>
                  <a:schemeClr val="bg2">
                    <a:lumMod val="90000"/>
                  </a:schemeClr>
                </a:solidFill>
              </a:rPr>
              <a:t>Myoglobin</a:t>
            </a:r>
            <a:r>
              <a:rPr lang="sv-SE" sz="1200" i="1" dirty="0">
                <a:solidFill>
                  <a:schemeClr val="bg2">
                    <a:lumMod val="90000"/>
                  </a:schemeClr>
                </a:solidFill>
              </a:rPr>
              <a:t> normalt, P-glukos 11,0 </a:t>
            </a:r>
            <a:r>
              <a:rPr lang="sv-SE" sz="1200" i="1" dirty="0" err="1">
                <a:solidFill>
                  <a:schemeClr val="bg2">
                    <a:lumMod val="90000"/>
                  </a:schemeClr>
                </a:solidFill>
              </a:rPr>
              <a:t>mmol</a:t>
            </a:r>
            <a:r>
              <a:rPr lang="sv-SE" sz="1200" i="1" dirty="0">
                <a:solidFill>
                  <a:schemeClr val="bg2">
                    <a:lumMod val="90000"/>
                  </a:schemeClr>
                </a:solidFill>
              </a:rPr>
              <a:t>/L. Akutpersonalen har så småningom lyckats få tag i Gun-Britts systerdotter Birgitta som kommer till akuten efter ett några timmar och finns på undersökningsrummet då Gun-Britt är tillbaka efter röntgen. Birgitta har åkt vägen om Gun-Britts lägenhet och hittat en del medicinburkar, och du kan få fram att en möjlig medicinlista utifrån vad som verkar förskrivet är denna, men det är lite oklart vad Gun-Britt faktiskt tagit. </a:t>
            </a:r>
            <a:r>
              <a:rPr lang="sv-SE" sz="1200" i="1" dirty="0" err="1">
                <a:solidFill>
                  <a:schemeClr val="bg2">
                    <a:lumMod val="90000"/>
                  </a:schemeClr>
                </a:solidFill>
              </a:rPr>
              <a:t>Alendronat</a:t>
            </a:r>
            <a:r>
              <a:rPr lang="sv-SE" sz="1200" i="1" dirty="0">
                <a:solidFill>
                  <a:schemeClr val="bg2">
                    <a:lumMod val="90000"/>
                  </a:schemeClr>
                </a:solidFill>
              </a:rPr>
              <a:t> veckotablett, Alvedon 500 mg 2x4 ”smärtlindrande”, </a:t>
            </a:r>
            <a:r>
              <a:rPr lang="sv-SE" sz="1200" i="1" dirty="0" err="1">
                <a:solidFill>
                  <a:schemeClr val="bg2">
                    <a:lumMod val="90000"/>
                  </a:schemeClr>
                </a:solidFill>
              </a:rPr>
              <a:t>Amlodipin</a:t>
            </a:r>
            <a:r>
              <a:rPr lang="sv-SE" sz="1200" i="1" dirty="0">
                <a:solidFill>
                  <a:schemeClr val="bg2">
                    <a:lumMod val="90000"/>
                  </a:schemeClr>
                </a:solidFill>
              </a:rPr>
              <a:t> 10 mg 1x1 ”för blodtrycket, </a:t>
            </a:r>
            <a:r>
              <a:rPr lang="sv-SE" sz="1200" i="1" dirty="0" err="1">
                <a:solidFill>
                  <a:schemeClr val="bg2">
                    <a:lumMod val="90000"/>
                  </a:schemeClr>
                </a:solidFill>
              </a:rPr>
              <a:t>Behepan</a:t>
            </a:r>
            <a:r>
              <a:rPr lang="sv-SE" sz="1200" i="1" dirty="0">
                <a:solidFill>
                  <a:schemeClr val="bg2">
                    <a:lumMod val="90000"/>
                  </a:schemeClr>
                </a:solidFill>
              </a:rPr>
              <a:t> 1 mg 1x1 ”B-vitamin”, </a:t>
            </a:r>
            <a:r>
              <a:rPr lang="sv-SE" sz="1200" i="1" dirty="0" err="1">
                <a:solidFill>
                  <a:schemeClr val="bg2">
                    <a:lumMod val="90000"/>
                  </a:schemeClr>
                </a:solidFill>
              </a:rPr>
              <a:t>Detrusitol</a:t>
            </a:r>
            <a:r>
              <a:rPr lang="sv-SE" sz="1200" i="1" dirty="0">
                <a:solidFill>
                  <a:schemeClr val="bg2">
                    <a:lumMod val="90000"/>
                  </a:schemeClr>
                </a:solidFill>
              </a:rPr>
              <a:t> 2 mg 1x2 ”mot urinträngningar”, </a:t>
            </a:r>
            <a:r>
              <a:rPr lang="sv-SE" sz="1200" i="1" dirty="0" err="1">
                <a:solidFill>
                  <a:schemeClr val="bg2">
                    <a:lumMod val="90000"/>
                  </a:schemeClr>
                </a:solidFill>
              </a:rPr>
              <a:t>Divisun</a:t>
            </a:r>
            <a:r>
              <a:rPr lang="sv-SE" sz="1200" i="1" dirty="0">
                <a:solidFill>
                  <a:schemeClr val="bg2">
                    <a:lumMod val="90000"/>
                  </a:schemeClr>
                </a:solidFill>
              </a:rPr>
              <a:t> 800 IE 1x1 ”D-vitamin”, </a:t>
            </a:r>
            <a:r>
              <a:rPr lang="sv-SE" sz="1200" i="1" dirty="0" err="1">
                <a:solidFill>
                  <a:schemeClr val="bg2">
                    <a:lumMod val="90000"/>
                  </a:schemeClr>
                </a:solidFill>
              </a:rPr>
              <a:t>Enalapril</a:t>
            </a:r>
            <a:r>
              <a:rPr lang="sv-SE" sz="1200" i="1" dirty="0">
                <a:solidFill>
                  <a:schemeClr val="bg2">
                    <a:lumMod val="90000"/>
                  </a:schemeClr>
                </a:solidFill>
              </a:rPr>
              <a:t> 20 mg 1x1 ”för blodtrycket”, </a:t>
            </a:r>
            <a:r>
              <a:rPr lang="sv-SE" sz="1200" i="1" dirty="0" err="1">
                <a:solidFill>
                  <a:schemeClr val="bg2">
                    <a:lumMod val="90000"/>
                  </a:schemeClr>
                </a:solidFill>
              </a:rPr>
              <a:t>Folacin</a:t>
            </a:r>
            <a:r>
              <a:rPr lang="sv-SE" sz="1200" i="1" dirty="0">
                <a:solidFill>
                  <a:schemeClr val="bg2">
                    <a:lumMod val="90000"/>
                  </a:schemeClr>
                </a:solidFill>
              </a:rPr>
              <a:t> 1 mg 1x1 ”folsyra”, </a:t>
            </a:r>
            <a:r>
              <a:rPr lang="sv-SE" sz="1200" i="1" dirty="0" err="1">
                <a:solidFill>
                  <a:schemeClr val="bg2">
                    <a:lumMod val="90000"/>
                  </a:schemeClr>
                </a:solidFill>
              </a:rPr>
              <a:t>Furix</a:t>
            </a:r>
            <a:r>
              <a:rPr lang="sv-SE" sz="1200" i="1" dirty="0">
                <a:solidFill>
                  <a:schemeClr val="bg2">
                    <a:lumMod val="90000"/>
                  </a:schemeClr>
                </a:solidFill>
              </a:rPr>
              <a:t> 40 mg 1x1 ”vätskedrivande”, </a:t>
            </a:r>
            <a:r>
              <a:rPr lang="sv-SE" sz="1200" i="1" dirty="0" err="1">
                <a:solidFill>
                  <a:schemeClr val="bg2">
                    <a:lumMod val="90000"/>
                  </a:schemeClr>
                </a:solidFill>
              </a:rPr>
              <a:t>Metformin</a:t>
            </a:r>
            <a:r>
              <a:rPr lang="sv-SE" sz="1200" i="1" dirty="0">
                <a:solidFill>
                  <a:schemeClr val="bg2">
                    <a:lumMod val="90000"/>
                  </a:schemeClr>
                </a:solidFill>
              </a:rPr>
              <a:t> 500 mg 1x3 ”mot diabetes”, </a:t>
            </a:r>
            <a:r>
              <a:rPr lang="sv-SE" sz="1200" i="1" dirty="0" err="1">
                <a:solidFill>
                  <a:schemeClr val="bg2">
                    <a:lumMod val="90000"/>
                  </a:schemeClr>
                </a:solidFill>
              </a:rPr>
              <a:t>Metoprolol</a:t>
            </a:r>
            <a:r>
              <a:rPr lang="sv-SE" sz="1200" i="1" dirty="0">
                <a:solidFill>
                  <a:schemeClr val="bg2">
                    <a:lumMod val="90000"/>
                  </a:schemeClr>
                </a:solidFill>
              </a:rPr>
              <a:t> 100 mg 1x1 ”för hjärtat” </a:t>
            </a:r>
            <a:r>
              <a:rPr lang="sv-SE" sz="1200" i="1" dirty="0" err="1">
                <a:solidFill>
                  <a:schemeClr val="bg2">
                    <a:lumMod val="90000"/>
                  </a:schemeClr>
                </a:solidFill>
              </a:rPr>
              <a:t>Prednisolon</a:t>
            </a:r>
            <a:r>
              <a:rPr lang="sv-SE" sz="1200" i="1" dirty="0">
                <a:solidFill>
                  <a:schemeClr val="bg2">
                    <a:lumMod val="90000"/>
                  </a:schemeClr>
                </a:solidFill>
              </a:rPr>
              <a:t> 7,5 mg 1x1 ”mot muskelreumatism”, </a:t>
            </a:r>
            <a:r>
              <a:rPr lang="sv-SE" sz="1200" i="1" dirty="0" err="1">
                <a:solidFill>
                  <a:schemeClr val="bg2">
                    <a:lumMod val="90000"/>
                  </a:schemeClr>
                </a:solidFill>
              </a:rPr>
              <a:t>Simvastatin</a:t>
            </a:r>
            <a:r>
              <a:rPr lang="sv-SE" sz="1200" i="1" dirty="0">
                <a:solidFill>
                  <a:schemeClr val="bg2">
                    <a:lumMod val="90000"/>
                  </a:schemeClr>
                </a:solidFill>
              </a:rPr>
              <a:t> 40 mg 1x1 ”för blodfetterna”, </a:t>
            </a:r>
            <a:r>
              <a:rPr lang="sv-SE" sz="1200" i="1" dirty="0" err="1">
                <a:solidFill>
                  <a:schemeClr val="bg2">
                    <a:lumMod val="90000"/>
                  </a:schemeClr>
                </a:solidFill>
              </a:rPr>
              <a:t>Zopiklon</a:t>
            </a:r>
            <a:r>
              <a:rPr lang="sv-SE" sz="1200" i="1" dirty="0">
                <a:solidFill>
                  <a:schemeClr val="bg2">
                    <a:lumMod val="90000"/>
                  </a:schemeClr>
                </a:solidFill>
              </a:rPr>
              <a:t> 5 mg 1-2 </a:t>
            </a:r>
            <a:r>
              <a:rPr lang="sv-SE" sz="1200" i="1" dirty="0" err="1">
                <a:solidFill>
                  <a:schemeClr val="bg2">
                    <a:lumMod val="90000"/>
                  </a:schemeClr>
                </a:solidFill>
              </a:rPr>
              <a:t>tn</a:t>
            </a:r>
            <a:r>
              <a:rPr lang="sv-SE" sz="1200" i="1" dirty="0">
                <a:solidFill>
                  <a:schemeClr val="bg2">
                    <a:lumMod val="90000"/>
                  </a:schemeClr>
                </a:solidFill>
              </a:rPr>
              <a:t> </a:t>
            </a:r>
            <a:r>
              <a:rPr lang="sv-SE" sz="1200" i="1" dirty="0" err="1">
                <a:solidFill>
                  <a:schemeClr val="bg2">
                    <a:lumMod val="90000"/>
                  </a:schemeClr>
                </a:solidFill>
              </a:rPr>
              <a:t>vb</a:t>
            </a:r>
            <a:r>
              <a:rPr lang="sv-SE" sz="1200" i="1" dirty="0">
                <a:solidFill>
                  <a:schemeClr val="bg2">
                    <a:lumMod val="90000"/>
                  </a:schemeClr>
                </a:solidFill>
              </a:rPr>
              <a:t> ”insomningstablett, ej för dagligt bruk”, </a:t>
            </a:r>
            <a:r>
              <a:rPr lang="sv-SE" sz="1200" i="1" dirty="0" err="1">
                <a:solidFill>
                  <a:schemeClr val="bg2">
                    <a:lumMod val="90000"/>
                  </a:schemeClr>
                </a:solidFill>
              </a:rPr>
              <a:t>Vagifem</a:t>
            </a:r>
            <a:r>
              <a:rPr lang="sv-SE" sz="1200" i="1" dirty="0">
                <a:solidFill>
                  <a:schemeClr val="bg2">
                    <a:lumMod val="90000"/>
                  </a:schemeClr>
                </a:solidFill>
              </a:rPr>
              <a:t> 1 slidpiller </a:t>
            </a:r>
            <a:r>
              <a:rPr lang="sv-SE" sz="1200" i="1" dirty="0" err="1">
                <a:solidFill>
                  <a:schemeClr val="bg2">
                    <a:lumMod val="90000"/>
                  </a:schemeClr>
                </a:solidFill>
              </a:rPr>
              <a:t>vb</a:t>
            </a:r>
            <a:r>
              <a:rPr lang="sv-SE" sz="1200" i="1" dirty="0">
                <a:solidFill>
                  <a:schemeClr val="bg2">
                    <a:lumMod val="90000"/>
                  </a:schemeClr>
                </a:solidFill>
              </a:rPr>
              <a:t> ”mot sköra slemhinnor”. Vid inkomsten ser du skäl för uppehåll med </a:t>
            </a:r>
            <a:r>
              <a:rPr lang="sv-SE" sz="1200" i="1" dirty="0" err="1">
                <a:solidFill>
                  <a:schemeClr val="bg2">
                    <a:lumMod val="90000"/>
                  </a:schemeClr>
                </a:solidFill>
              </a:rPr>
              <a:t>enalapril</a:t>
            </a:r>
            <a:r>
              <a:rPr lang="sv-SE" sz="1200" i="1" dirty="0">
                <a:solidFill>
                  <a:schemeClr val="bg2">
                    <a:lumMod val="90000"/>
                  </a:schemeClr>
                </a:solidFill>
              </a:rPr>
              <a:t>, </a:t>
            </a:r>
            <a:r>
              <a:rPr lang="sv-SE" sz="1200" i="1" dirty="0" err="1">
                <a:solidFill>
                  <a:schemeClr val="bg2">
                    <a:lumMod val="90000"/>
                  </a:schemeClr>
                </a:solidFill>
              </a:rPr>
              <a:t>Furix</a:t>
            </a:r>
            <a:r>
              <a:rPr lang="sv-SE" sz="1200" i="1" dirty="0">
                <a:solidFill>
                  <a:schemeClr val="bg2">
                    <a:lumMod val="90000"/>
                  </a:schemeClr>
                </a:solidFill>
              </a:rPr>
              <a:t> och </a:t>
            </a:r>
            <a:r>
              <a:rPr lang="sv-SE" sz="1200" i="1" dirty="0" err="1">
                <a:solidFill>
                  <a:schemeClr val="bg2">
                    <a:lumMod val="90000"/>
                  </a:schemeClr>
                </a:solidFill>
              </a:rPr>
              <a:t>amlodipin</a:t>
            </a:r>
            <a:r>
              <a:rPr lang="sv-SE" sz="1200" i="1" dirty="0">
                <a:solidFill>
                  <a:schemeClr val="bg2">
                    <a:lumMod val="90000"/>
                  </a:schemeClr>
                </a:solidFill>
              </a:rPr>
              <a:t> på grund av lågt blodtryck och </a:t>
            </a:r>
            <a:r>
              <a:rPr lang="sv-SE" sz="1200" i="1" dirty="0" err="1">
                <a:solidFill>
                  <a:schemeClr val="bg2">
                    <a:lumMod val="90000"/>
                  </a:schemeClr>
                </a:solidFill>
              </a:rPr>
              <a:t>metformin</a:t>
            </a:r>
            <a:r>
              <a:rPr lang="sv-SE" sz="1200" i="1" dirty="0">
                <a:solidFill>
                  <a:schemeClr val="bg2">
                    <a:lumMod val="90000"/>
                  </a:schemeClr>
                </a:solidFill>
              </a:rPr>
              <a:t> p g a njursvikten. Du sätter ut </a:t>
            </a:r>
            <a:r>
              <a:rPr lang="sv-SE" sz="1200" i="1" dirty="0" err="1">
                <a:solidFill>
                  <a:schemeClr val="bg2">
                    <a:lumMod val="90000"/>
                  </a:schemeClr>
                </a:solidFill>
              </a:rPr>
              <a:t>Detrusitol</a:t>
            </a:r>
            <a:r>
              <a:rPr lang="sv-SE" sz="1200" i="1" dirty="0">
                <a:solidFill>
                  <a:schemeClr val="bg2">
                    <a:lumMod val="90000"/>
                  </a:schemeClr>
                </a:solidFill>
              </a:rPr>
              <a:t> </a:t>
            </a:r>
            <a:r>
              <a:rPr lang="sv-SE" sz="1200" i="1" dirty="0" err="1">
                <a:solidFill>
                  <a:schemeClr val="bg2">
                    <a:lumMod val="90000"/>
                  </a:schemeClr>
                </a:solidFill>
              </a:rPr>
              <a:t>pga</a:t>
            </a:r>
            <a:r>
              <a:rPr lang="sv-SE" sz="1200" i="1" dirty="0">
                <a:solidFill>
                  <a:schemeClr val="bg2">
                    <a:lumMod val="90000"/>
                  </a:schemeClr>
                </a:solidFill>
              </a:rPr>
              <a:t> den </a:t>
            </a:r>
            <a:r>
              <a:rPr lang="sv-SE" sz="1200" i="1" dirty="0" err="1">
                <a:solidFill>
                  <a:schemeClr val="bg2">
                    <a:lumMod val="90000"/>
                  </a:schemeClr>
                </a:solidFill>
              </a:rPr>
              <a:t>antikolinerga</a:t>
            </a:r>
            <a:r>
              <a:rPr lang="sv-SE" sz="1200" i="1" dirty="0">
                <a:solidFill>
                  <a:schemeClr val="bg2">
                    <a:lumMod val="90000"/>
                  </a:schemeClr>
                </a:solidFill>
              </a:rPr>
              <a:t> effekten och då det är ett olämpligt läkemedel till äldre. Du väljer att även göra uppehåll med </a:t>
            </a:r>
            <a:r>
              <a:rPr lang="sv-SE" sz="1200" i="1" dirty="0" err="1">
                <a:solidFill>
                  <a:schemeClr val="bg2">
                    <a:lumMod val="90000"/>
                  </a:schemeClr>
                </a:solidFill>
              </a:rPr>
              <a:t>alendronat</a:t>
            </a:r>
            <a:r>
              <a:rPr lang="sv-SE" sz="1200" i="1" dirty="0">
                <a:solidFill>
                  <a:schemeClr val="bg2">
                    <a:lumMod val="90000"/>
                  </a:schemeClr>
                </a:solidFill>
              </a:rPr>
              <a:t> och </a:t>
            </a:r>
            <a:r>
              <a:rPr lang="sv-SE" sz="1200" i="1" dirty="0" err="1">
                <a:solidFill>
                  <a:schemeClr val="bg2">
                    <a:lumMod val="90000"/>
                  </a:schemeClr>
                </a:solidFill>
              </a:rPr>
              <a:t>simvastatin</a:t>
            </a:r>
            <a:r>
              <a:rPr lang="sv-SE" sz="1200" i="1" dirty="0">
                <a:solidFill>
                  <a:schemeClr val="bg2">
                    <a:lumMod val="90000"/>
                  </a:schemeClr>
                </a:solidFill>
              </a:rPr>
              <a:t> då de är mindre nödvändiga just nu, och med tanke på låg njurfunktion. Du låter </a:t>
            </a:r>
            <a:r>
              <a:rPr lang="sv-SE" sz="1200" i="1" dirty="0" err="1">
                <a:solidFill>
                  <a:schemeClr val="bg2">
                    <a:lumMod val="90000"/>
                  </a:schemeClr>
                </a:solidFill>
              </a:rPr>
              <a:t>Prednisolonbehandlingen</a:t>
            </a:r>
            <a:r>
              <a:rPr lang="sv-SE" sz="1200" i="1" dirty="0">
                <a:solidFill>
                  <a:schemeClr val="bg2">
                    <a:lumMod val="90000"/>
                  </a:schemeClr>
                </a:solidFill>
              </a:rPr>
              <a:t> stå kvar. En fördjupad läkemedelsgenomgång innebär en systematisk bedömning och omprövning av en patients ordinerade och använda läkemedel utifrån patientens hälsotillstånd och behov, i syfte att uppnå en ändamålsenlig och säker läkemedelsbehandling och lösa läkemedelsrelaterade problem. För varje läkemedel på listan bör indikation, effekt, dosering, biverkningar och nytta i förhållande till övriga läkemedel värderas. </a:t>
            </a:r>
          </a:p>
          <a:p>
            <a:pPr marL="0" indent="0">
              <a:buNone/>
            </a:pPr>
            <a:r>
              <a:rPr lang="sv-SE" sz="1400" dirty="0"/>
              <a:t>Nästa dag är du åter på din hemmaklinik på geriatriska kliniken där Gun-Britt har blivit inlagd och du träffar henne igen. Nu är Gun-Britts njurvärden förbättrade, men ännu inte normaliserade. Blodtrycket har gått upp något, men hennes problem med förvirring kvarstår och har snarast förvärrats. Gun-Britt har knappt sovit på hela natten. Hon ligger i sängen, plockar i luften efter osynliga föremål och pratar helt osammanhängande. Symtomen rapporteras ha fluktuerat en del under dygnet, men hon har aldrig varit helt orienterad. Du funderar över tänkbara faktorer som riskerar bidra till Gun-Britts förvirring.</a:t>
            </a:r>
          </a:p>
          <a:p>
            <a:pPr marL="0" indent="0">
              <a:buNone/>
            </a:pPr>
            <a:r>
              <a:rPr lang="sv-SE" sz="1400" b="1" dirty="0"/>
              <a:t>Fråga 2:4 (3p). </a:t>
            </a:r>
            <a:r>
              <a:rPr lang="sv-SE" sz="1400" dirty="0"/>
              <a:t>Ange 6 relevanta orsaker som är viktiga att utesluta och/eller behandla under den fortsatta vården av Gun-Britt då de skulle kunna bidra till hennes förvirring.</a:t>
            </a:r>
          </a:p>
          <a:p>
            <a:pPr marL="0" indent="0">
              <a:buNone/>
            </a:pPr>
            <a:r>
              <a:rPr lang="sv-SE" sz="1400" b="1" i="1" dirty="0">
                <a:solidFill>
                  <a:srgbClr val="0070C0"/>
                </a:solidFill>
              </a:rPr>
              <a:t>Återkoppling 2:4. </a:t>
            </a:r>
            <a:r>
              <a:rPr lang="sv-SE" sz="1400" i="1" dirty="0">
                <a:solidFill>
                  <a:srgbClr val="0070C0"/>
                </a:solidFill>
              </a:rPr>
              <a:t>Många faktorer kan tänkas bidra till Gun-Britts svåra konfusion. Några av dessa att ha i åtanke är sömnbrist, njursvikt, </a:t>
            </a:r>
            <a:r>
              <a:rPr lang="sv-SE" sz="1400" i="1" dirty="0" err="1">
                <a:solidFill>
                  <a:srgbClr val="0070C0"/>
                </a:solidFill>
              </a:rPr>
              <a:t>hypoperfusion</a:t>
            </a:r>
            <a:r>
              <a:rPr lang="sv-SE" sz="1400" i="1" dirty="0">
                <a:solidFill>
                  <a:srgbClr val="0070C0"/>
                </a:solidFill>
              </a:rPr>
              <a:t> av hjärnan, förstoppning, urinstämma, läkemedel, malnutrition, miljöbyte, smärta, infektion.... (LärandemåAl1, A2, A3, B2, B3, B4).</a:t>
            </a:r>
          </a:p>
          <a:p>
            <a:pPr marL="0" indent="0">
              <a:buNone/>
            </a:pPr>
            <a:endParaRPr lang="sv-SE" sz="1400" dirty="0"/>
          </a:p>
        </p:txBody>
      </p:sp>
    </p:spTree>
    <p:extLst>
      <p:ext uri="{BB962C8B-B14F-4D97-AF65-F5344CB8AC3E}">
        <p14:creationId xmlns:p14="http://schemas.microsoft.com/office/powerpoint/2010/main" val="4200995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Gun-Britt, 88 år. (30p) (Ord VT22)</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 </a:t>
            </a:r>
            <a:r>
              <a:rPr lang="sv-SE" sz="1200" i="1" dirty="0" err="1">
                <a:solidFill>
                  <a:schemeClr val="bg2">
                    <a:lumMod val="90000"/>
                  </a:schemeClr>
                </a:solidFill>
              </a:rPr>
              <a:t>Svinmkt</a:t>
            </a:r>
            <a:r>
              <a:rPr lang="sv-SE" sz="1200" i="1" dirty="0">
                <a:solidFill>
                  <a:schemeClr val="bg2">
                    <a:lumMod val="90000"/>
                  </a:schemeClr>
                </a:solidFill>
              </a:rPr>
              <a:t> text</a:t>
            </a:r>
          </a:p>
          <a:p>
            <a:pPr marL="0" indent="0">
              <a:buNone/>
            </a:pPr>
            <a:r>
              <a:rPr lang="sv-SE" sz="1400" dirty="0"/>
              <a:t>Efter en vecka på avdelningen är Gun-Britts njurvärden normaliserade och det böjar bli dags att planera för utskrivning. Medicinlistan är väsentligt reducerad och hon är nu ganska somatiskt pigg. Dock har hon svårt att hålla tråden i samtal ibland, frågar om och upprepar sig en del. MMSE-SR visar 19 poäng av 30, där hon tappar 4 poäng på räkneuppgift, 3 poäng på närminne, 1 poäng på trestegsinstruktion och 2 poäng på tidsorientering (veckodag och datum), ritar inte heller pentagonerna helt korrekt då den ena blir en kvadrat. Systerdottern Birgitta söker upp dig då hon besöker Gun-Britt på avdelningen. Hon berättar att hon för någon månad sedan blivit uppringd av väninnan/grannen Elsy som varit orolig. Elsy har då hon hälsat på Gun-Britt råkat se att Gun- Britt fått påminnelser om ett par obetalda räkningar och hon tycker inte att Gun-Britt gett någon riktigt godtagbar förklaring utan verkat lite obekymrad då Elsy frågade om detta. Samtidigt tycker Birgitta själv att Gun-Britt låtit som vanligt när de talats vid i telefon någon gång i månaden. Nu är hon dock bekymrad för Gun-Britt och frågar om du tror att Gun-Britt blivit dement.</a:t>
            </a:r>
          </a:p>
          <a:p>
            <a:pPr marL="0" indent="0">
              <a:buNone/>
            </a:pPr>
            <a:r>
              <a:rPr lang="sv-SE" sz="1400" b="1" dirty="0"/>
              <a:t>Fråga 2:5 (2p). </a:t>
            </a:r>
            <a:r>
              <a:rPr lang="sv-SE" sz="1400" dirty="0"/>
              <a:t>Vad svarar du på Birgittas fråga om Gun-Britt håller på att bli dement?</a:t>
            </a:r>
          </a:p>
        </p:txBody>
      </p:sp>
    </p:spTree>
    <p:extLst>
      <p:ext uri="{BB962C8B-B14F-4D97-AF65-F5344CB8AC3E}">
        <p14:creationId xmlns:p14="http://schemas.microsoft.com/office/powerpoint/2010/main" val="243125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Gun-Britt, 88 år. (30p) (Ord VT22)</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 </a:t>
            </a:r>
            <a:r>
              <a:rPr lang="sv-SE" sz="1200" i="1" dirty="0" err="1">
                <a:solidFill>
                  <a:schemeClr val="bg2">
                    <a:lumMod val="90000"/>
                  </a:schemeClr>
                </a:solidFill>
              </a:rPr>
              <a:t>Svinmkt</a:t>
            </a:r>
            <a:r>
              <a:rPr lang="sv-SE" sz="1200" i="1" dirty="0">
                <a:solidFill>
                  <a:schemeClr val="bg2">
                    <a:lumMod val="90000"/>
                  </a:schemeClr>
                </a:solidFill>
              </a:rPr>
              <a:t> text</a:t>
            </a:r>
          </a:p>
          <a:p>
            <a:pPr marL="0" indent="0">
              <a:buNone/>
            </a:pPr>
            <a:r>
              <a:rPr lang="sv-SE" sz="1400" dirty="0"/>
              <a:t>Efter en vecka på avdelningen är Gun-Britts njurvärden normaliserade och det böjar bli dags att planera för utskrivning. Medicinlistan är väsentligt reducerad och hon är nu ganska somatiskt pigg. Dock har hon svårt att hålla tråden i samtal ibland, frågar om och upprepar sig en del. MMSE-SR visar 19 poäng av 30, där hon tappar 4 poäng på räkneuppgift, 3 poäng på närminne, 1 poäng på trestegsinstruktion och 2 poäng på tidsorientering (veckodag och datum), ritar inte heller pentagonerna helt korrekt då den ena blir en kvadrat. Systerdottern Birgitta söker upp dig då hon besöker Gun-Britt på avdelningen. Hon berättar att hon för någon månad sedan blivit uppringd av väninnan/grannen Elsy som varit orolig. Elsy har då hon hälsat på Gun-Britt råkat se att Gun- Britt fått påminnelser om ett par obetalda räkningar och hon tycker inte att Gun-Britt gett någon riktigt godtagbar förklaring utan verkat lite obekymrad då Elsy frågade om detta. Samtidigt tycker Birgitta själv att Gun-Britt låtit som vanligt när de talats vid i telefon någon gång i månaden. Nu är hon dock bekymrad för Gun-Britt och frågar om du tror att Gun-Britt blivit dement.</a:t>
            </a:r>
          </a:p>
          <a:p>
            <a:pPr marL="0" indent="0">
              <a:buNone/>
            </a:pPr>
            <a:r>
              <a:rPr lang="sv-SE" sz="1400" b="1" dirty="0"/>
              <a:t>Fråga 2:5 (2p). </a:t>
            </a:r>
            <a:r>
              <a:rPr lang="sv-SE" sz="1400" dirty="0"/>
              <a:t>Vad svarar du på Birgittas fråga om Gun-Britt håller på att bli dement?</a:t>
            </a:r>
          </a:p>
          <a:p>
            <a:pPr marL="0" indent="0">
              <a:buNone/>
            </a:pPr>
            <a:r>
              <a:rPr lang="sv-SE" sz="1400" b="1" i="1" dirty="0">
                <a:solidFill>
                  <a:srgbClr val="0070C0"/>
                </a:solidFill>
              </a:rPr>
              <a:t>Återkoppling 2:5. </a:t>
            </a:r>
            <a:r>
              <a:rPr lang="sv-SE" sz="1400" i="1" dirty="0">
                <a:solidFill>
                  <a:srgbClr val="0070C0"/>
                </a:solidFill>
              </a:rPr>
              <a:t>Du förklarar för Birgitta att det Gun-Britt drabbats av nu är en svår akut konfusion och att hon behöver tid att återhämta sig kognitivt. Det kan finnas en bakomliggande demenssjukdom, och det finns en del som talar för det, men med bara någon månads symptom kan någon säker demensdiagnos inte ställas. Dock är det angeläget att följa upp kognitiva funktioner i lugnt skede utanför sjukhus och du planerar att skriva en remiss till vårdcentralen för en kognitiv uppföljning, dvs en basal demensutredning, om 3-6 månader. (Lärandemål A1, A2, A5, B2, B4, B5).</a:t>
            </a:r>
          </a:p>
        </p:txBody>
      </p:sp>
    </p:spTree>
    <p:extLst>
      <p:ext uri="{BB962C8B-B14F-4D97-AF65-F5344CB8AC3E}">
        <p14:creationId xmlns:p14="http://schemas.microsoft.com/office/powerpoint/2010/main" val="3985536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Gun-Britt, 88 år. (30p) (Ord VT22)</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 </a:t>
            </a:r>
            <a:r>
              <a:rPr lang="sv-SE" sz="1200" i="1" dirty="0" err="1">
                <a:solidFill>
                  <a:schemeClr val="bg2">
                    <a:lumMod val="90000"/>
                  </a:schemeClr>
                </a:solidFill>
              </a:rPr>
              <a:t>Svinmkt</a:t>
            </a:r>
            <a:r>
              <a:rPr lang="sv-SE" sz="1200" i="1" dirty="0">
                <a:solidFill>
                  <a:schemeClr val="bg2">
                    <a:lumMod val="90000"/>
                  </a:schemeClr>
                </a:solidFill>
              </a:rPr>
              <a:t> text</a:t>
            </a:r>
          </a:p>
          <a:p>
            <a:pPr marL="0" indent="0">
              <a:buNone/>
            </a:pPr>
            <a:r>
              <a:rPr lang="sv-SE" sz="1200" i="1" dirty="0">
                <a:solidFill>
                  <a:schemeClr val="bg2">
                    <a:lumMod val="90000"/>
                  </a:schemeClr>
                </a:solidFill>
              </a:rPr>
              <a:t>Efter en vecka på avdelningen är Gun-Britts njurvärden normaliserade och det böjar bli dags att planera för utskrivning. Medicinlistan är väsentligt reducerad och hon är nu ganska somatiskt pigg. Dock har hon svårt att hålla tråden i samtal ibland, frågar om och upprepar sig en del. MMSE-SR visar 19 poäng av 30, där hon tappar 4 poäng på räkneuppgift, 3 poäng på närminne, 1 poäng på trestegsinstruktion och 2 poäng på tidsorientering (veckodag och datum), ritar inte heller pentagonerna helt korrekt då den ena blir en kvadrat. Systerdottern Birgitta söker upp dig då hon besöker Gun-Britt på avdelningen. Hon berättar att hon för någon månad sedan blivit uppringd av väninnan/grannen Elsy som varit orolig. Elsy har då hon hälsat på Gun-Britt råkat se att Gun- Britt fått påminnelser om ett par obetalda räkningar och hon tycker inte att Gun-Britt gett någon riktigt godtagbar förklaring utan verkat lite obekymrad då Elsy frågade om detta. Samtidigt tycker Birgitta själv att Gun-Britt låtit som vanligt när de talats vid i telefon någon gång i månaden. Nu är hon dock bekymrad för Gun-Britt och frågar om du tror att Gun-Britt blivit dement.</a:t>
            </a:r>
          </a:p>
          <a:p>
            <a:pPr marL="0" indent="0">
              <a:buNone/>
            </a:pPr>
            <a:r>
              <a:rPr lang="sv-SE" sz="1200" i="1" dirty="0">
                <a:solidFill>
                  <a:schemeClr val="bg2">
                    <a:lumMod val="90000"/>
                  </a:schemeClr>
                </a:solidFill>
              </a:rPr>
              <a:t>Du förklarar för Birgitta att det Gun-Britt drabbats av nu är en svår akut konfusion och att hon behöver tid att återhämta sig kognitivt. Det kan finnas en bakomliggande demenssjukdom, och det finns en del som talar för det, men med bara någon månads symptom kan någon säker demensdiagnos inte ställas. Dock är det angeläget att följa upp kognitiva funktioner i lugnt skede utanför sjukhus och du planerar att skriva en remiss till vårdcentralen för en kognitiv uppföljning, dvs en basal demensutredning, om 3-6 månader. </a:t>
            </a:r>
          </a:p>
          <a:p>
            <a:pPr marL="0" indent="0">
              <a:buNone/>
            </a:pPr>
            <a:r>
              <a:rPr lang="sv-SE" sz="1400" b="1" dirty="0"/>
              <a:t>Fråga 2:6 (3p). </a:t>
            </a:r>
            <a:r>
              <a:rPr lang="sv-SE" sz="1400" dirty="0"/>
              <a:t>Redogör i punktform för vilka åtgärder som normalt ingår i en basal demensutredning på primärvårdsnivå.</a:t>
            </a:r>
          </a:p>
        </p:txBody>
      </p:sp>
    </p:spTree>
    <p:extLst>
      <p:ext uri="{BB962C8B-B14F-4D97-AF65-F5344CB8AC3E}">
        <p14:creationId xmlns:p14="http://schemas.microsoft.com/office/powerpoint/2010/main" val="2145949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Gun-Britt, 88 år. (30p) (Ord VT22)</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 </a:t>
            </a:r>
            <a:r>
              <a:rPr lang="sv-SE" sz="1200" i="1" dirty="0" err="1">
                <a:solidFill>
                  <a:schemeClr val="bg2">
                    <a:lumMod val="90000"/>
                  </a:schemeClr>
                </a:solidFill>
              </a:rPr>
              <a:t>Svinmkt</a:t>
            </a:r>
            <a:r>
              <a:rPr lang="sv-SE" sz="1200" i="1" dirty="0">
                <a:solidFill>
                  <a:schemeClr val="bg2">
                    <a:lumMod val="90000"/>
                  </a:schemeClr>
                </a:solidFill>
              </a:rPr>
              <a:t> text</a:t>
            </a:r>
          </a:p>
          <a:p>
            <a:pPr marL="0" indent="0">
              <a:buNone/>
            </a:pPr>
            <a:r>
              <a:rPr lang="sv-SE" sz="1200" i="1" dirty="0">
                <a:solidFill>
                  <a:schemeClr val="bg2">
                    <a:lumMod val="90000"/>
                  </a:schemeClr>
                </a:solidFill>
              </a:rPr>
              <a:t>Efter en vecka på avdelningen är Gun-Britts njurvärden normaliserade och det böjar bli dags att planera för utskrivning. Medicinlistan är väsentligt reducerad och hon är nu ganska somatiskt pigg. Dock har hon svårt att hålla tråden i samtal ibland, frågar om och upprepar sig en del. MMSE-SR visar 19 poäng av 30, där hon tappar 4 poäng på räkneuppgift, 3 poäng på närminne, 1 poäng på trestegsinstruktion och 2 poäng på tidsorientering (veckodag och datum), ritar inte heller pentagonerna helt korrekt då den ena blir en kvadrat. Systerdottern Birgitta söker upp dig då hon besöker Gun-Britt på avdelningen. Hon berättar att hon för någon månad sedan blivit uppringd av väninnan/grannen Elsy som varit orolig. Elsy har då hon hälsat på Gun-Britt råkat se att Gun- Britt fått påminnelser om ett par obetalda räkningar och hon tycker inte att Gun-Britt gett någon riktigt godtagbar förklaring utan verkat lite obekymrad då Elsy frågade om detta. Samtidigt tycker Birgitta själv att Gun-Britt låtit som vanligt när de talats vid i telefon någon gång i månaden. Nu är hon dock bekymrad för Gun-Britt och frågar om du tror att Gun-Britt blivit dement.</a:t>
            </a:r>
          </a:p>
          <a:p>
            <a:pPr marL="0" indent="0">
              <a:buNone/>
            </a:pPr>
            <a:r>
              <a:rPr lang="sv-SE" sz="1200" i="1" dirty="0">
                <a:solidFill>
                  <a:schemeClr val="bg2">
                    <a:lumMod val="90000"/>
                  </a:schemeClr>
                </a:solidFill>
              </a:rPr>
              <a:t>Du förklarar för Birgitta att det Gun-Britt drabbats av nu är en svår akut konfusion och att hon behöver tid att återhämta sig kognitivt. Det kan finnas en bakomliggande demenssjukdom, och det finns en del som talar för det, men med bara någon månads symptom kan någon säker demensdiagnos inte ställas. Dock är det angeläget att följa upp kognitiva funktioner i lugnt skede utanför sjukhus och du planerar att skriva en remiss till vårdcentralen för en kognitiv uppföljning, dvs en basal demensutredning, om 3-6 månader. </a:t>
            </a:r>
          </a:p>
          <a:p>
            <a:pPr marL="0" indent="0">
              <a:buNone/>
            </a:pPr>
            <a:r>
              <a:rPr lang="sv-SE" sz="1400" b="1" dirty="0"/>
              <a:t>Fråga 2:6 (3p). </a:t>
            </a:r>
            <a:r>
              <a:rPr lang="sv-SE" sz="1400" dirty="0"/>
              <a:t>Redogör i punktform för vilka åtgärder som normalt ingår i en basal demensutredning på primärvårdsnivå.</a:t>
            </a:r>
          </a:p>
          <a:p>
            <a:pPr marL="0" indent="0">
              <a:buNone/>
            </a:pPr>
            <a:r>
              <a:rPr lang="sv-SE" sz="1400" b="1" i="1" dirty="0">
                <a:solidFill>
                  <a:srgbClr val="0070C0"/>
                </a:solidFill>
              </a:rPr>
              <a:t>Återkoppling 2:6. </a:t>
            </a:r>
            <a:r>
              <a:rPr lang="sv-SE" sz="1400" i="1" dirty="0">
                <a:solidFill>
                  <a:srgbClr val="0070C0"/>
                </a:solidFill>
              </a:rPr>
              <a:t>I en basal demensutredning skall ingå: Anamnes från patient och anhörig (anhörigintervju). </a:t>
            </a:r>
            <a:r>
              <a:rPr lang="sv-SE" sz="1400" i="1" dirty="0" err="1">
                <a:solidFill>
                  <a:srgbClr val="0070C0"/>
                </a:solidFill>
              </a:rPr>
              <a:t>Somaltiskt</a:t>
            </a:r>
            <a:r>
              <a:rPr lang="sv-SE" sz="1400" i="1" dirty="0">
                <a:solidFill>
                  <a:srgbClr val="0070C0"/>
                </a:solidFill>
              </a:rPr>
              <a:t> status inkl. neurologstatus samt psykiatriskt status. Blodprover inklusive uteslutande av t ex anemi, inflammation, </a:t>
            </a:r>
            <a:r>
              <a:rPr lang="sv-SE" sz="1400" i="1" dirty="0" err="1">
                <a:solidFill>
                  <a:srgbClr val="0070C0"/>
                </a:solidFill>
              </a:rPr>
              <a:t>thyroidearubbning</a:t>
            </a:r>
            <a:r>
              <a:rPr lang="sv-SE" sz="1400" i="1" dirty="0">
                <a:solidFill>
                  <a:srgbClr val="0070C0"/>
                </a:solidFill>
              </a:rPr>
              <a:t>, </a:t>
            </a:r>
            <a:r>
              <a:rPr lang="sv-SE" sz="1400" i="1" dirty="0" err="1">
                <a:solidFill>
                  <a:srgbClr val="0070C0"/>
                </a:solidFill>
              </a:rPr>
              <a:t>hypercalcemi</a:t>
            </a:r>
            <a:r>
              <a:rPr lang="sv-SE" sz="1400" i="1" dirty="0">
                <a:solidFill>
                  <a:srgbClr val="0070C0"/>
                </a:solidFill>
              </a:rPr>
              <a:t> eller annan elektrolytrubbning, ofta vill man även utesluta B12/</a:t>
            </a:r>
            <a:r>
              <a:rPr lang="sv-SE" sz="1400" i="1" dirty="0" err="1">
                <a:solidFill>
                  <a:srgbClr val="0070C0"/>
                </a:solidFill>
              </a:rPr>
              <a:t>Folat</a:t>
            </a:r>
            <a:r>
              <a:rPr lang="sv-SE" sz="1400" i="1" dirty="0">
                <a:solidFill>
                  <a:srgbClr val="0070C0"/>
                </a:solidFill>
              </a:rPr>
              <a:t>-brist tex genom kontroll av </a:t>
            </a:r>
            <a:r>
              <a:rPr lang="sv-SE" sz="1400" i="1" dirty="0" err="1">
                <a:solidFill>
                  <a:srgbClr val="0070C0"/>
                </a:solidFill>
              </a:rPr>
              <a:t>homocystein</a:t>
            </a:r>
            <a:r>
              <a:rPr lang="sv-SE" sz="1400" i="1" dirty="0">
                <a:solidFill>
                  <a:srgbClr val="0070C0"/>
                </a:solidFill>
              </a:rPr>
              <a:t>. Hjärnavbildning med DT eller </a:t>
            </a:r>
            <a:r>
              <a:rPr lang="sv-SE" sz="1400" i="1" dirty="0" err="1">
                <a:solidFill>
                  <a:srgbClr val="0070C0"/>
                </a:solidFill>
              </a:rPr>
              <a:t>ev</a:t>
            </a:r>
            <a:r>
              <a:rPr lang="sv-SE" sz="1400" i="1" dirty="0">
                <a:solidFill>
                  <a:srgbClr val="0070C0"/>
                </a:solidFill>
              </a:rPr>
              <a:t> MR huvud. Kognitiv testning (MMSE + </a:t>
            </a:r>
            <a:r>
              <a:rPr lang="sv-SE" sz="1400" i="1" dirty="0" err="1">
                <a:solidFill>
                  <a:srgbClr val="0070C0"/>
                </a:solidFill>
              </a:rPr>
              <a:t>klocktest</a:t>
            </a:r>
            <a:r>
              <a:rPr lang="sv-SE" sz="1400" i="1" dirty="0">
                <a:solidFill>
                  <a:srgbClr val="0070C0"/>
                </a:solidFill>
              </a:rPr>
              <a:t> alternativt </a:t>
            </a:r>
            <a:r>
              <a:rPr lang="sv-SE" sz="1400" i="1" dirty="0" err="1">
                <a:solidFill>
                  <a:srgbClr val="0070C0"/>
                </a:solidFill>
              </a:rPr>
              <a:t>MoCA</a:t>
            </a:r>
            <a:r>
              <a:rPr lang="sv-SE" sz="1400" i="1" dirty="0">
                <a:solidFill>
                  <a:srgbClr val="0070C0"/>
                </a:solidFill>
              </a:rPr>
              <a:t>). Strukturerad bedömning av funktions- och aktivitetsförmåga. (Lärandemål B1)</a:t>
            </a:r>
          </a:p>
        </p:txBody>
      </p:sp>
    </p:spTree>
    <p:extLst>
      <p:ext uri="{BB962C8B-B14F-4D97-AF65-F5344CB8AC3E}">
        <p14:creationId xmlns:p14="http://schemas.microsoft.com/office/powerpoint/2010/main" val="429417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Gun-Britt, 88 år. (30p) (Ord VT22)</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 </a:t>
            </a:r>
            <a:r>
              <a:rPr lang="sv-SE" sz="1200" i="1" dirty="0" err="1">
                <a:solidFill>
                  <a:schemeClr val="bg2">
                    <a:lumMod val="90000"/>
                  </a:schemeClr>
                </a:solidFill>
              </a:rPr>
              <a:t>Svinmkt</a:t>
            </a:r>
            <a:r>
              <a:rPr lang="sv-SE" sz="1200" i="1" dirty="0">
                <a:solidFill>
                  <a:schemeClr val="bg2">
                    <a:lumMod val="90000"/>
                  </a:schemeClr>
                </a:solidFill>
              </a:rPr>
              <a:t> text</a:t>
            </a:r>
          </a:p>
          <a:p>
            <a:pPr marL="0" indent="0">
              <a:buNone/>
            </a:pPr>
            <a:r>
              <a:rPr lang="sv-SE" sz="1200" i="1" dirty="0">
                <a:solidFill>
                  <a:schemeClr val="bg2">
                    <a:lumMod val="90000"/>
                  </a:schemeClr>
                </a:solidFill>
              </a:rPr>
              <a:t>Efter en vecka på avdelningen är Gun-Britts njurvärden normaliserade och det böjar bli dags att planera för utskrivning. Medicinlistan är väsentligt reducerad och hon är nu ganska somatiskt pigg. Dock har hon svårt att hålla tråden i samtal ibland, frågar om och upprepar sig en del. MMSE-SR visar 19 poäng av 30, där hon tappar 4 poäng på räkneuppgift, 3 poäng på närminne, 1 poäng på trestegsinstruktion och 2 poäng på tidsorientering (veckodag och datum), ritar inte heller pentagonerna helt korrekt då den ena blir en kvadrat. Systerdottern Birgitta söker upp dig då hon besöker Gun-Britt på avdelningen. Hon berättar att hon för någon månad sedan blivit uppringd av väninnan/grannen Elsy som varit orolig. Elsy har då hon hälsat på Gun-Britt råkat se att Gun- Britt fått påminnelser om ett par obetalda räkningar och hon tycker inte att Gun-Britt gett någon riktigt godtagbar förklaring utan verkat lite obekymrad då Elsy frågade om detta. Samtidigt tycker Birgitta själv att Gun-Britt låtit som vanligt när de talats vid i telefon någon gång i månaden. Nu är hon dock bekymrad för Gun-Britt och frågar om du tror att Gun-Britt blivit dement.</a:t>
            </a:r>
          </a:p>
          <a:p>
            <a:pPr marL="0" indent="0">
              <a:buNone/>
            </a:pPr>
            <a:r>
              <a:rPr lang="sv-SE" sz="1200" i="1" dirty="0">
                <a:solidFill>
                  <a:schemeClr val="bg2">
                    <a:lumMod val="90000"/>
                  </a:schemeClr>
                </a:solidFill>
              </a:rPr>
              <a:t>Du förklarar för Birgitta att det Gun-Britt drabbats av nu är en svår akut konfusion och att hon behöver tid att återhämta sig kognitivt. Det kan finnas en bakomliggande demenssjukdom, och det finns en del som talar för det, men med bara någon månads symptom kan någon säker demensdiagnos inte ställas. Dock är det angeläget att följa upp kognitiva funktioner i lugnt skede utanför sjukhus och du planerar att skriva en remiss till vårdcentralen för en kognitiv uppföljning, dvs en basal demensutredning, om 3-6 månader.  I en basal demensutredning skall ingå: Anamnes från patient och anhörig (anhörigintervju). </a:t>
            </a:r>
            <a:r>
              <a:rPr lang="sv-SE" sz="1200" i="1" dirty="0" err="1">
                <a:solidFill>
                  <a:schemeClr val="bg2">
                    <a:lumMod val="90000"/>
                  </a:schemeClr>
                </a:solidFill>
              </a:rPr>
              <a:t>Somaltiskt</a:t>
            </a:r>
            <a:r>
              <a:rPr lang="sv-SE" sz="1200" i="1" dirty="0">
                <a:solidFill>
                  <a:schemeClr val="bg2">
                    <a:lumMod val="90000"/>
                  </a:schemeClr>
                </a:solidFill>
              </a:rPr>
              <a:t> status inkl. neurologstatus samt psykiatriskt status. Blodprover inklusive uteslutande av t ex anemi, inflammation, </a:t>
            </a:r>
            <a:r>
              <a:rPr lang="sv-SE" sz="1200" i="1" dirty="0" err="1">
                <a:solidFill>
                  <a:schemeClr val="bg2">
                    <a:lumMod val="90000"/>
                  </a:schemeClr>
                </a:solidFill>
              </a:rPr>
              <a:t>thyroidearubbning</a:t>
            </a:r>
            <a:r>
              <a:rPr lang="sv-SE" sz="1200" i="1" dirty="0">
                <a:solidFill>
                  <a:schemeClr val="bg2">
                    <a:lumMod val="90000"/>
                  </a:schemeClr>
                </a:solidFill>
              </a:rPr>
              <a:t>, </a:t>
            </a:r>
            <a:r>
              <a:rPr lang="sv-SE" sz="1200" i="1" dirty="0" err="1">
                <a:solidFill>
                  <a:schemeClr val="bg2">
                    <a:lumMod val="90000"/>
                  </a:schemeClr>
                </a:solidFill>
              </a:rPr>
              <a:t>hypercalcemi</a:t>
            </a:r>
            <a:r>
              <a:rPr lang="sv-SE" sz="1200" i="1" dirty="0">
                <a:solidFill>
                  <a:schemeClr val="bg2">
                    <a:lumMod val="90000"/>
                  </a:schemeClr>
                </a:solidFill>
              </a:rPr>
              <a:t> eller annan elektrolytrubbning, ofta vill man även utesluta B12/</a:t>
            </a:r>
            <a:r>
              <a:rPr lang="sv-SE" sz="1200" i="1" dirty="0" err="1">
                <a:solidFill>
                  <a:schemeClr val="bg2">
                    <a:lumMod val="90000"/>
                  </a:schemeClr>
                </a:solidFill>
              </a:rPr>
              <a:t>Folat</a:t>
            </a:r>
            <a:r>
              <a:rPr lang="sv-SE" sz="1200" i="1" dirty="0">
                <a:solidFill>
                  <a:schemeClr val="bg2">
                    <a:lumMod val="90000"/>
                  </a:schemeClr>
                </a:solidFill>
              </a:rPr>
              <a:t>-brist tex genom kontroll av </a:t>
            </a:r>
            <a:r>
              <a:rPr lang="sv-SE" sz="1200" i="1" dirty="0" err="1">
                <a:solidFill>
                  <a:schemeClr val="bg2">
                    <a:lumMod val="90000"/>
                  </a:schemeClr>
                </a:solidFill>
              </a:rPr>
              <a:t>homocystein</a:t>
            </a:r>
            <a:r>
              <a:rPr lang="sv-SE" sz="1200" i="1" dirty="0">
                <a:solidFill>
                  <a:schemeClr val="bg2">
                    <a:lumMod val="90000"/>
                  </a:schemeClr>
                </a:solidFill>
              </a:rPr>
              <a:t>. Hjärnavbildning med DT eller </a:t>
            </a:r>
            <a:r>
              <a:rPr lang="sv-SE" sz="1200" i="1" dirty="0" err="1">
                <a:solidFill>
                  <a:schemeClr val="bg2">
                    <a:lumMod val="90000"/>
                  </a:schemeClr>
                </a:solidFill>
              </a:rPr>
              <a:t>ev</a:t>
            </a:r>
            <a:r>
              <a:rPr lang="sv-SE" sz="1200" i="1" dirty="0">
                <a:solidFill>
                  <a:schemeClr val="bg2">
                    <a:lumMod val="90000"/>
                  </a:schemeClr>
                </a:solidFill>
              </a:rPr>
              <a:t> MR huvud. Kognitiv testning (MMSE + </a:t>
            </a:r>
            <a:r>
              <a:rPr lang="sv-SE" sz="1200" i="1" dirty="0" err="1">
                <a:solidFill>
                  <a:schemeClr val="bg2">
                    <a:lumMod val="90000"/>
                  </a:schemeClr>
                </a:solidFill>
              </a:rPr>
              <a:t>klocktest</a:t>
            </a:r>
            <a:r>
              <a:rPr lang="sv-SE" sz="1200" i="1" dirty="0">
                <a:solidFill>
                  <a:schemeClr val="bg2">
                    <a:lumMod val="90000"/>
                  </a:schemeClr>
                </a:solidFill>
              </a:rPr>
              <a:t> alternativt </a:t>
            </a:r>
            <a:r>
              <a:rPr lang="sv-SE" sz="1200" i="1" dirty="0" err="1">
                <a:solidFill>
                  <a:schemeClr val="bg2">
                    <a:lumMod val="90000"/>
                  </a:schemeClr>
                </a:solidFill>
              </a:rPr>
              <a:t>MoCA</a:t>
            </a:r>
            <a:r>
              <a:rPr lang="sv-SE" sz="1200" i="1" dirty="0">
                <a:solidFill>
                  <a:schemeClr val="bg2">
                    <a:lumMod val="90000"/>
                  </a:schemeClr>
                </a:solidFill>
              </a:rPr>
              <a:t>). Strukturerad bedömning av funktions- och aktivitetsförmåga. </a:t>
            </a:r>
          </a:p>
          <a:p>
            <a:pPr marL="0" indent="0">
              <a:buNone/>
            </a:pPr>
            <a:r>
              <a:rPr lang="sv-SE" sz="1400" dirty="0"/>
              <a:t>Vid vårdplaneringen inför utskrivning medverkar systerdottern Birgitta på distans. Hon berättar att hon är bekymrad över att Gun-Britt verkat så förvirrad då de talats vid under sjukhusvistelsen, och undrar om Gun-Britt kan få hjälp med att betala att hantera sin ekonomi med tanke på de obetalda räkningarna som förekommit. Hon har också förstått att Gun-Britt dragit sig för att ta sig ut då hon känner sig osäker på de nyligen omlagda busslinjerna i staden, och undrar därför om du det är möjligt för Gun-Britt att få färdtjänst.</a:t>
            </a:r>
          </a:p>
          <a:p>
            <a:pPr marL="0" indent="0">
              <a:buNone/>
            </a:pPr>
            <a:r>
              <a:rPr lang="sv-SE" sz="1400" b="1" dirty="0"/>
              <a:t>Fråga 2:7 (2p). </a:t>
            </a:r>
            <a:r>
              <a:rPr lang="sv-SE" sz="1400" dirty="0"/>
              <a:t>Om Gun-Britt inte klarar av att betala sina räkningar själv — vilka två huvudalternativ finns för henne att få hjälp med detta?</a:t>
            </a:r>
          </a:p>
        </p:txBody>
      </p:sp>
    </p:spTree>
    <p:extLst>
      <p:ext uri="{BB962C8B-B14F-4D97-AF65-F5344CB8AC3E}">
        <p14:creationId xmlns:p14="http://schemas.microsoft.com/office/powerpoint/2010/main" val="3050169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Gun-Britt, 88 år. (30p) (Ord VT22)</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 </a:t>
            </a:r>
            <a:r>
              <a:rPr lang="sv-SE" sz="1200" i="1" dirty="0" err="1">
                <a:solidFill>
                  <a:schemeClr val="bg2">
                    <a:lumMod val="90000"/>
                  </a:schemeClr>
                </a:solidFill>
              </a:rPr>
              <a:t>Svinmkt</a:t>
            </a:r>
            <a:r>
              <a:rPr lang="sv-SE" sz="1200" i="1" dirty="0">
                <a:solidFill>
                  <a:schemeClr val="bg2">
                    <a:lumMod val="90000"/>
                  </a:schemeClr>
                </a:solidFill>
              </a:rPr>
              <a:t> text</a:t>
            </a:r>
          </a:p>
          <a:p>
            <a:pPr marL="0" indent="0">
              <a:buNone/>
            </a:pPr>
            <a:r>
              <a:rPr lang="sv-SE" sz="1200" i="1" dirty="0">
                <a:solidFill>
                  <a:schemeClr val="bg2">
                    <a:lumMod val="90000"/>
                  </a:schemeClr>
                </a:solidFill>
              </a:rPr>
              <a:t>Efter en vecka på avdelningen är Gun-Britts njurvärden normaliserade och det böjar bli dags att planera för utskrivning. Medicinlistan är väsentligt reducerad och hon är nu ganska somatiskt pigg. Dock har hon svårt att hålla tråden i samtal ibland, frågar om och upprepar sig en del. MMSE-SR visar 19 poäng av 30, där hon tappar 4 poäng på räkneuppgift, 3 poäng på närminne, 1 poäng på trestegsinstruktion och 2 poäng på tidsorientering (veckodag och datum), ritar inte heller pentagonerna helt korrekt då den ena blir en kvadrat. Systerdottern Birgitta söker upp dig då hon besöker Gun-Britt på avdelningen. Hon berättar att hon för någon månad sedan blivit uppringd av väninnan/grannen Elsy som varit orolig. Elsy har då hon hälsat på Gun-Britt råkat se att Gun- Britt fått påminnelser om ett par obetalda räkningar och hon tycker inte att Gun-Britt gett någon riktigt godtagbar förklaring utan verkat lite obekymrad då Elsy frågade om detta. Samtidigt tycker Birgitta själv att Gun-Britt låtit som vanligt när de talats vid i telefon någon gång i månaden. Nu är hon dock bekymrad för Gun-Britt och frågar om du tror att Gun-Britt blivit dement.</a:t>
            </a:r>
          </a:p>
          <a:p>
            <a:pPr marL="0" indent="0">
              <a:buNone/>
            </a:pPr>
            <a:r>
              <a:rPr lang="sv-SE" sz="1200" i="1" dirty="0">
                <a:solidFill>
                  <a:schemeClr val="bg2">
                    <a:lumMod val="90000"/>
                  </a:schemeClr>
                </a:solidFill>
              </a:rPr>
              <a:t>Du förklarar för Birgitta att det Gun-Britt drabbats av nu är en svår akut konfusion och att hon behöver tid att återhämta sig kognitivt. Det kan finnas en bakomliggande demenssjukdom, och det finns en del som talar för det, men med bara någon månads symptom kan någon säker demensdiagnos inte ställas. Dock är det angeläget att följa upp kognitiva funktioner i lugnt skede utanför sjukhus och du planerar att skriva en remiss till vårdcentralen för en kognitiv uppföljning, dvs en basal demensutredning, om 3-6 månader.  I en basal demensutredning skall ingå: Anamnes från patient och anhörig (anhörigintervju). </a:t>
            </a:r>
            <a:r>
              <a:rPr lang="sv-SE" sz="1200" i="1" dirty="0" err="1">
                <a:solidFill>
                  <a:schemeClr val="bg2">
                    <a:lumMod val="90000"/>
                  </a:schemeClr>
                </a:solidFill>
              </a:rPr>
              <a:t>Somaltiskt</a:t>
            </a:r>
            <a:r>
              <a:rPr lang="sv-SE" sz="1200" i="1" dirty="0">
                <a:solidFill>
                  <a:schemeClr val="bg2">
                    <a:lumMod val="90000"/>
                  </a:schemeClr>
                </a:solidFill>
              </a:rPr>
              <a:t> status inkl. neurologstatus samt psykiatriskt status. Blodprover inklusive uteslutande av t ex anemi, inflammation, </a:t>
            </a:r>
            <a:r>
              <a:rPr lang="sv-SE" sz="1200" i="1" dirty="0" err="1">
                <a:solidFill>
                  <a:schemeClr val="bg2">
                    <a:lumMod val="90000"/>
                  </a:schemeClr>
                </a:solidFill>
              </a:rPr>
              <a:t>thyroidearubbning</a:t>
            </a:r>
            <a:r>
              <a:rPr lang="sv-SE" sz="1200" i="1" dirty="0">
                <a:solidFill>
                  <a:schemeClr val="bg2">
                    <a:lumMod val="90000"/>
                  </a:schemeClr>
                </a:solidFill>
              </a:rPr>
              <a:t>, </a:t>
            </a:r>
            <a:r>
              <a:rPr lang="sv-SE" sz="1200" i="1" dirty="0" err="1">
                <a:solidFill>
                  <a:schemeClr val="bg2">
                    <a:lumMod val="90000"/>
                  </a:schemeClr>
                </a:solidFill>
              </a:rPr>
              <a:t>hypercalcemi</a:t>
            </a:r>
            <a:r>
              <a:rPr lang="sv-SE" sz="1200" i="1" dirty="0">
                <a:solidFill>
                  <a:schemeClr val="bg2">
                    <a:lumMod val="90000"/>
                  </a:schemeClr>
                </a:solidFill>
              </a:rPr>
              <a:t> eller annan elektrolytrubbning, ofta vill man även utesluta B12/</a:t>
            </a:r>
            <a:r>
              <a:rPr lang="sv-SE" sz="1200" i="1" dirty="0" err="1">
                <a:solidFill>
                  <a:schemeClr val="bg2">
                    <a:lumMod val="90000"/>
                  </a:schemeClr>
                </a:solidFill>
              </a:rPr>
              <a:t>Folat</a:t>
            </a:r>
            <a:r>
              <a:rPr lang="sv-SE" sz="1200" i="1" dirty="0">
                <a:solidFill>
                  <a:schemeClr val="bg2">
                    <a:lumMod val="90000"/>
                  </a:schemeClr>
                </a:solidFill>
              </a:rPr>
              <a:t>-brist tex genom kontroll av </a:t>
            </a:r>
            <a:r>
              <a:rPr lang="sv-SE" sz="1200" i="1" dirty="0" err="1">
                <a:solidFill>
                  <a:schemeClr val="bg2">
                    <a:lumMod val="90000"/>
                  </a:schemeClr>
                </a:solidFill>
              </a:rPr>
              <a:t>homocystein</a:t>
            </a:r>
            <a:r>
              <a:rPr lang="sv-SE" sz="1200" i="1" dirty="0">
                <a:solidFill>
                  <a:schemeClr val="bg2">
                    <a:lumMod val="90000"/>
                  </a:schemeClr>
                </a:solidFill>
              </a:rPr>
              <a:t>. Hjärnavbildning med DT eller </a:t>
            </a:r>
            <a:r>
              <a:rPr lang="sv-SE" sz="1200" i="1" dirty="0" err="1">
                <a:solidFill>
                  <a:schemeClr val="bg2">
                    <a:lumMod val="90000"/>
                  </a:schemeClr>
                </a:solidFill>
              </a:rPr>
              <a:t>ev</a:t>
            </a:r>
            <a:r>
              <a:rPr lang="sv-SE" sz="1200" i="1" dirty="0">
                <a:solidFill>
                  <a:schemeClr val="bg2">
                    <a:lumMod val="90000"/>
                  </a:schemeClr>
                </a:solidFill>
              </a:rPr>
              <a:t> MR huvud. Kognitiv testning (MMSE + </a:t>
            </a:r>
            <a:r>
              <a:rPr lang="sv-SE" sz="1200" i="1" dirty="0" err="1">
                <a:solidFill>
                  <a:schemeClr val="bg2">
                    <a:lumMod val="90000"/>
                  </a:schemeClr>
                </a:solidFill>
              </a:rPr>
              <a:t>klocktest</a:t>
            </a:r>
            <a:r>
              <a:rPr lang="sv-SE" sz="1200" i="1" dirty="0">
                <a:solidFill>
                  <a:schemeClr val="bg2">
                    <a:lumMod val="90000"/>
                  </a:schemeClr>
                </a:solidFill>
              </a:rPr>
              <a:t> alternativt </a:t>
            </a:r>
            <a:r>
              <a:rPr lang="sv-SE" sz="1200" i="1" dirty="0" err="1">
                <a:solidFill>
                  <a:schemeClr val="bg2">
                    <a:lumMod val="90000"/>
                  </a:schemeClr>
                </a:solidFill>
              </a:rPr>
              <a:t>MoCA</a:t>
            </a:r>
            <a:r>
              <a:rPr lang="sv-SE" sz="1200" i="1" dirty="0">
                <a:solidFill>
                  <a:schemeClr val="bg2">
                    <a:lumMod val="90000"/>
                  </a:schemeClr>
                </a:solidFill>
              </a:rPr>
              <a:t>). Strukturerad bedömning av funktions- och aktivitetsförmåga. </a:t>
            </a:r>
          </a:p>
          <a:p>
            <a:pPr marL="0" indent="0">
              <a:buNone/>
            </a:pPr>
            <a:r>
              <a:rPr lang="sv-SE" sz="1400" dirty="0"/>
              <a:t>Vid vårdplaneringen inför utskrivning medverkar systerdottern Birgitta på distans. Hon berättar att hon är bekymrad över att Gun-Britt verkat så förvirrad då de talats vid under sjukhusvistelsen, och undrar om Gun-Britt kan få hjälp med att betala att hantera sin ekonomi med tanke på de obetalda räkningarna som förekommit. Hon har också förstått att Gun-Britt dragit sig för att ta sig ut då hon känner sig osäker på de nyligen omlagda busslinjerna i staden, och undrar därför om du det är möjligt för Gun-Britt att få färdtjänst.</a:t>
            </a:r>
          </a:p>
          <a:p>
            <a:pPr marL="0" indent="0">
              <a:buNone/>
            </a:pPr>
            <a:r>
              <a:rPr lang="sv-SE" sz="1400" b="1" dirty="0"/>
              <a:t>Fråga 2:7 (2p). </a:t>
            </a:r>
            <a:r>
              <a:rPr lang="sv-SE" sz="1400" dirty="0"/>
              <a:t>Om Gun-Britt inte klarar av att betala sina räkningar själv — vilka två huvudalternativ finns för henne att få hjälp med detta?</a:t>
            </a:r>
          </a:p>
          <a:p>
            <a:pPr marL="0" indent="0">
              <a:buNone/>
            </a:pPr>
            <a:r>
              <a:rPr lang="sv-SE" sz="1400" b="1" i="1" dirty="0">
                <a:solidFill>
                  <a:srgbClr val="0070C0"/>
                </a:solidFill>
              </a:rPr>
              <a:t>Återkoppling 2:7. </a:t>
            </a:r>
            <a:r>
              <a:rPr lang="sv-SE" sz="1400" i="1" dirty="0">
                <a:solidFill>
                  <a:srgbClr val="0070C0"/>
                </a:solidFill>
              </a:rPr>
              <a:t>Genom att få hjälp av en ”god man” som hjälper den som ”på grund av sjukdom, psykisk störning, försvagat hälsotillstånd eller liknande inte kan ta hand om sin ekonomi och bevaka sina intressen”. God man ska inte förordnas om Gun-Britt med hjälp av t ex fullmakt kan få hjälp av närstående dvs om Birgitta kan hjälpa Gun-Britt gäller inte behov av god man. (Lärandemål A14).</a:t>
            </a:r>
          </a:p>
        </p:txBody>
      </p:sp>
    </p:spTree>
    <p:extLst>
      <p:ext uri="{BB962C8B-B14F-4D97-AF65-F5344CB8AC3E}">
        <p14:creationId xmlns:p14="http://schemas.microsoft.com/office/powerpoint/2010/main" val="36358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Gun-Britt, 88 år. (30p) (Ord VT22)</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 </a:t>
            </a:r>
            <a:r>
              <a:rPr lang="sv-SE" sz="1200" i="1" dirty="0" err="1">
                <a:solidFill>
                  <a:schemeClr val="bg2">
                    <a:lumMod val="90000"/>
                  </a:schemeClr>
                </a:solidFill>
              </a:rPr>
              <a:t>Svinmkt</a:t>
            </a:r>
            <a:r>
              <a:rPr lang="sv-SE" sz="1200" i="1" dirty="0">
                <a:solidFill>
                  <a:schemeClr val="bg2">
                    <a:lumMod val="90000"/>
                  </a:schemeClr>
                </a:solidFill>
              </a:rPr>
              <a:t> text</a:t>
            </a:r>
          </a:p>
          <a:p>
            <a:pPr marL="0" indent="0">
              <a:buNone/>
            </a:pPr>
            <a:r>
              <a:rPr lang="sv-SE" sz="1200" i="1" dirty="0">
                <a:solidFill>
                  <a:schemeClr val="bg2">
                    <a:lumMod val="90000"/>
                  </a:schemeClr>
                </a:solidFill>
              </a:rPr>
              <a:t>Efter en vecka på avdelningen är Gun-Britts njurvärden normaliserade och det böjar bli dags att planera för utskrivning. Medicinlistan är väsentligt reducerad och hon är nu ganska somatiskt pigg. Dock har hon svårt att hålla tråden i samtal ibland, frågar om och upprepar sig en del. MMSE-SR visar 19 poäng av 30, där hon tappar 4 poäng på räkneuppgift, 3 poäng på närminne, 1 poäng på trestegsinstruktion och 2 poäng på tidsorientering (veckodag och datum), ritar inte heller pentagonerna helt korrekt då den ena blir en kvadrat. Systerdottern Birgitta söker upp dig då hon besöker Gun-Britt på avdelningen. Hon berättar att hon för någon månad sedan blivit uppringd av väninnan/grannen Elsy som varit orolig. Elsy har då hon hälsat på Gun-Britt råkat se att Gun- Britt fått påminnelser om ett par obetalda räkningar och hon tycker inte att Gun-Britt gett någon riktigt godtagbar förklaring utan verkat lite obekymrad då Elsy frågade om detta. Samtidigt tycker Birgitta själv att Gun-Britt låtit som vanligt när de talats vid i telefon någon gång i månaden. Nu är hon dock bekymrad för Gun-Britt och frågar om du tror att Gun-Britt blivit dement.</a:t>
            </a:r>
          </a:p>
          <a:p>
            <a:pPr marL="0" indent="0">
              <a:buNone/>
            </a:pPr>
            <a:r>
              <a:rPr lang="sv-SE" sz="1200" i="1" dirty="0">
                <a:solidFill>
                  <a:schemeClr val="bg2">
                    <a:lumMod val="90000"/>
                  </a:schemeClr>
                </a:solidFill>
              </a:rPr>
              <a:t>Du förklarar för Birgitta att det Gun-Britt drabbats av nu är en svår akut konfusion och att hon behöver tid att återhämta sig kognitivt. Det kan finnas en bakomliggande demenssjukdom, och det finns en del som talar för det, men med bara någon månads symptom kan någon säker demensdiagnos inte ställas. Dock är det angeläget att följa upp kognitiva funktioner i lugnt skede utanför sjukhus och du planerar att skriva en remiss till vårdcentralen för en kognitiv uppföljning, dvs en basal demensutredning, om 3-6 månader.  I en basal demensutredning skall ingå: Anamnes från patient och anhörig (anhörigintervju). </a:t>
            </a:r>
            <a:r>
              <a:rPr lang="sv-SE" sz="1200" i="1" dirty="0" err="1">
                <a:solidFill>
                  <a:schemeClr val="bg2">
                    <a:lumMod val="90000"/>
                  </a:schemeClr>
                </a:solidFill>
              </a:rPr>
              <a:t>Somaltiskt</a:t>
            </a:r>
            <a:r>
              <a:rPr lang="sv-SE" sz="1200" i="1" dirty="0">
                <a:solidFill>
                  <a:schemeClr val="bg2">
                    <a:lumMod val="90000"/>
                  </a:schemeClr>
                </a:solidFill>
              </a:rPr>
              <a:t> status inkl. neurologstatus samt psykiatriskt status. Blodprover inklusive uteslutande av t ex anemi, inflammation, </a:t>
            </a:r>
            <a:r>
              <a:rPr lang="sv-SE" sz="1200" i="1" dirty="0" err="1">
                <a:solidFill>
                  <a:schemeClr val="bg2">
                    <a:lumMod val="90000"/>
                  </a:schemeClr>
                </a:solidFill>
              </a:rPr>
              <a:t>thyroidearubbning</a:t>
            </a:r>
            <a:r>
              <a:rPr lang="sv-SE" sz="1200" i="1" dirty="0">
                <a:solidFill>
                  <a:schemeClr val="bg2">
                    <a:lumMod val="90000"/>
                  </a:schemeClr>
                </a:solidFill>
              </a:rPr>
              <a:t>, </a:t>
            </a:r>
            <a:r>
              <a:rPr lang="sv-SE" sz="1200" i="1" dirty="0" err="1">
                <a:solidFill>
                  <a:schemeClr val="bg2">
                    <a:lumMod val="90000"/>
                  </a:schemeClr>
                </a:solidFill>
              </a:rPr>
              <a:t>hypercalcemi</a:t>
            </a:r>
            <a:r>
              <a:rPr lang="sv-SE" sz="1200" i="1" dirty="0">
                <a:solidFill>
                  <a:schemeClr val="bg2">
                    <a:lumMod val="90000"/>
                  </a:schemeClr>
                </a:solidFill>
              </a:rPr>
              <a:t> eller annan elektrolytrubbning, ofta vill man även utesluta B12/</a:t>
            </a:r>
            <a:r>
              <a:rPr lang="sv-SE" sz="1200" i="1" dirty="0" err="1">
                <a:solidFill>
                  <a:schemeClr val="bg2">
                    <a:lumMod val="90000"/>
                  </a:schemeClr>
                </a:solidFill>
              </a:rPr>
              <a:t>Folat</a:t>
            </a:r>
            <a:r>
              <a:rPr lang="sv-SE" sz="1200" i="1" dirty="0">
                <a:solidFill>
                  <a:schemeClr val="bg2">
                    <a:lumMod val="90000"/>
                  </a:schemeClr>
                </a:solidFill>
              </a:rPr>
              <a:t>-brist tex genom kontroll av </a:t>
            </a:r>
            <a:r>
              <a:rPr lang="sv-SE" sz="1200" i="1" dirty="0" err="1">
                <a:solidFill>
                  <a:schemeClr val="bg2">
                    <a:lumMod val="90000"/>
                  </a:schemeClr>
                </a:solidFill>
              </a:rPr>
              <a:t>homocystein</a:t>
            </a:r>
            <a:r>
              <a:rPr lang="sv-SE" sz="1200" i="1" dirty="0">
                <a:solidFill>
                  <a:schemeClr val="bg2">
                    <a:lumMod val="90000"/>
                  </a:schemeClr>
                </a:solidFill>
              </a:rPr>
              <a:t>. Hjärnavbildning med DT eller </a:t>
            </a:r>
            <a:r>
              <a:rPr lang="sv-SE" sz="1200" i="1" dirty="0" err="1">
                <a:solidFill>
                  <a:schemeClr val="bg2">
                    <a:lumMod val="90000"/>
                  </a:schemeClr>
                </a:solidFill>
              </a:rPr>
              <a:t>ev</a:t>
            </a:r>
            <a:r>
              <a:rPr lang="sv-SE" sz="1200" i="1" dirty="0">
                <a:solidFill>
                  <a:schemeClr val="bg2">
                    <a:lumMod val="90000"/>
                  </a:schemeClr>
                </a:solidFill>
              </a:rPr>
              <a:t> MR huvud. Kognitiv testning (MMSE + </a:t>
            </a:r>
            <a:r>
              <a:rPr lang="sv-SE" sz="1200" i="1" dirty="0" err="1">
                <a:solidFill>
                  <a:schemeClr val="bg2">
                    <a:lumMod val="90000"/>
                  </a:schemeClr>
                </a:solidFill>
              </a:rPr>
              <a:t>klocktest</a:t>
            </a:r>
            <a:r>
              <a:rPr lang="sv-SE" sz="1200" i="1" dirty="0">
                <a:solidFill>
                  <a:schemeClr val="bg2">
                    <a:lumMod val="90000"/>
                  </a:schemeClr>
                </a:solidFill>
              </a:rPr>
              <a:t> alternativt </a:t>
            </a:r>
            <a:r>
              <a:rPr lang="sv-SE" sz="1200" i="1" dirty="0" err="1">
                <a:solidFill>
                  <a:schemeClr val="bg2">
                    <a:lumMod val="90000"/>
                  </a:schemeClr>
                </a:solidFill>
              </a:rPr>
              <a:t>MoCA</a:t>
            </a:r>
            <a:r>
              <a:rPr lang="sv-SE" sz="1200" i="1" dirty="0">
                <a:solidFill>
                  <a:schemeClr val="bg2">
                    <a:lumMod val="90000"/>
                  </a:schemeClr>
                </a:solidFill>
              </a:rPr>
              <a:t>). Strukturerad bedömning av funktions- och aktivitetsförmåga. </a:t>
            </a:r>
          </a:p>
          <a:p>
            <a:pPr marL="0" indent="0">
              <a:buNone/>
            </a:pPr>
            <a:r>
              <a:rPr lang="sv-SE" sz="1200" i="1" dirty="0">
                <a:solidFill>
                  <a:schemeClr val="bg2">
                    <a:lumMod val="90000"/>
                  </a:schemeClr>
                </a:solidFill>
              </a:rPr>
              <a:t>Vid vårdplaneringen inför utskrivning medverkar systerdottern Birgitta på distans. Hon berättar att hon är bekymrad över att Gun-Britt verkat så förvirrad då de talats vid under sjukhusvistelsen, och undrar om Gun-Britt kan få hjälp med att betala att hantera sin ekonomi med tanke på de obetalda räkningarna som förekommit. Hon har också förstått att Gun-Britt dragit sig för att ta sig ut då hon känner sig osäker på de nyligen omlagda busslinjerna i staden, och undrar därför om du det är möjligt för Gun-Britt att få färdtjänst. Genom att få hjälp av en ”god man” som hjälper den som ”på grund av sjukdom, psykisk störning, försvagat hälsotillstånd eller liknande inte kan ta hand om sin ekonomi och bevaka sina intressen”. God man ska inte förordnas om Gun-Britt med hjälp av t ex fullmakt kan få hjälp av närstående dvs om Birgitta kan hjälpa Gun-Britt gäller inte behov av god man. </a:t>
            </a:r>
          </a:p>
          <a:p>
            <a:pPr marL="0" indent="0">
              <a:buNone/>
            </a:pPr>
            <a:r>
              <a:rPr lang="sv-SE" sz="1400" dirty="0"/>
              <a:t>Birgitta säger under vårdplaneringen att hon inte kan hjälpa Gun-Britt att betala sina räkningar. Sjuksköterska i hemsjukvården föreslår då att Gun-Britt ska erbjudas så kallad ”god man”. (Se bilder från Läkarintyg om god man). </a:t>
            </a:r>
          </a:p>
          <a:p>
            <a:pPr marL="0" indent="0">
              <a:buNone/>
            </a:pPr>
            <a:r>
              <a:rPr lang="sv-SE" sz="1400" dirty="0"/>
              <a:t>Tryck vidare</a:t>
            </a:r>
          </a:p>
        </p:txBody>
      </p:sp>
    </p:spTree>
    <p:extLst>
      <p:ext uri="{BB962C8B-B14F-4D97-AF65-F5344CB8AC3E}">
        <p14:creationId xmlns:p14="http://schemas.microsoft.com/office/powerpoint/2010/main" val="2934028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Gun-Britt, 88 år. (30p) (Ord VT22)</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400" dirty="0"/>
              <a:t>Birgitta säger under vårdplaneringen att hon inte kan hjälpa Gun-Britt att betala sina räkningar. Sjuksköterska i hemsjukvården föreslår då att Gun-Britt ska erbjudas så kallad ”god man”. (Se bilder från Läkarintyg om god man). (Gå vidare)</a:t>
            </a:r>
          </a:p>
          <a:p>
            <a:pPr marL="0" indent="0">
              <a:buNone/>
            </a:pPr>
            <a:endParaRPr lang="sv-SE" sz="1400" dirty="0"/>
          </a:p>
        </p:txBody>
      </p:sp>
      <p:pic>
        <p:nvPicPr>
          <p:cNvPr id="4" name="Bildobjekt 3">
            <a:extLst>
              <a:ext uri="{FF2B5EF4-FFF2-40B4-BE49-F238E27FC236}">
                <a16:creationId xmlns:a16="http://schemas.microsoft.com/office/drawing/2014/main" id="{5B5DF6A7-BED0-C561-1E5C-E6C0039EC594}"/>
              </a:ext>
            </a:extLst>
          </p:cNvPr>
          <p:cNvPicPr>
            <a:picLocks noChangeAspect="1"/>
          </p:cNvPicPr>
          <p:nvPr/>
        </p:nvPicPr>
        <p:blipFill>
          <a:blip r:embed="rId2"/>
          <a:stretch>
            <a:fillRect/>
          </a:stretch>
        </p:blipFill>
        <p:spPr>
          <a:xfrm>
            <a:off x="1079678" y="1435078"/>
            <a:ext cx="4475183" cy="5184663"/>
          </a:xfrm>
          <a:prstGeom prst="rect">
            <a:avLst/>
          </a:prstGeom>
        </p:spPr>
      </p:pic>
      <p:pic>
        <p:nvPicPr>
          <p:cNvPr id="5" name="Bildobjekt 4">
            <a:extLst>
              <a:ext uri="{FF2B5EF4-FFF2-40B4-BE49-F238E27FC236}">
                <a16:creationId xmlns:a16="http://schemas.microsoft.com/office/drawing/2014/main" id="{8103A49C-BD68-AFF0-81DC-2264593BE6F2}"/>
              </a:ext>
            </a:extLst>
          </p:cNvPr>
          <p:cNvPicPr>
            <a:picLocks noChangeAspect="1"/>
          </p:cNvPicPr>
          <p:nvPr/>
        </p:nvPicPr>
        <p:blipFill>
          <a:blip r:embed="rId3"/>
          <a:stretch>
            <a:fillRect/>
          </a:stretch>
        </p:blipFill>
        <p:spPr>
          <a:xfrm>
            <a:off x="5923208" y="1607982"/>
            <a:ext cx="5384479" cy="5184664"/>
          </a:xfrm>
          <a:prstGeom prst="rect">
            <a:avLst/>
          </a:prstGeom>
        </p:spPr>
      </p:pic>
    </p:spTree>
    <p:extLst>
      <p:ext uri="{BB962C8B-B14F-4D97-AF65-F5344CB8AC3E}">
        <p14:creationId xmlns:p14="http://schemas.microsoft.com/office/powerpoint/2010/main" val="778146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Rubrik 1">
            <a:extLst>
              <a:ext uri="{FF2B5EF4-FFF2-40B4-BE49-F238E27FC236}">
                <a16:creationId xmlns:a16="http://schemas.microsoft.com/office/drawing/2014/main" id="{95468F8D-8EE1-D98D-C51A-02497501F3E0}"/>
              </a:ext>
            </a:extLst>
          </p:cNvPr>
          <p:cNvSpPr>
            <a:spLocks noGrp="1"/>
          </p:cNvSpPr>
          <p:nvPr>
            <p:ph type="ctrTitle"/>
          </p:nvPr>
        </p:nvSpPr>
        <p:spPr>
          <a:xfrm>
            <a:off x="1870997" y="1607809"/>
            <a:ext cx="9236026" cy="2876680"/>
          </a:xfrm>
        </p:spPr>
        <p:txBody>
          <a:bodyPr anchor="b">
            <a:normAutofit/>
          </a:bodyPr>
          <a:lstStyle/>
          <a:p>
            <a:pPr algn="l"/>
            <a:r>
              <a:rPr lang="sv-SE" sz="6600" dirty="0">
                <a:solidFill>
                  <a:schemeClr val="bg1"/>
                </a:solidFill>
              </a:rPr>
              <a:t>GEN – Geriatrik och palliativ medicin</a:t>
            </a:r>
          </a:p>
        </p:txBody>
      </p:sp>
      <p:sp>
        <p:nvSpPr>
          <p:cNvPr id="3" name="Underrubrik 2">
            <a:extLst>
              <a:ext uri="{FF2B5EF4-FFF2-40B4-BE49-F238E27FC236}">
                <a16:creationId xmlns:a16="http://schemas.microsoft.com/office/drawing/2014/main" id="{15E352E0-FFC2-D00A-2943-6A5D9CFB7878}"/>
              </a:ext>
            </a:extLst>
          </p:cNvPr>
          <p:cNvSpPr>
            <a:spLocks noGrp="1"/>
          </p:cNvSpPr>
          <p:nvPr>
            <p:ph type="subTitle" idx="1"/>
          </p:nvPr>
        </p:nvSpPr>
        <p:spPr>
          <a:xfrm>
            <a:off x="1987499" y="4810308"/>
            <a:ext cx="9003022" cy="1076551"/>
          </a:xfrm>
        </p:spPr>
        <p:txBody>
          <a:bodyPr>
            <a:normAutofit/>
          </a:bodyPr>
          <a:lstStyle/>
          <a:p>
            <a:pPr algn="l"/>
            <a:endParaRPr lang="sv-SE" dirty="0"/>
          </a:p>
        </p:txBody>
      </p:sp>
    </p:spTree>
    <p:extLst>
      <p:ext uri="{BB962C8B-B14F-4D97-AF65-F5344CB8AC3E}">
        <p14:creationId xmlns:p14="http://schemas.microsoft.com/office/powerpoint/2010/main" val="4011678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Gun-Britt, 88 år. (30p) (Ord VT22)</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400" dirty="0"/>
              <a:t>Birgitta säger under vårdplaneringen att hon inte kan hjälpa Gun-Britt att betala sina räkningar. Sjuksköterska i hemsjukvården föreslår då att Gun-Britt ska erbjudas så kallad ”god man”. (Se bilder från Läkarintyg om god man).</a:t>
            </a:r>
          </a:p>
          <a:p>
            <a:pPr marL="0" indent="0">
              <a:buNone/>
            </a:pPr>
            <a:r>
              <a:rPr lang="sv-SE" sz="1400" b="1" dirty="0"/>
              <a:t>Fråga 2:8a (2p). </a:t>
            </a:r>
            <a:r>
              <a:rPr lang="sv-SE" sz="1400" dirty="0"/>
              <a:t>Vad är det som gör att patienten bedöms behöva god man med utgångspunkt från hälsotillstånd och aktivitetsbegränsningar? Observera att det står i blanketten att det kan finnas olika underlag för bedömningen.</a:t>
            </a:r>
          </a:p>
          <a:p>
            <a:pPr marL="0" indent="0">
              <a:buNone/>
            </a:pPr>
            <a:r>
              <a:rPr lang="sv-SE" sz="1400" b="1" dirty="0"/>
              <a:t>Fråga 2:8b (1p). </a:t>
            </a:r>
            <a:r>
              <a:rPr lang="sv-SE" sz="1400" dirty="0"/>
              <a:t>Vad i Gun-Britts sjukhistoria vill du anföra som skäl till att hon kan behöva färdtjänst?</a:t>
            </a:r>
          </a:p>
        </p:txBody>
      </p:sp>
    </p:spTree>
    <p:extLst>
      <p:ext uri="{BB962C8B-B14F-4D97-AF65-F5344CB8AC3E}">
        <p14:creationId xmlns:p14="http://schemas.microsoft.com/office/powerpoint/2010/main" val="768065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Gun-Britt, 88 år. (30p) (Ord VT22)</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400" dirty="0"/>
              <a:t>Birgitta säger under vårdplaneringen att hon inte kan hjälpa Gun-Britt att betala sina räkningar. Sjuksköterska i hemsjukvården föreslår då att Gun-Britt ska erbjudas så kallad ”god man”. (Se bilder från Läkarintyg om god man).</a:t>
            </a:r>
          </a:p>
          <a:p>
            <a:pPr marL="0" indent="0">
              <a:buNone/>
            </a:pPr>
            <a:r>
              <a:rPr lang="sv-SE" sz="1400" b="1" dirty="0"/>
              <a:t>Fråga 2:8a (2p). </a:t>
            </a:r>
            <a:r>
              <a:rPr lang="sv-SE" sz="1400" dirty="0"/>
              <a:t>Vad är det som gör att patienten bedöms behöva god man med utgångspunkt från hälsotillstånd och aktivitetsbegränsningar? Observera att det står i blanketten att det kan finnas olika underlag för bedömningen.</a:t>
            </a:r>
          </a:p>
          <a:p>
            <a:pPr marL="0" indent="0">
              <a:buNone/>
            </a:pPr>
            <a:r>
              <a:rPr lang="sv-SE" sz="1400" b="1" dirty="0"/>
              <a:t>Fråga 2:8b (1p). </a:t>
            </a:r>
            <a:r>
              <a:rPr lang="sv-SE" sz="1400" dirty="0"/>
              <a:t>Vad i Gun-Britts sjukhistoria vill du anföra som skäl till att hon kan behöva färdtjänst?</a:t>
            </a:r>
          </a:p>
          <a:p>
            <a:pPr marL="0" indent="0">
              <a:buNone/>
            </a:pPr>
            <a:r>
              <a:rPr lang="sv-SE" sz="1400" b="1" i="1" dirty="0">
                <a:solidFill>
                  <a:srgbClr val="0070C0"/>
                </a:solidFill>
              </a:rPr>
              <a:t>Återkoppling 2:8. </a:t>
            </a:r>
            <a:r>
              <a:rPr lang="sv-SE" sz="1400" i="1" dirty="0">
                <a:solidFill>
                  <a:srgbClr val="0070C0"/>
                </a:solidFill>
              </a:rPr>
              <a:t>Gun-Britt har ”sjukdom, psykisk störning, försvagat hälsotillstånd eller liknande”. Närstående, dvs granne och systerdotter har rapporterat att Gun-Britt haft flera obetalda räkningar. Dessutom har Gun- Britt under sjukhusvistelsen konstaterats ha nedsatta kognitiva förmågor, dvs förvirring. För att få färdtjänst måste Gun-Britt ha en funktionsnedsättning som inte bara är tillfällig och innebär att hon har väsentliga svårigheter att förflytta sig eller att använda allmänna kommunikationer. </a:t>
            </a:r>
            <a:r>
              <a:rPr lang="sv-SE" sz="1400" b="1" i="1" dirty="0">
                <a:solidFill>
                  <a:srgbClr val="0070C0"/>
                </a:solidFill>
              </a:rPr>
              <a:t>Slut på fall!</a:t>
            </a:r>
            <a:endParaRPr lang="sv-SE" sz="1400" i="1" dirty="0">
              <a:solidFill>
                <a:srgbClr val="0070C0"/>
              </a:solidFill>
            </a:endParaRPr>
          </a:p>
        </p:txBody>
      </p:sp>
    </p:spTree>
    <p:extLst>
      <p:ext uri="{BB962C8B-B14F-4D97-AF65-F5344CB8AC3E}">
        <p14:creationId xmlns:p14="http://schemas.microsoft.com/office/powerpoint/2010/main" val="3452708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Bengt, 81 år. (32p) (Ord HT22)</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400" dirty="0"/>
              <a:t>Bengt, 81 år, kommer till dig för sin årliga blodtryckskontroll på vårdcentralen där du vikarierar som underläkare sedan ett drygt år. Vid förra årskontrollen hos dig kom han själv, men han har denna gång med sig sin dotter Maria. Bengt lever ensam efter en skilsmässa för 20-talet år sedan. Han har tidigare arbetat som konstruktör och alltid varit praktiskt lagd. Utöver behandling för högt blodtryck har han varit i stort sett frisk efter pensioneringen. I journalen kan du se att han sökte akut för en luftvägsinfektion för 10 månader sedan och då även i förbifarten nämnde en del ryggvärk. Detta resulterade i att en kollega till dig då förskrev </a:t>
            </a:r>
            <a:r>
              <a:rPr lang="sv-SE" sz="1400" dirty="0" err="1"/>
              <a:t>buprenorfin</a:t>
            </a:r>
            <a:r>
              <a:rPr lang="sv-SE" sz="1400" dirty="0"/>
              <a:t> depotplåster 5 mikrogram/timme.</a:t>
            </a:r>
          </a:p>
          <a:p>
            <a:pPr marL="0" indent="0">
              <a:buNone/>
            </a:pPr>
            <a:r>
              <a:rPr lang="sv-SE" sz="1400" dirty="0"/>
              <a:t>Maria tar spontant ordet och berättar att hon bett att få följa med till besöket idag. Hon är orolig eftersom hon tycker något är lite annorlunda med Bengt. Från att tidigare ha varit mycket pigg och aktiv med dagliga långa promenader och boulespel har han blivit mer passiv sista året. Hon berättar att han fått en tendens att oroa sig för småsaker. Nattsömnen är något oroligare, ofta med tidiga uppvaknanden, och vid ett par tillfällen har han ringt dottern på efternatten och varit uppskrämd eftersom han sett att en främmande person tittat in genom sovrumsfönstret på tredjevåningen.</a:t>
            </a:r>
          </a:p>
          <a:p>
            <a:pPr marL="0" indent="0">
              <a:buNone/>
            </a:pPr>
            <a:r>
              <a:rPr lang="sv-SE" sz="1400" dirty="0"/>
              <a:t>Medan du låter Maria berätta funderar du på vad du vill fråga Bengt och Maria om för att kunna planera hur din fortsatta handläggning skall se ut.</a:t>
            </a:r>
          </a:p>
          <a:p>
            <a:pPr marL="0" indent="0">
              <a:buNone/>
            </a:pPr>
            <a:r>
              <a:rPr lang="sv-SE" sz="1400" b="1" dirty="0"/>
              <a:t>Fråga 2:1 (6p). </a:t>
            </a:r>
            <a:r>
              <a:rPr lang="sv-SE" sz="1400" dirty="0"/>
              <a:t>Nämn tre huvudspår som uppkommer efter denna korta symptombeskrivning och ange för varje huvudspår några följdfrågor du ställer till Bengt eller Maria för att få mer information och kunna planera din fortsatta utredning.</a:t>
            </a:r>
          </a:p>
          <a:p>
            <a:pPr marL="0" indent="0">
              <a:buNone/>
            </a:pPr>
            <a:endParaRPr lang="sv-SE" sz="1400" i="1" dirty="0">
              <a:solidFill>
                <a:srgbClr val="0070C0"/>
              </a:solidFill>
            </a:endParaRPr>
          </a:p>
        </p:txBody>
      </p:sp>
    </p:spTree>
    <p:extLst>
      <p:ext uri="{BB962C8B-B14F-4D97-AF65-F5344CB8AC3E}">
        <p14:creationId xmlns:p14="http://schemas.microsoft.com/office/powerpoint/2010/main" val="35227519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5331282" cy="1325563"/>
          </a:xfrm>
        </p:spPr>
        <p:txBody>
          <a:bodyPr>
            <a:normAutofit/>
          </a:bodyPr>
          <a:lstStyle/>
          <a:p>
            <a:r>
              <a:rPr lang="sv-SE" sz="2400" dirty="0">
                <a:effectLst/>
                <a:latin typeface="Signika"/>
              </a:rPr>
              <a:t>Fall 2: Bengt, 81 år. (32p) (Ord HT22)</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400" dirty="0"/>
              <a:t>Bengt, 81 år, kommer till dig för sin årliga blodtryckskontroll på vårdcentralen där du vikarierar som underläkare sedan ett drygt år. Vid förra årskontrollen hos dig kom han själv, men han har denna gång med sig sin dotter Maria. Bengt lever ensam efter en skilsmässa för 20-talet år sedan. Han har tidigare arbetat som konstruktör och alltid varit praktiskt lagd. Utöver behandling för högt blodtryck har han varit i stort sett frisk efter pensioneringen. I journalen kan du se att han sökte akut för en luftvägsinfektion för 10 månader sedan och då även i förbifarten nämnde en del ryggvärk. Detta resulterade i att en kollega till dig då förskrev </a:t>
            </a:r>
            <a:r>
              <a:rPr lang="sv-SE" sz="1400" dirty="0" err="1"/>
              <a:t>buprenorfin</a:t>
            </a:r>
            <a:r>
              <a:rPr lang="sv-SE" sz="1400" dirty="0"/>
              <a:t> depotplåster 5 mikrogram/timme.</a:t>
            </a:r>
          </a:p>
          <a:p>
            <a:pPr marL="0" indent="0">
              <a:buNone/>
            </a:pPr>
            <a:r>
              <a:rPr lang="sv-SE" sz="1400" dirty="0"/>
              <a:t>Maria tar spontant ordet och berättar att hon bett att få följa med till besöket idag. Hon är orolig eftersom hon tycker något är lite annorlunda med Bengt. Från att tidigare ha varit mycket pigg och aktiv med dagliga långa promenader och boulespel har han blivit mer passiv sista året. Hon berättar att han fått en tendens att oroa sig för småsaker. Nattsömnen är något oroligare, ofta med tidiga uppvaknanden, och vid ett par tillfällen har han ringt dottern på efternatten och varit uppskrämd eftersom han sett att en främmande person tittat in genom sovrumsfönstret på tredjevåningen.</a:t>
            </a:r>
          </a:p>
          <a:p>
            <a:pPr marL="0" indent="0">
              <a:buNone/>
            </a:pPr>
            <a:r>
              <a:rPr lang="sv-SE" sz="1400" dirty="0"/>
              <a:t>Medan du låter Maria berätta funderar du på vad du vill fråga Bengt och Maria om för att kunna planera hur din fortsatta handläggning skall se ut.</a:t>
            </a:r>
          </a:p>
          <a:p>
            <a:pPr marL="0" indent="0">
              <a:buNone/>
            </a:pPr>
            <a:r>
              <a:rPr lang="sv-SE" sz="1400" b="1" dirty="0"/>
              <a:t>Fråga 2:1 (6p). </a:t>
            </a:r>
            <a:r>
              <a:rPr lang="sv-SE" sz="1400" dirty="0"/>
              <a:t>Nämn tre huvudspår som uppkommer efter denna korta symptombeskrivning och ange för varje huvudspår några följdfrågor du ställer till Bengt eller Maria för att få mer information och kunna planera din fortsatta utredning.</a:t>
            </a:r>
          </a:p>
          <a:p>
            <a:pPr marL="0" indent="0">
              <a:buNone/>
            </a:pPr>
            <a:r>
              <a:rPr lang="sv-SE" sz="1400" b="1" i="1" dirty="0">
                <a:solidFill>
                  <a:srgbClr val="0070C0"/>
                </a:solidFill>
              </a:rPr>
              <a:t>Återkoppling 2:1. </a:t>
            </a:r>
            <a:r>
              <a:rPr lang="sv-SE" sz="1400" i="1" dirty="0">
                <a:solidFill>
                  <a:srgbClr val="0070C0"/>
                </a:solidFill>
              </a:rPr>
              <a:t>Du funderar över möjligheten av demenssjukdom, men även t. ex depression och läkemedelsbiverkan/missbruk är viktiga differentialdiagnoser. Du ställer riktade frågor för att få en förstärkt anamnes gällande kognitiva funktioner, psykiskt mående och användning av läkemedel inklusive </a:t>
            </a:r>
            <a:r>
              <a:rPr lang="sv-SE" sz="1400" i="1" dirty="0" err="1">
                <a:solidFill>
                  <a:srgbClr val="0070C0"/>
                </a:solidFill>
              </a:rPr>
              <a:t>buprenorfinplåstret</a:t>
            </a:r>
            <a:r>
              <a:rPr lang="sv-SE" sz="1400" i="1" dirty="0">
                <a:solidFill>
                  <a:srgbClr val="0070C0"/>
                </a:solidFill>
              </a:rPr>
              <a:t> och alkohol. (Lärandemål A1, A2, B1, B2)</a:t>
            </a:r>
          </a:p>
          <a:p>
            <a:pPr marL="0" indent="0">
              <a:buNone/>
            </a:pPr>
            <a:endParaRPr lang="sv-SE" sz="1400" i="1" dirty="0">
              <a:solidFill>
                <a:srgbClr val="0070C0"/>
              </a:solidFill>
            </a:endParaRPr>
          </a:p>
        </p:txBody>
      </p:sp>
    </p:spTree>
    <p:extLst>
      <p:ext uri="{BB962C8B-B14F-4D97-AF65-F5344CB8AC3E}">
        <p14:creationId xmlns:p14="http://schemas.microsoft.com/office/powerpoint/2010/main" val="2699840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Bengt, 81 år. (32p) (Ord HT22)</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lnSpcReduction="10000"/>
          </a:bodyPr>
          <a:lstStyle/>
          <a:p>
            <a:pPr marL="0" indent="0">
              <a:buNone/>
            </a:pPr>
            <a:r>
              <a:rPr lang="sv-SE" sz="1200" i="1" dirty="0">
                <a:solidFill>
                  <a:schemeClr val="bg2">
                    <a:lumMod val="90000"/>
                  </a:schemeClr>
                </a:solidFill>
              </a:rPr>
              <a:t>Bengt, 81 år, kommer till dig för sin årliga blodtryckskontroll på vårdcentralen där du vikarierar som underläkare sedan ett drygt år. Vid förra årskontrollen hos dig kom han själv, men han har denna gång med sig sin dotter Maria. Bengt lever ensam efter en skilsmässa för 20-talet år sedan. Han har tidigare arbetat som konstruktör och alltid varit praktiskt lagd. Utöver behandling för högt blodtryck har han varit i stort sett frisk efter pensioneringen. I journalen kan du se att han sökte akut för en luftvägsinfektion för 10 månader sedan och då även i förbifarten nämnde en del ryggvärk. Detta resulterade i att en kollega till dig då förskrev </a:t>
            </a:r>
            <a:r>
              <a:rPr lang="sv-SE" sz="1200" i="1" dirty="0" err="1">
                <a:solidFill>
                  <a:schemeClr val="bg2">
                    <a:lumMod val="90000"/>
                  </a:schemeClr>
                </a:solidFill>
              </a:rPr>
              <a:t>buprenorfin</a:t>
            </a:r>
            <a:r>
              <a:rPr lang="sv-SE" sz="1200" i="1" dirty="0">
                <a:solidFill>
                  <a:schemeClr val="bg2">
                    <a:lumMod val="90000"/>
                  </a:schemeClr>
                </a:solidFill>
              </a:rPr>
              <a:t> depotplåster 5 mikrogram/timme.</a:t>
            </a:r>
          </a:p>
          <a:p>
            <a:pPr marL="0" indent="0">
              <a:buNone/>
            </a:pPr>
            <a:r>
              <a:rPr lang="sv-SE" sz="1200" i="1" dirty="0">
                <a:solidFill>
                  <a:schemeClr val="bg2">
                    <a:lumMod val="90000"/>
                  </a:schemeClr>
                </a:solidFill>
              </a:rPr>
              <a:t>Maria tar spontant ordet och berättar att hon bett att få följa med till besöket idag. Hon är orolig eftersom hon tycker något är lite annorlunda med Bengt. Från att tidigare ha varit mycket pigg och aktiv med dagliga långa promenader och boulespel har han blivit mer passiv sista året. Hon berättar att han fått en tendens att oroa sig för småsaker. Nattsömnen är något oroligare, ofta med tidiga uppvaknanden, och vid ett par tillfällen har han ringt dottern på efternatten och varit uppskrämd eftersom han sett att en främmande person tittat in genom sovrumsfönstret på tredjevåningen.</a:t>
            </a:r>
          </a:p>
          <a:p>
            <a:pPr marL="0" indent="0">
              <a:buNone/>
            </a:pPr>
            <a:r>
              <a:rPr lang="sv-SE" sz="1200" i="1" dirty="0">
                <a:solidFill>
                  <a:schemeClr val="bg2">
                    <a:lumMod val="90000"/>
                  </a:schemeClr>
                </a:solidFill>
              </a:rPr>
              <a:t>Medan du låter Maria berätta funderar du på vad du vill fråga Bengt och Maria om för att kunna planera hur din fortsatta handläggning skall se ut. Du funderar över möjligheten av demenssjukdom, men även t ex depression och läkemedelsbiverkan/missbruk är viktiga differentialdiagnoser. Du ställer riktade frågor för att få en förstärkt anamnesgällande kognitiva funktioner, psykiskt mående och användning av läkemedel inklusive </a:t>
            </a:r>
            <a:r>
              <a:rPr lang="sv-SE" sz="1200" i="1" dirty="0" err="1">
                <a:solidFill>
                  <a:schemeClr val="bg2">
                    <a:lumMod val="90000"/>
                  </a:schemeClr>
                </a:solidFill>
              </a:rPr>
              <a:t>buprenorfinplåstret</a:t>
            </a:r>
            <a:r>
              <a:rPr lang="sv-SE" sz="1200" i="1" dirty="0">
                <a:solidFill>
                  <a:schemeClr val="bg2">
                    <a:lumMod val="90000"/>
                  </a:schemeClr>
                </a:solidFill>
              </a:rPr>
              <a:t> och alkohol.</a:t>
            </a:r>
          </a:p>
          <a:p>
            <a:pPr marL="0" indent="0">
              <a:buNone/>
            </a:pPr>
            <a:r>
              <a:rPr lang="sv-SE" sz="1400" dirty="0"/>
              <a:t>Genom riktade frågor får du fram att Bengt nog egentligen inte själv har upplevt problem med närminnet men han har haft svårare att klara av att betala sina räkningar i internetbanken. Han har svårt att förklara varför, men det har Maria fått hjälpa till med de senaste månaderna. Han hade svårare att hitta vid senaste semestervistelsen vid familjens sommarstuga på västkusten. Maria tycker att städningen blivit lite eftersatt hemma och hon är också orolig för hur han sköter kosthållningen, hon känner sig osäker på om han tar sig för att laga riktig mat och tycker kylskåpet är mer tomt än tidigare. Från att tidigare gått långa raska promenader dagligen har dessa förkortats successivt och numera är det osäkert om han ens går ut dagligen. En orsak är en oro att falla, balansen har blivit något sämre och han har ramlat någon gång vid skogspromenad, bortförklarar detta med att han snubblat, men det har aldrig hänt tidigare. Det var nog minst ett halvår sedan han spelade boule med sina vänner. När du frågar om naturliga funktioner framkommer att han brukar få lite tätare och plötsliga trängningar till vattenkastning. Du frågar om de ansikten han sett utanför fönstret, han svarar då undvikande men det som framkommer är att han börjat drömma oftare och ibland sparkat av sig täcket på natten, brukar då vakna när han fryser.</a:t>
            </a:r>
          </a:p>
          <a:p>
            <a:pPr marL="0" indent="0">
              <a:buNone/>
            </a:pPr>
            <a:r>
              <a:rPr lang="sv-SE" sz="1400" dirty="0"/>
              <a:t>Du uppfattar stämningsläget under samtal med Bengt neutralt, ansiktsmimiken är förvisso lite utslätad jämfört med hur du minns honom från förra årets blodtryckskontroll, men du får god emotionell kontakt och ett flertal svarsleenden. För säkerhets skull gör du också redan i samband med besöket en strukturerad depressionsskattning som inte inger någon tydlig depressionsmisstanke.</a:t>
            </a:r>
          </a:p>
          <a:p>
            <a:pPr marL="0" indent="0">
              <a:buNone/>
            </a:pPr>
            <a:r>
              <a:rPr lang="sv-SE" sz="1400" dirty="0"/>
              <a:t>Bengt är övertygad absolutist och icke-rökare. När du frågar om han använt </a:t>
            </a:r>
            <a:r>
              <a:rPr lang="sv-SE" sz="1400" dirty="0" err="1"/>
              <a:t>buprenorfinplåster</a:t>
            </a:r>
            <a:r>
              <a:rPr lang="sv-SE" sz="1400" dirty="0"/>
              <a:t> verkar han inte ha använt dessa mer än någon enstaka gång då han är lite skeptisk till dem och tycker plåsteranvändning är krånglig, använder hellre enstaka receptfria Alvedon®-tabletter och ryggvärken verkar inte så framträdande.</a:t>
            </a:r>
          </a:p>
          <a:p>
            <a:pPr marL="0" indent="0">
              <a:buNone/>
            </a:pPr>
            <a:r>
              <a:rPr lang="sv-SE" sz="1400" dirty="0"/>
              <a:t>Vid somatisk undersökning hittar du inget avvikande utöver att det vid neurologstatus finns en ostadighet vid Romberg samt den omnämnda noterade utslätade ansiktsmimiken. Du kommer fram till att det är rimligt att göra en basal demensutredning.</a:t>
            </a:r>
          </a:p>
          <a:p>
            <a:pPr marL="0" indent="0">
              <a:buNone/>
            </a:pPr>
            <a:r>
              <a:rPr lang="sv-SE" sz="1400" b="1" dirty="0"/>
              <a:t>Fråga 2:2 (6p). </a:t>
            </a:r>
            <a:r>
              <a:rPr lang="sv-SE" sz="1400" dirty="0"/>
              <a:t>Beskriv noggrant i punktform vilka olika delar som skall ingå i en fullständig basal demensutredning i primärvården.</a:t>
            </a:r>
          </a:p>
        </p:txBody>
      </p:sp>
    </p:spTree>
    <p:extLst>
      <p:ext uri="{BB962C8B-B14F-4D97-AF65-F5344CB8AC3E}">
        <p14:creationId xmlns:p14="http://schemas.microsoft.com/office/powerpoint/2010/main" val="18372042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Bengt, 81 år. (32p) (Ord HT22)</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a:t>
            </a:r>
            <a:br>
              <a:rPr lang="sv-SE" sz="1200" dirty="0">
                <a:solidFill>
                  <a:schemeClr val="bg2">
                    <a:lumMod val="90000"/>
                  </a:schemeClr>
                </a:solidFill>
              </a:rPr>
            </a:br>
            <a:r>
              <a:rPr lang="sv-SE" sz="1400" dirty="0"/>
              <a:t>Genom riktade frågor får du fram att Bengt nog egentligen inte själv har upplevt problem med närminnet men han har haft svårare att klara av att betala sina räkningar i internetbanken. Han har svårt att förklara varför, men det har Maria fått hjälpa till med de senaste månaderna. Han hade svårare att hitta vid senaste semestervistelsen vid familjens sommarstuga på västkusten. Maria tycker att städningen blivit lite eftersatt hemma och hon är också orolig för hur han sköter kosthållningen, hon känner sig osäker på om han tar sig för att laga riktig mat och tycker kylskåpet är mer tomt än tidigare. Från att tidigare gått långa raska promenader dagligen har dessa förkortats successivt och numera är det osäkert om han ens går ut dagligen. En orsak är en oro att falla, balansen har blivit något sämre och han har ramlat någon gång vid skogspromenad, bortförklarar detta med att han snubblat, men det har aldrig hänt tidigare. Det var nog minst ett halvår sedan han spelade boule med sina vänner. När du frågar om naturliga funktioner framkommer att han brukar få lite tätare och plötsliga trängningar till vattenkastning. Du frågar om de ansikten han sett utanför fönstret, han svarar då undvikande men det som framkommer är att han börjat drömma oftare och ibland sparkat av sig täcket på natten, brukar då vakna när han fryser.</a:t>
            </a:r>
          </a:p>
          <a:p>
            <a:pPr marL="0" indent="0">
              <a:buNone/>
            </a:pPr>
            <a:r>
              <a:rPr lang="sv-SE" sz="1400" dirty="0"/>
              <a:t>Du uppfattar stämningsläget under samtal med Bengt neutralt, ansiktsmimiken är förvisso lite utslätad jämfört med hur du minns honom från förra årets blodtryckskontroll, men du får god emotionell kontakt och ett flertalsvarsleenden. För säkerhets skull gör du också redan i samband med besöket en strukturerad depressionsskattning som inte inger någon tydlig depressionsmisstanke.</a:t>
            </a:r>
          </a:p>
          <a:p>
            <a:pPr marL="0" indent="0">
              <a:buNone/>
            </a:pPr>
            <a:r>
              <a:rPr lang="sv-SE" sz="1400" dirty="0"/>
              <a:t>Bengt är övertygad absolutist och icke-rökare. När du frågar om han använt </a:t>
            </a:r>
            <a:r>
              <a:rPr lang="sv-SE" sz="1400" dirty="0" err="1"/>
              <a:t>buprenorfinplåster</a:t>
            </a:r>
            <a:r>
              <a:rPr lang="sv-SE" sz="1400" dirty="0"/>
              <a:t> verkar han inte ha använt dessa mer än någon enstaka gång då han är lite skeptisk till dem och tycker plåsteranvändning är krånglig, använder hellre enstaka receptfria Alvedon®-tabletter och ryggvärken verkar inte så framträdande.</a:t>
            </a:r>
          </a:p>
          <a:p>
            <a:pPr marL="0" indent="0">
              <a:buNone/>
            </a:pPr>
            <a:r>
              <a:rPr lang="sv-SE" sz="1400" dirty="0"/>
              <a:t>Vid somatisk undersökning hittar du inget avvikande utöver att det vid neurologstatus finns en ostadighet vid Romberg samt den omnämnda noterade utslätade ansiktsmimiken. Du kommer fram till att det är rimligt att göra en basal demensutredning.</a:t>
            </a:r>
          </a:p>
          <a:p>
            <a:pPr marL="0" indent="0">
              <a:buNone/>
            </a:pPr>
            <a:r>
              <a:rPr lang="sv-SE" sz="1400" b="1" dirty="0"/>
              <a:t>Fråga 2:2 (6p). </a:t>
            </a:r>
            <a:r>
              <a:rPr lang="sv-SE" sz="1400" dirty="0"/>
              <a:t>Beskriv noggrant i punktform vilka olika delar som skall ingå i en fullständig basal demensutredning i primärvården.</a:t>
            </a:r>
          </a:p>
          <a:p>
            <a:pPr marL="0" indent="0">
              <a:buNone/>
            </a:pPr>
            <a:r>
              <a:rPr lang="sv-SE" sz="1400" b="1" i="1" dirty="0">
                <a:solidFill>
                  <a:srgbClr val="0070C0"/>
                </a:solidFill>
              </a:rPr>
              <a:t>Återkoppling 2:2. </a:t>
            </a:r>
            <a:r>
              <a:rPr lang="sv-SE" sz="1400" i="1" dirty="0">
                <a:solidFill>
                  <a:srgbClr val="0070C0"/>
                </a:solidFill>
              </a:rPr>
              <a:t>I en ”basal demensutredning” på primärvårdsnivå skall ingå noggrann anamnes från patient och anhörig, inkl. t. ex andra sjukdomar, hereditet, substansmissbruk, somatiskt status inklusive neurologstatus och psykiskt status inkluderande bedömning av </a:t>
            </a:r>
            <a:r>
              <a:rPr lang="sv-SE" sz="1400" i="1" dirty="0" err="1">
                <a:solidFill>
                  <a:srgbClr val="0070C0"/>
                </a:solidFill>
              </a:rPr>
              <a:t>ev</a:t>
            </a:r>
            <a:r>
              <a:rPr lang="sv-SE" sz="1400" i="1" dirty="0">
                <a:solidFill>
                  <a:srgbClr val="0070C0"/>
                </a:solidFill>
              </a:rPr>
              <a:t> depression, kognitiv testning (MMSE + </a:t>
            </a:r>
            <a:r>
              <a:rPr lang="sv-SE" sz="1400" i="1" dirty="0" err="1">
                <a:solidFill>
                  <a:srgbClr val="0070C0"/>
                </a:solidFill>
              </a:rPr>
              <a:t>Klocktest</a:t>
            </a:r>
            <a:r>
              <a:rPr lang="sv-SE" sz="1400" i="1" dirty="0">
                <a:solidFill>
                  <a:srgbClr val="0070C0"/>
                </a:solidFill>
              </a:rPr>
              <a:t> alternativt </a:t>
            </a:r>
            <a:r>
              <a:rPr lang="sv-SE" sz="1400" i="1" dirty="0" err="1">
                <a:solidFill>
                  <a:srgbClr val="0070C0"/>
                </a:solidFill>
              </a:rPr>
              <a:t>MoCA</a:t>
            </a:r>
            <a:r>
              <a:rPr lang="sv-SE" sz="1400" i="1" dirty="0">
                <a:solidFill>
                  <a:srgbClr val="0070C0"/>
                </a:solidFill>
              </a:rPr>
              <a:t>), Hjärnavbildning med CT eller MR hjärna och </a:t>
            </a:r>
            <a:r>
              <a:rPr lang="sv-SE" sz="1400" i="1" dirty="0" err="1">
                <a:solidFill>
                  <a:srgbClr val="0070C0"/>
                </a:solidFill>
              </a:rPr>
              <a:t>lab</a:t>
            </a:r>
            <a:r>
              <a:rPr lang="sv-SE" sz="1400" i="1" dirty="0">
                <a:solidFill>
                  <a:srgbClr val="0070C0"/>
                </a:solidFill>
              </a:rPr>
              <a:t>-prover (blodstatus, calcium, </a:t>
            </a:r>
            <a:r>
              <a:rPr lang="sv-SE" sz="1400" i="1" dirty="0" err="1">
                <a:solidFill>
                  <a:srgbClr val="0070C0"/>
                </a:solidFill>
              </a:rPr>
              <a:t>tyroideafunktion</a:t>
            </a:r>
            <a:r>
              <a:rPr lang="sv-SE" sz="1400" i="1" dirty="0">
                <a:solidFill>
                  <a:srgbClr val="0070C0"/>
                </a:solidFill>
              </a:rPr>
              <a:t>, ev. B-vitaminstatus i någon form, </a:t>
            </a:r>
            <a:r>
              <a:rPr lang="sv-SE" sz="1400" i="1" dirty="0" err="1">
                <a:solidFill>
                  <a:srgbClr val="0070C0"/>
                </a:solidFill>
              </a:rPr>
              <a:t>PEth</a:t>
            </a:r>
            <a:r>
              <a:rPr lang="sv-SE" sz="1400" i="1" dirty="0">
                <a:solidFill>
                  <a:srgbClr val="0070C0"/>
                </a:solidFill>
              </a:rPr>
              <a:t>) och en bedömning av den kognitiva nedsättningens praktiska konsekvenser(funktions/aktivitetsbedömning). (Lärandemål B1)</a:t>
            </a:r>
          </a:p>
        </p:txBody>
      </p:sp>
    </p:spTree>
    <p:extLst>
      <p:ext uri="{BB962C8B-B14F-4D97-AF65-F5344CB8AC3E}">
        <p14:creationId xmlns:p14="http://schemas.microsoft.com/office/powerpoint/2010/main" val="19274845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Bengt, 81 år. (32p) (Ord HT22)</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a:t>
            </a:r>
            <a:br>
              <a:rPr lang="sv-SE" sz="1400" dirty="0">
                <a:solidFill>
                  <a:schemeClr val="bg2">
                    <a:lumMod val="90000"/>
                  </a:schemeClr>
                </a:solidFill>
              </a:rPr>
            </a:br>
            <a:r>
              <a:rPr lang="sv-SE" sz="1400" dirty="0"/>
              <a:t>Efter en och en halv månad ser du att Bengt åter är inbokad i din tidbok, nu för återbesök efter genomförd demensutredning. Vid genomgång av journalen noterar du normala laboratorieprover inklusive blodstatus, elektrolyter/njurstatus, TSH, </a:t>
            </a:r>
            <a:r>
              <a:rPr lang="sv-SE" sz="1400" dirty="0" err="1"/>
              <a:t>homocystein</a:t>
            </a:r>
            <a:r>
              <a:rPr lang="sv-SE" sz="1400" dirty="0"/>
              <a:t> och </a:t>
            </a:r>
            <a:r>
              <a:rPr lang="sv-SE" sz="1400" dirty="0" err="1"/>
              <a:t>PEth</a:t>
            </a:r>
            <a:r>
              <a:rPr lang="sv-SE" sz="1400" dirty="0"/>
              <a:t>. CT hjärna visar enligt utlåtandets sammanfattning ”normalfyndför åldern”.</a:t>
            </a:r>
          </a:p>
          <a:p>
            <a:pPr marL="0" indent="0">
              <a:buNone/>
            </a:pPr>
            <a:r>
              <a:rPr lang="sv-SE" sz="1400" dirty="0"/>
              <a:t>Demenssköterska och arbetsterapeut från vårdcentralen har gjort gemensamt hembesök. I samband medhembesöket genomfördes bland annat ett MOCA-test där Bengt fick 24 poäng (23+1). Han tappade 2 poäng på </a:t>
            </a:r>
            <a:r>
              <a:rPr lang="sv-SE" sz="1400" dirty="0" err="1"/>
              <a:t>visospatiella</a:t>
            </a:r>
            <a:r>
              <a:rPr lang="sv-SE" sz="1400" dirty="0"/>
              <a:t> uppgifter, 3 poäng på uppmärksamhet och 2 poäng på minne. Han fick 1 poängs tillägg </a:t>
            </a:r>
            <a:r>
              <a:rPr lang="sv-SE" sz="1400" dirty="0" err="1"/>
              <a:t>pga</a:t>
            </a:r>
            <a:r>
              <a:rPr lang="sv-SE" sz="1400" dirty="0"/>
              <a:t> max 12 års utbildning. Han beskrivs under testningen periodvis ha haft lite svårt att hålla fokus och vid något tillfälle blivit sittande en stund och bara tittat ut i luften. Testningen beskrivs ha gått långsamt. En praktisk funktionsbedömning i Bengts eget kök visar att han har svårigheter att hålla fokus då han skall följa ett enkelt recept på pulversoppa.</a:t>
            </a:r>
          </a:p>
          <a:p>
            <a:pPr marL="0" indent="0">
              <a:buNone/>
            </a:pPr>
            <a:r>
              <a:rPr lang="sv-SE" sz="1400" dirty="0"/>
              <a:t>Du börjar fundera på vad du minns om diagnosen </a:t>
            </a:r>
            <a:r>
              <a:rPr lang="sv-SE" sz="1400" dirty="0" err="1"/>
              <a:t>Lewy</a:t>
            </a:r>
            <a:r>
              <a:rPr lang="sv-SE" sz="1400" dirty="0"/>
              <a:t> Body Demens.</a:t>
            </a:r>
          </a:p>
          <a:p>
            <a:pPr marL="0" indent="0">
              <a:buNone/>
            </a:pPr>
            <a:r>
              <a:rPr lang="sv-SE" sz="1400" b="1" dirty="0"/>
              <a:t>Fråga 2:3 (4p). </a:t>
            </a:r>
            <a:r>
              <a:rPr lang="sv-SE" sz="1400" dirty="0"/>
              <a:t>Nämn 4 viktiga symptom (kärnsymptom eller associerade symptom) vid </a:t>
            </a:r>
            <a:r>
              <a:rPr lang="sv-SE" sz="1400" dirty="0" err="1"/>
              <a:t>Lewy</a:t>
            </a:r>
            <a:r>
              <a:rPr lang="sv-SE" sz="1400" dirty="0"/>
              <a:t> Body Demens och förklara för vart och ett av dessa om du misstänker att de finns i Bengts symptombild och vad du baserar detta på.</a:t>
            </a:r>
          </a:p>
        </p:txBody>
      </p:sp>
    </p:spTree>
    <p:extLst>
      <p:ext uri="{BB962C8B-B14F-4D97-AF65-F5344CB8AC3E}">
        <p14:creationId xmlns:p14="http://schemas.microsoft.com/office/powerpoint/2010/main" val="6030765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Bengt, 81 år. (32p) (Ord HT22)</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 </a:t>
            </a:r>
            <a:br>
              <a:rPr lang="sv-SE" sz="1400" dirty="0">
                <a:solidFill>
                  <a:schemeClr val="bg2">
                    <a:lumMod val="90000"/>
                  </a:schemeClr>
                </a:solidFill>
              </a:rPr>
            </a:br>
            <a:r>
              <a:rPr lang="sv-SE" sz="1400" dirty="0"/>
              <a:t>Efter en och en halv månad ser du att Bengt åter är inbokad i din tidbok, nu för återbesök efter genomförddemensutredning. Vid genomgång av journalen noterar du normala laboratorieprover inklusive blodstatus, elektrolyter/njurstatus, TSH, </a:t>
            </a:r>
            <a:r>
              <a:rPr lang="sv-SE" sz="1400" dirty="0" err="1"/>
              <a:t>homocystein</a:t>
            </a:r>
            <a:r>
              <a:rPr lang="sv-SE" sz="1400" dirty="0"/>
              <a:t> och </a:t>
            </a:r>
            <a:r>
              <a:rPr lang="sv-SE" sz="1400" dirty="0" err="1"/>
              <a:t>PEth</a:t>
            </a:r>
            <a:r>
              <a:rPr lang="sv-SE" sz="1400" dirty="0"/>
              <a:t>. CT hjärna visar enligt utlåtandets sammanfattning ”normalfyndför åldern”.</a:t>
            </a:r>
          </a:p>
          <a:p>
            <a:pPr marL="0" indent="0">
              <a:buNone/>
            </a:pPr>
            <a:r>
              <a:rPr lang="sv-SE" sz="1400" dirty="0"/>
              <a:t>Demenssköterska och arbetsterapeut från vårdcentralen har gjort gemensamt hembesök. I samband medhembesöket genomfördes bland annat ett MOCA-test där Bengt fick 24 poäng (23+1). Han tappade 2 poäng på </a:t>
            </a:r>
            <a:r>
              <a:rPr lang="sv-SE" sz="1400" dirty="0" err="1"/>
              <a:t>visospatiella</a:t>
            </a:r>
            <a:r>
              <a:rPr lang="sv-SE" sz="1400" dirty="0"/>
              <a:t> uppgifter, 3 poäng på uppmärksamhet och 2 poäng på minne. Han fick 1 poängs tillägg p g a max 12 årsutbildning. Han beskrivs under testningen periodvis ha haft lite svårt att hålla fokus och vid något tillfälle blivit sittande en stund och bara tittat ut i luften. Testningen beskrivs ha gått långsamt. En praktisk funktionsbedömning i Bengts eget kök visar att han har svårigheter att hålla fokus då han skall följa ett enkelt recept på pulversoppa.</a:t>
            </a:r>
          </a:p>
          <a:p>
            <a:pPr marL="0" indent="0">
              <a:buNone/>
            </a:pPr>
            <a:r>
              <a:rPr lang="sv-SE" sz="1400" dirty="0"/>
              <a:t>Du börjar fundera på vad du minns om diagnosen </a:t>
            </a:r>
            <a:r>
              <a:rPr lang="sv-SE" sz="1400" dirty="0" err="1"/>
              <a:t>Lewy</a:t>
            </a:r>
            <a:r>
              <a:rPr lang="sv-SE" sz="1400" dirty="0"/>
              <a:t> Body Demens.</a:t>
            </a:r>
          </a:p>
          <a:p>
            <a:pPr marL="0" indent="0">
              <a:buNone/>
            </a:pPr>
            <a:r>
              <a:rPr lang="sv-SE" sz="1400" b="1" dirty="0"/>
              <a:t>Fråga 2:3 (4p). </a:t>
            </a:r>
            <a:r>
              <a:rPr lang="sv-SE" sz="1400" dirty="0"/>
              <a:t>Nämn 4 viktiga symptom (kärnsymptom eller associerade symptom) vid </a:t>
            </a:r>
            <a:r>
              <a:rPr lang="sv-SE" sz="1400" dirty="0" err="1"/>
              <a:t>Lewy</a:t>
            </a:r>
            <a:r>
              <a:rPr lang="sv-SE" sz="1400" dirty="0"/>
              <a:t> Body Demens och förklara för vart och ett av dessa om du misstänker att de finns i Bengts symptombild och vad du baserar detta på.</a:t>
            </a:r>
          </a:p>
          <a:p>
            <a:pPr marL="0" indent="0">
              <a:buNone/>
            </a:pPr>
            <a:r>
              <a:rPr lang="sv-SE" sz="1400" b="1" i="1" dirty="0">
                <a:solidFill>
                  <a:srgbClr val="0070C0"/>
                </a:solidFill>
              </a:rPr>
              <a:t>Återkoppling 2:3. </a:t>
            </a:r>
            <a:r>
              <a:rPr lang="sv-SE" sz="1400" i="1" dirty="0">
                <a:solidFill>
                  <a:srgbClr val="0070C0"/>
                </a:solidFill>
              </a:rPr>
              <a:t>Hos Bengt finns tecken till </a:t>
            </a:r>
            <a:r>
              <a:rPr lang="sv-SE" sz="1400" i="1" dirty="0" err="1">
                <a:solidFill>
                  <a:srgbClr val="0070C0"/>
                </a:solidFill>
              </a:rPr>
              <a:t>parkinsonism</a:t>
            </a:r>
            <a:r>
              <a:rPr lang="sv-SE" sz="1400" i="1" dirty="0">
                <a:solidFill>
                  <a:srgbClr val="0070C0"/>
                </a:solidFill>
              </a:rPr>
              <a:t> (utslätad ansiktsmimik), </a:t>
            </a:r>
            <a:r>
              <a:rPr lang="sv-SE" sz="1400" i="1" dirty="0" err="1">
                <a:solidFill>
                  <a:srgbClr val="0070C0"/>
                </a:solidFill>
              </a:rPr>
              <a:t>synhallucinos</a:t>
            </a:r>
            <a:r>
              <a:rPr lang="sv-SE" sz="1400" i="1" dirty="0">
                <a:solidFill>
                  <a:srgbClr val="0070C0"/>
                </a:solidFill>
              </a:rPr>
              <a:t> (finns i anamnesen), fluktuationer (växlande fokus under kognitiv testning) och REM-sömnstörning (motorisk oro undernattsömn). (Lärandemål A2, B2)</a:t>
            </a:r>
          </a:p>
        </p:txBody>
      </p:sp>
    </p:spTree>
    <p:extLst>
      <p:ext uri="{BB962C8B-B14F-4D97-AF65-F5344CB8AC3E}">
        <p14:creationId xmlns:p14="http://schemas.microsoft.com/office/powerpoint/2010/main" val="464029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Bengt, 81 år. (32p) (Ord HT22)</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Efter en och en halv månad ser du att Bengt åter är inbokad i din tidbok, nu för återbesök efter genomförddemensutredning. Vid genomgång av journalen noterar du normala laboratorieprover inklusive blodstatus, elektrolyter/njurstatus, TSH, </a:t>
            </a:r>
            <a:r>
              <a:rPr lang="sv-SE" sz="1200" i="1" dirty="0" err="1">
                <a:solidFill>
                  <a:schemeClr val="bg2">
                    <a:lumMod val="90000"/>
                  </a:schemeClr>
                </a:solidFill>
              </a:rPr>
              <a:t>homocystein</a:t>
            </a:r>
            <a:r>
              <a:rPr lang="sv-SE" sz="1200" i="1" dirty="0">
                <a:solidFill>
                  <a:schemeClr val="bg2">
                    <a:lumMod val="90000"/>
                  </a:schemeClr>
                </a:solidFill>
              </a:rPr>
              <a:t> och </a:t>
            </a:r>
            <a:r>
              <a:rPr lang="sv-SE" sz="1200" i="1" dirty="0" err="1">
                <a:solidFill>
                  <a:schemeClr val="bg2">
                    <a:lumMod val="90000"/>
                  </a:schemeClr>
                </a:solidFill>
              </a:rPr>
              <a:t>PEth</a:t>
            </a:r>
            <a:r>
              <a:rPr lang="sv-SE" sz="1200" i="1" dirty="0">
                <a:solidFill>
                  <a:schemeClr val="bg2">
                    <a:lumMod val="90000"/>
                  </a:schemeClr>
                </a:solidFill>
              </a:rPr>
              <a:t>. CT hjärna visar enligt utlåtandets sammanfattning ”normalfyndför åldern”.</a:t>
            </a:r>
          </a:p>
          <a:p>
            <a:pPr marL="0" indent="0">
              <a:buNone/>
            </a:pPr>
            <a:r>
              <a:rPr lang="sv-SE" sz="1200" i="1" dirty="0">
                <a:solidFill>
                  <a:schemeClr val="bg2">
                    <a:lumMod val="90000"/>
                  </a:schemeClr>
                </a:solidFill>
              </a:rPr>
              <a:t>Demenssköterska och arbetsterapeut från vårdcentralen har gjort gemensamt hembesök. I samband medhembesöket genomfördes bland annat ett MOCA-test där Bengt fick 24 poäng (23+1). Han tappade 2 poäng på </a:t>
            </a:r>
            <a:r>
              <a:rPr lang="sv-SE" sz="1200" i="1" dirty="0" err="1">
                <a:solidFill>
                  <a:schemeClr val="bg2">
                    <a:lumMod val="90000"/>
                  </a:schemeClr>
                </a:solidFill>
              </a:rPr>
              <a:t>visospatiella</a:t>
            </a:r>
            <a:r>
              <a:rPr lang="sv-SE" sz="1200" i="1" dirty="0">
                <a:solidFill>
                  <a:schemeClr val="bg2">
                    <a:lumMod val="90000"/>
                  </a:schemeClr>
                </a:solidFill>
              </a:rPr>
              <a:t> uppgifter, 3 poäng på uppmärksamhet och 2 poäng på minne. Han fick 1 poängs tillägg p g a max 12 årsutbildning. Han beskrivs under testningen periodvis ha haft lite svårt att hålla fokus och vid något tillfälle blivit sittande en stund och bara tittat ut i luften. Testningen beskrivs ha gått långsamt. En praktisk funktionsbedömning i Bengts eget kök visar att han har svårigheter att hålla fokus då han skall följa ett enkelt recept på pulversoppa.</a:t>
            </a:r>
          </a:p>
          <a:p>
            <a:pPr marL="0" indent="0">
              <a:buNone/>
            </a:pPr>
            <a:r>
              <a:rPr lang="sv-SE" sz="1200" i="1" dirty="0">
                <a:solidFill>
                  <a:schemeClr val="bg2">
                    <a:lumMod val="90000"/>
                  </a:schemeClr>
                </a:solidFill>
              </a:rPr>
              <a:t>Du börjar fundera på vad du minns om diagnosen </a:t>
            </a:r>
            <a:r>
              <a:rPr lang="sv-SE" sz="1200" i="1" dirty="0" err="1">
                <a:solidFill>
                  <a:schemeClr val="bg2">
                    <a:lumMod val="90000"/>
                  </a:schemeClr>
                </a:solidFill>
              </a:rPr>
              <a:t>Lewy</a:t>
            </a:r>
            <a:r>
              <a:rPr lang="sv-SE" sz="1200" i="1" dirty="0">
                <a:solidFill>
                  <a:schemeClr val="bg2">
                    <a:lumMod val="90000"/>
                  </a:schemeClr>
                </a:solidFill>
              </a:rPr>
              <a:t> Body Demens. Hos Bengt finns tecken till </a:t>
            </a:r>
            <a:r>
              <a:rPr lang="sv-SE" sz="1200" i="1" dirty="0" err="1">
                <a:solidFill>
                  <a:schemeClr val="bg2">
                    <a:lumMod val="90000"/>
                  </a:schemeClr>
                </a:solidFill>
              </a:rPr>
              <a:t>parkinsonism</a:t>
            </a:r>
            <a:r>
              <a:rPr lang="sv-SE" sz="1200" i="1" dirty="0">
                <a:solidFill>
                  <a:schemeClr val="bg2">
                    <a:lumMod val="90000"/>
                  </a:schemeClr>
                </a:solidFill>
              </a:rPr>
              <a:t> (utslätad ansiktsmimik), </a:t>
            </a:r>
            <a:r>
              <a:rPr lang="sv-SE" sz="1200" i="1" dirty="0" err="1">
                <a:solidFill>
                  <a:schemeClr val="bg2">
                    <a:lumMod val="90000"/>
                  </a:schemeClr>
                </a:solidFill>
              </a:rPr>
              <a:t>synhallucinos</a:t>
            </a:r>
            <a:r>
              <a:rPr lang="sv-SE" sz="1200" i="1" dirty="0">
                <a:solidFill>
                  <a:schemeClr val="bg2">
                    <a:lumMod val="90000"/>
                  </a:schemeClr>
                </a:solidFill>
              </a:rPr>
              <a:t> (finns i anamnesen), fluktuationer (växlande fokus under kognitiv testning) och REM-sömnstörning (motorisk oro undernattsömn).</a:t>
            </a:r>
          </a:p>
          <a:p>
            <a:pPr marL="0" indent="0">
              <a:buNone/>
            </a:pPr>
            <a:r>
              <a:rPr lang="sv-SE" sz="1400" dirty="0"/>
              <a:t>Under det efterföljande återbesöket förklarar du för Bengt och Maria att du misstänker att Bengt drabbats av en demenssjukdom. Eftersom du misstänker </a:t>
            </a:r>
            <a:r>
              <a:rPr lang="sv-SE" sz="1400" dirty="0" err="1"/>
              <a:t>Lewy</a:t>
            </a:r>
            <a:r>
              <a:rPr lang="sv-SE" sz="1400" dirty="0"/>
              <a:t> Body Demens, som är en demenssjukdom där behandlingen kan vara lite krångligare, tycker du det är motiverat med en remiss till en specialistmottagning.</a:t>
            </a:r>
          </a:p>
          <a:p>
            <a:pPr marL="0" indent="0">
              <a:buNone/>
            </a:pPr>
            <a:r>
              <a:rPr lang="sv-SE" sz="1400" dirty="0"/>
              <a:t>Dottern ställer dock vid besöket en hel del frågor kring möjlig behandling och du försöker besvara hennes frågor kring behandlingsmöjligheter så gott du kan. Framför allt är hon oroad av de otäcka nattliga ansiktsbilderna som Bengt har upplevt, och vilken hjälp det kan finnas för detta.</a:t>
            </a:r>
          </a:p>
          <a:p>
            <a:pPr marL="0" indent="0">
              <a:buNone/>
            </a:pPr>
            <a:r>
              <a:rPr lang="sv-SE" sz="1400" b="1" dirty="0"/>
              <a:t>Fråga 2:4a (1p). </a:t>
            </a:r>
            <a:r>
              <a:rPr lang="sv-SE" sz="1400" dirty="0"/>
              <a:t>Vilket läkemedel är förstahandsvalet för behandling av kognitiva symptom vid </a:t>
            </a:r>
            <a:r>
              <a:rPr lang="sv-SE" sz="1400" dirty="0" err="1"/>
              <a:t>Lewy</a:t>
            </a:r>
            <a:r>
              <a:rPr lang="sv-SE" sz="1400" dirty="0"/>
              <a:t> Body Demens?</a:t>
            </a:r>
            <a:br>
              <a:rPr lang="sv-SE" sz="1400" dirty="0"/>
            </a:br>
            <a:r>
              <a:rPr lang="sv-SE" sz="1400" b="1" dirty="0"/>
              <a:t>Fråga 2:4b (2p). </a:t>
            </a:r>
            <a:r>
              <a:rPr lang="sv-SE" sz="1400" dirty="0"/>
              <a:t>Resonera kring behandlingsmöjligheter och risker vid förekomst av synhallucinationer vid </a:t>
            </a:r>
            <a:r>
              <a:rPr lang="sv-SE" sz="1400" dirty="0" err="1"/>
              <a:t>Lewy</a:t>
            </a:r>
            <a:r>
              <a:rPr lang="sv-SE" sz="1400" dirty="0"/>
              <a:t> Body Demens.</a:t>
            </a:r>
          </a:p>
        </p:txBody>
      </p:sp>
    </p:spTree>
    <p:extLst>
      <p:ext uri="{BB962C8B-B14F-4D97-AF65-F5344CB8AC3E}">
        <p14:creationId xmlns:p14="http://schemas.microsoft.com/office/powerpoint/2010/main" val="16839673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Bengt, 81 år. (32p) (Ord HT22)</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Efter en och en halv månad ser du att Bengt åter är inbokad i din tidbok, nu för återbesök efter genomförddemensutredning. Vid genomgång av journalen noterar du normala laboratorieprover inklusive </a:t>
            </a:r>
            <a:r>
              <a:rPr lang="sv-SE" sz="1200" i="1" dirty="0" err="1">
                <a:solidFill>
                  <a:schemeClr val="bg2">
                    <a:lumMod val="90000"/>
                  </a:schemeClr>
                </a:solidFill>
              </a:rPr>
              <a:t>blodstatus,elektrolyter</a:t>
            </a:r>
            <a:r>
              <a:rPr lang="sv-SE" sz="1200" i="1" dirty="0">
                <a:solidFill>
                  <a:schemeClr val="bg2">
                    <a:lumMod val="90000"/>
                  </a:schemeClr>
                </a:solidFill>
              </a:rPr>
              <a:t>/njurstatus, TSH, </a:t>
            </a:r>
            <a:r>
              <a:rPr lang="sv-SE" sz="1200" i="1" dirty="0" err="1">
                <a:solidFill>
                  <a:schemeClr val="bg2">
                    <a:lumMod val="90000"/>
                  </a:schemeClr>
                </a:solidFill>
              </a:rPr>
              <a:t>homocystein</a:t>
            </a:r>
            <a:r>
              <a:rPr lang="sv-SE" sz="1200" i="1" dirty="0">
                <a:solidFill>
                  <a:schemeClr val="bg2">
                    <a:lumMod val="90000"/>
                  </a:schemeClr>
                </a:solidFill>
              </a:rPr>
              <a:t> och </a:t>
            </a:r>
            <a:r>
              <a:rPr lang="sv-SE" sz="1200" i="1" dirty="0" err="1">
                <a:solidFill>
                  <a:schemeClr val="bg2">
                    <a:lumMod val="90000"/>
                  </a:schemeClr>
                </a:solidFill>
              </a:rPr>
              <a:t>PEth</a:t>
            </a:r>
            <a:r>
              <a:rPr lang="sv-SE" sz="1200" i="1" dirty="0">
                <a:solidFill>
                  <a:schemeClr val="bg2">
                    <a:lumMod val="90000"/>
                  </a:schemeClr>
                </a:solidFill>
              </a:rPr>
              <a:t>. CT hjärna visar enligt utlåtandets sammanfattning ”normalfyndför åldern”.</a:t>
            </a:r>
          </a:p>
          <a:p>
            <a:pPr marL="0" indent="0">
              <a:buNone/>
            </a:pPr>
            <a:r>
              <a:rPr lang="sv-SE" sz="1200" i="1" dirty="0">
                <a:solidFill>
                  <a:schemeClr val="bg2">
                    <a:lumMod val="90000"/>
                  </a:schemeClr>
                </a:solidFill>
              </a:rPr>
              <a:t>Demenssköterska och arbetsterapeut från vårdcentralen har gjort gemensamt hembesök. I samband medhembesöket genomfördes bland annat ett MOCA-test där Bengt fick 24 poäng (23+1). Han tappade 2 poäng på </a:t>
            </a:r>
            <a:r>
              <a:rPr lang="sv-SE" sz="1200" i="1" dirty="0" err="1">
                <a:solidFill>
                  <a:schemeClr val="bg2">
                    <a:lumMod val="90000"/>
                  </a:schemeClr>
                </a:solidFill>
              </a:rPr>
              <a:t>visospatiella</a:t>
            </a:r>
            <a:r>
              <a:rPr lang="sv-SE" sz="1200" i="1" dirty="0">
                <a:solidFill>
                  <a:schemeClr val="bg2">
                    <a:lumMod val="90000"/>
                  </a:schemeClr>
                </a:solidFill>
              </a:rPr>
              <a:t> uppgifter, 3 poäng på uppmärksamhet och 2 poäng på minne. Han fick 1 poängs tillägg p g a max 12 årsutbildning. Han beskrivs under testningen periodvis ha haft lite svårt att hålla fokus och vid något tillfälle blivit </a:t>
            </a:r>
            <a:r>
              <a:rPr lang="sv-SE" sz="1200" i="1" dirty="0" err="1">
                <a:solidFill>
                  <a:schemeClr val="bg2">
                    <a:lumMod val="90000"/>
                  </a:schemeClr>
                </a:solidFill>
              </a:rPr>
              <a:t>sittandeen</a:t>
            </a:r>
            <a:r>
              <a:rPr lang="sv-SE" sz="1200" i="1" dirty="0">
                <a:solidFill>
                  <a:schemeClr val="bg2">
                    <a:lumMod val="90000"/>
                  </a:schemeClr>
                </a:solidFill>
              </a:rPr>
              <a:t> stund och bara tittat ut i luften. Testningen beskrivs ha gått långsamt. En praktisk funktionsbedömning i Bengts eget kök visar att han har svårigheter att hålla fokus då han skall följa ett enkelt recept på pulversoppa.</a:t>
            </a:r>
          </a:p>
          <a:p>
            <a:pPr marL="0" indent="0">
              <a:buNone/>
            </a:pPr>
            <a:r>
              <a:rPr lang="sv-SE" sz="1200" i="1" dirty="0">
                <a:solidFill>
                  <a:schemeClr val="bg2">
                    <a:lumMod val="90000"/>
                  </a:schemeClr>
                </a:solidFill>
              </a:rPr>
              <a:t>Du börjar fundera på vad du minns om diagnosen </a:t>
            </a:r>
            <a:r>
              <a:rPr lang="sv-SE" sz="1200" i="1" dirty="0" err="1">
                <a:solidFill>
                  <a:schemeClr val="bg2">
                    <a:lumMod val="90000"/>
                  </a:schemeClr>
                </a:solidFill>
              </a:rPr>
              <a:t>Lewy</a:t>
            </a:r>
            <a:r>
              <a:rPr lang="sv-SE" sz="1200" i="1" dirty="0">
                <a:solidFill>
                  <a:schemeClr val="bg2">
                    <a:lumMod val="90000"/>
                  </a:schemeClr>
                </a:solidFill>
              </a:rPr>
              <a:t> Body Demens. Hos Bengt finns tecken till </a:t>
            </a:r>
            <a:r>
              <a:rPr lang="sv-SE" sz="1200" i="1" dirty="0" err="1">
                <a:solidFill>
                  <a:schemeClr val="bg2">
                    <a:lumMod val="90000"/>
                  </a:schemeClr>
                </a:solidFill>
              </a:rPr>
              <a:t>parkinsonism</a:t>
            </a:r>
            <a:r>
              <a:rPr lang="sv-SE" sz="1200" i="1" dirty="0">
                <a:solidFill>
                  <a:schemeClr val="bg2">
                    <a:lumMod val="90000"/>
                  </a:schemeClr>
                </a:solidFill>
              </a:rPr>
              <a:t> (utslätad ansiktsmimik), </a:t>
            </a:r>
            <a:r>
              <a:rPr lang="sv-SE" sz="1200" i="1" dirty="0" err="1">
                <a:solidFill>
                  <a:schemeClr val="bg2">
                    <a:lumMod val="90000"/>
                  </a:schemeClr>
                </a:solidFill>
              </a:rPr>
              <a:t>synhallucinos</a:t>
            </a:r>
            <a:r>
              <a:rPr lang="sv-SE" sz="1200" i="1" dirty="0">
                <a:solidFill>
                  <a:schemeClr val="bg2">
                    <a:lumMod val="90000"/>
                  </a:schemeClr>
                </a:solidFill>
              </a:rPr>
              <a:t> (finns </a:t>
            </a:r>
            <a:r>
              <a:rPr lang="sv-SE" sz="1200" i="1" dirty="0" err="1">
                <a:solidFill>
                  <a:schemeClr val="bg2">
                    <a:lumMod val="90000"/>
                  </a:schemeClr>
                </a:solidFill>
              </a:rPr>
              <a:t>ianamnesen</a:t>
            </a:r>
            <a:r>
              <a:rPr lang="sv-SE" sz="1200" i="1" dirty="0">
                <a:solidFill>
                  <a:schemeClr val="bg2">
                    <a:lumMod val="90000"/>
                  </a:schemeClr>
                </a:solidFill>
              </a:rPr>
              <a:t>), fluktuationer (växlande fokus under kognitiv testning) och REM-sömnstörning (motorisk oro undernattsömn).</a:t>
            </a:r>
          </a:p>
          <a:p>
            <a:pPr marL="0" indent="0">
              <a:buNone/>
            </a:pPr>
            <a:r>
              <a:rPr lang="sv-SE" sz="1400" dirty="0"/>
              <a:t>Under det efterföljande återbesöket förklarar du för Bengt och Maria att du misstänker att Bengt drabbats av en demenssjukdom. Eftersom du misstänker </a:t>
            </a:r>
            <a:r>
              <a:rPr lang="sv-SE" sz="1400" dirty="0" err="1"/>
              <a:t>Lewy</a:t>
            </a:r>
            <a:r>
              <a:rPr lang="sv-SE" sz="1400" dirty="0"/>
              <a:t> Body Demens, som är en demenssjukdom där behandlingen kan vara lite krångligare, tycker du det är motiverat med en remiss till en specialistmottagning.</a:t>
            </a:r>
          </a:p>
          <a:p>
            <a:pPr marL="0" indent="0">
              <a:buNone/>
            </a:pPr>
            <a:r>
              <a:rPr lang="sv-SE" sz="1400" dirty="0"/>
              <a:t>Dottern ställer dock vid besöket en hel del frågor kring möjlig behandling och du försöker besvara hennes frågor kring behandlingsmöjligheter så gott du kan. Framför allt är hon oroad av de otäcka nattliga ansiktsbilderna som Bengt harupplevt, och vilken hjälp det kan finnas för detta.</a:t>
            </a:r>
          </a:p>
          <a:p>
            <a:pPr marL="0" indent="0">
              <a:buNone/>
            </a:pPr>
            <a:r>
              <a:rPr lang="sv-SE" sz="1400" b="1" dirty="0"/>
              <a:t>Fråga 2:4a (1p). </a:t>
            </a:r>
            <a:r>
              <a:rPr lang="sv-SE" sz="1400" dirty="0"/>
              <a:t>Vilket läkemedel är förstahandsvalet för behandling av kognitiva symptom vid </a:t>
            </a:r>
            <a:r>
              <a:rPr lang="sv-SE" sz="1400" dirty="0" err="1"/>
              <a:t>Lewy</a:t>
            </a:r>
            <a:r>
              <a:rPr lang="sv-SE" sz="1400" dirty="0"/>
              <a:t> Body Demens?</a:t>
            </a:r>
            <a:br>
              <a:rPr lang="sv-SE" sz="1400" dirty="0"/>
            </a:br>
            <a:r>
              <a:rPr lang="sv-SE" sz="1400" b="1" dirty="0"/>
              <a:t>Fråga 2:4b (2p). </a:t>
            </a:r>
            <a:r>
              <a:rPr lang="sv-SE" sz="1400" dirty="0"/>
              <a:t>Resonera kring behandlingsmöjligheter och risker vid förekomst av synhallucinationer vid </a:t>
            </a:r>
            <a:r>
              <a:rPr lang="sv-SE" sz="1400" dirty="0" err="1"/>
              <a:t>Lewy</a:t>
            </a:r>
            <a:r>
              <a:rPr lang="sv-SE" sz="1400" dirty="0"/>
              <a:t> Body Demens.</a:t>
            </a:r>
          </a:p>
          <a:p>
            <a:pPr marL="0" indent="0">
              <a:buNone/>
            </a:pPr>
            <a:r>
              <a:rPr lang="sv-SE" sz="1400" b="1" i="1" dirty="0">
                <a:solidFill>
                  <a:srgbClr val="0070C0"/>
                </a:solidFill>
              </a:rPr>
              <a:t>Återkoppling 2:4. </a:t>
            </a:r>
            <a:r>
              <a:rPr lang="sv-SE" sz="1400" i="1" dirty="0" err="1">
                <a:solidFill>
                  <a:srgbClr val="0070C0"/>
                </a:solidFill>
              </a:rPr>
              <a:t>Acetylkolinesterashämmare</a:t>
            </a:r>
            <a:r>
              <a:rPr lang="sv-SE" sz="1400" i="1" dirty="0">
                <a:solidFill>
                  <a:srgbClr val="0070C0"/>
                </a:solidFill>
              </a:rPr>
              <a:t>, t ex rivastigmin, är förstahandspreparat mot den kognitiva svikten vid </a:t>
            </a:r>
            <a:r>
              <a:rPr lang="sv-SE" sz="1400" i="1" dirty="0" err="1">
                <a:solidFill>
                  <a:srgbClr val="0070C0"/>
                </a:solidFill>
              </a:rPr>
              <a:t>Lewy</a:t>
            </a:r>
            <a:r>
              <a:rPr lang="sv-SE" sz="1400" i="1" dirty="0">
                <a:solidFill>
                  <a:srgbClr val="0070C0"/>
                </a:solidFill>
              </a:rPr>
              <a:t> Body Demens. </a:t>
            </a:r>
            <a:r>
              <a:rPr lang="sv-SE" sz="1400" i="1" dirty="0" err="1">
                <a:solidFill>
                  <a:srgbClr val="0070C0"/>
                </a:solidFill>
              </a:rPr>
              <a:t>Neuroleptika</a:t>
            </a:r>
            <a:r>
              <a:rPr lang="sv-SE" sz="1400" i="1" dirty="0">
                <a:solidFill>
                  <a:srgbClr val="0070C0"/>
                </a:solidFill>
              </a:rPr>
              <a:t> skall undvikas, det är en riskfylld behandling som kan orsaka svåra biverkningar såsom svår </a:t>
            </a:r>
            <a:r>
              <a:rPr lang="sv-SE" sz="1400" i="1" dirty="0" err="1">
                <a:solidFill>
                  <a:srgbClr val="0070C0"/>
                </a:solidFill>
              </a:rPr>
              <a:t>parkinsonism</a:t>
            </a:r>
            <a:r>
              <a:rPr lang="sv-SE" sz="1400" i="1" dirty="0">
                <a:solidFill>
                  <a:srgbClr val="0070C0"/>
                </a:solidFill>
              </a:rPr>
              <a:t>, malignt </a:t>
            </a:r>
            <a:r>
              <a:rPr lang="sv-SE" sz="1400" i="1" dirty="0" err="1">
                <a:solidFill>
                  <a:srgbClr val="0070C0"/>
                </a:solidFill>
              </a:rPr>
              <a:t>neuroleptikasyndrom</a:t>
            </a:r>
            <a:r>
              <a:rPr lang="sv-SE" sz="1400" i="1" dirty="0">
                <a:solidFill>
                  <a:srgbClr val="0070C0"/>
                </a:solidFill>
              </a:rPr>
              <a:t> och död. </a:t>
            </a:r>
            <a:r>
              <a:rPr lang="sv-SE" sz="1400" i="1" dirty="0" err="1">
                <a:solidFill>
                  <a:srgbClr val="0070C0"/>
                </a:solidFill>
              </a:rPr>
              <a:t>Acetylkolinesterashämmare</a:t>
            </a:r>
            <a:r>
              <a:rPr lang="sv-SE" sz="1400" i="1" dirty="0">
                <a:solidFill>
                  <a:srgbClr val="0070C0"/>
                </a:solidFill>
              </a:rPr>
              <a:t> kan ofta hjälpa även mot </a:t>
            </a:r>
            <a:r>
              <a:rPr lang="sv-SE" sz="1400" i="1" dirty="0" err="1">
                <a:solidFill>
                  <a:srgbClr val="0070C0"/>
                </a:solidFill>
              </a:rPr>
              <a:t>synhallucinosen</a:t>
            </a:r>
            <a:r>
              <a:rPr lang="sv-SE" sz="1400" i="1" dirty="0">
                <a:solidFill>
                  <a:srgbClr val="0070C0"/>
                </a:solidFill>
              </a:rPr>
              <a:t>. (Lärandemål A2, B2)</a:t>
            </a:r>
          </a:p>
        </p:txBody>
      </p:sp>
    </p:spTree>
    <p:extLst>
      <p:ext uri="{BB962C8B-B14F-4D97-AF65-F5344CB8AC3E}">
        <p14:creationId xmlns:p14="http://schemas.microsoft.com/office/powerpoint/2010/main" val="3415786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Anders, 67 </a:t>
            </a:r>
            <a:r>
              <a:rPr lang="sv-SE" sz="2400" dirty="0" err="1">
                <a:effectLst/>
                <a:latin typeface="Signika"/>
              </a:rPr>
              <a:t>år</a:t>
            </a:r>
            <a:r>
              <a:rPr lang="sv-SE" sz="2400" dirty="0">
                <a:effectLst/>
                <a:latin typeface="Signika"/>
              </a:rPr>
              <a:t>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600" dirty="0"/>
              <a:t>Anders är 67 år och arbetade i höstas sin sista termin som gymnasielärare i matematik och kemi. Han har alltid trivts med sitt yrke, men i samband med hans hustrus bortgång för ett par år sedan tappade han gnistan en del och tappade samtidigt även glädjen i arbetet. Under den gångna hösten noterade han tilltagande problem med närminnet och vid ett par tillfällen glömde han lektioner, vilket han aldrig tidigare gjort under sin yrkeskarriär. När han nu söker dig på vårdcentralen knappt ett år senare i augusti är det för att hans dotter som bor i en annan stad mer eller mindre tvingat honom till en läkartid för hans dåliga minne.</a:t>
            </a:r>
          </a:p>
          <a:p>
            <a:pPr marL="0" indent="0">
              <a:buNone/>
            </a:pPr>
            <a:r>
              <a:rPr lang="sv-SE" sz="1600" b="1" dirty="0"/>
              <a:t>Fråga 2:1 (2p). </a:t>
            </a:r>
            <a:r>
              <a:rPr lang="sv-SE" sz="1600" dirty="0"/>
              <a:t>Vilka differentialdiagnoser bör i första hand beaktas utifrån den kortfattade anamnesen? Motivera kort hur du tänker!</a:t>
            </a:r>
          </a:p>
          <a:p>
            <a:pPr marL="0" indent="0">
              <a:buNone/>
            </a:pPr>
            <a:endParaRPr lang="sv-SE" sz="1600" dirty="0"/>
          </a:p>
          <a:p>
            <a:pPr marL="0" indent="0">
              <a:buNone/>
            </a:pPr>
            <a:endParaRPr lang="sv-SE" sz="1600" dirty="0"/>
          </a:p>
        </p:txBody>
      </p:sp>
    </p:spTree>
    <p:extLst>
      <p:ext uri="{BB962C8B-B14F-4D97-AF65-F5344CB8AC3E}">
        <p14:creationId xmlns:p14="http://schemas.microsoft.com/office/powerpoint/2010/main" val="23632509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Bengt, 81 år. (32p) (Ord HT22)</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a:t>
            </a:r>
            <a:br>
              <a:rPr lang="sv-SE" sz="1200" i="1" dirty="0">
                <a:solidFill>
                  <a:schemeClr val="bg2">
                    <a:lumMod val="90000"/>
                  </a:schemeClr>
                </a:solidFill>
              </a:rPr>
            </a:br>
            <a:r>
              <a:rPr lang="sv-SE" sz="1400" dirty="0"/>
              <a:t>Under det efterföljande återbesöket förklarar du för Bengt och Maria att du misstänker att Bengt drabbats av en demenssjukdom. Eftersom du misstänker </a:t>
            </a:r>
            <a:r>
              <a:rPr lang="sv-SE" sz="1400" dirty="0" err="1"/>
              <a:t>Lewy</a:t>
            </a:r>
            <a:r>
              <a:rPr lang="sv-SE" sz="1400" dirty="0"/>
              <a:t> Body Demens, som är en demenssjukdom där behandlingen kan vara lite krångligare, tycker du det är motiverat med en remiss till en specialistmottagning</a:t>
            </a:r>
          </a:p>
          <a:p>
            <a:pPr marL="0" indent="0">
              <a:buNone/>
            </a:pPr>
            <a:r>
              <a:rPr lang="sv-SE" sz="1400" dirty="0"/>
              <a:t>Bengt får så småningom, efter remiss till specialistmottagning, diagnosen </a:t>
            </a:r>
            <a:r>
              <a:rPr lang="sv-SE" sz="1400" dirty="0" err="1"/>
              <a:t>Lewy</a:t>
            </a:r>
            <a:r>
              <a:rPr lang="sv-SE" sz="1400" dirty="0"/>
              <a:t> Body Demens och får behandling med </a:t>
            </a:r>
            <a:r>
              <a:rPr lang="sv-SE" sz="1400" dirty="0" err="1"/>
              <a:t>acetylkolinesterashämmaren</a:t>
            </a:r>
            <a:r>
              <a:rPr lang="sv-SE" sz="1400" dirty="0"/>
              <a:t> rivastigmin i plåsterform. Hallucinationerna upplevs härefter inte otäcka även om de förekommer ibland. Efter 1 år har han dock tyvärr försämrats tydligt vad gäller rörlighet och balans. Han kommer in på akuten efter fall och konstateras ha en höftfraktur. Vid inkomsten har han haft ett normalt blodtryck i liggande.</a:t>
            </a:r>
          </a:p>
          <a:p>
            <a:pPr marL="0" indent="0">
              <a:buNone/>
            </a:pPr>
            <a:r>
              <a:rPr lang="sv-SE" sz="1400" dirty="0"/>
              <a:t>Du möter honom under din randning på ortopedisk vårdavdelning. Han är påtagligt förvirrad och har svårt att redogöra för var han befinner sig. Han är lätt smärtpåverkad vid rörelser i den nyopererade höften, men verkar annars inte ha ont. Övrig motorik är inte påverkad och det finns inga tydliga kugghjulsfenomen i armarna. Blodtrycket är 125/80 mm Hg med samtidig puls 50 i liggande, 95/60 mm Hg med puls 52 efter 1 minuts stående som är det mesta han klarar av. Gårdagens EKG visar sinusbradykardi. Laboratorieprover har inte visat något tydligt avvikande, njurfunktionen är lätt nedsatt med </a:t>
            </a:r>
            <a:r>
              <a:rPr lang="sv-SE" sz="1400" dirty="0" err="1"/>
              <a:t>eGFR</a:t>
            </a:r>
            <a:r>
              <a:rPr lang="sv-SE" sz="1400" dirty="0"/>
              <a:t> på 48 ml/min.</a:t>
            </a:r>
          </a:p>
          <a:p>
            <a:pPr marL="0" indent="0">
              <a:buNone/>
            </a:pPr>
            <a:r>
              <a:rPr lang="sv-SE" sz="1400" dirty="0"/>
              <a:t>När du tittar på Bengts läkemedelslista 4 dagar postoperativt ser ut så här:</a:t>
            </a:r>
          </a:p>
          <a:p>
            <a:pPr marL="0" indent="0">
              <a:buNone/>
            </a:pPr>
            <a:r>
              <a:rPr lang="sv-SE" sz="1400" dirty="0"/>
              <a:t>• Depotplåster rivastigmin 9,6 mg/24 timmar</a:t>
            </a:r>
            <a:br>
              <a:rPr lang="sv-SE" sz="1400" dirty="0"/>
            </a:br>
            <a:r>
              <a:rPr lang="sv-SE" sz="1400" dirty="0"/>
              <a:t>• Tablett </a:t>
            </a:r>
            <a:r>
              <a:rPr lang="sv-SE" sz="1400" dirty="0" err="1"/>
              <a:t>atenolol</a:t>
            </a:r>
            <a:r>
              <a:rPr lang="sv-SE" sz="1400" dirty="0"/>
              <a:t> 50 mg x 1</a:t>
            </a:r>
            <a:br>
              <a:rPr lang="sv-SE" sz="1400" dirty="0"/>
            </a:br>
            <a:r>
              <a:rPr lang="sv-SE" sz="1400" dirty="0"/>
              <a:t>• Kapsel </a:t>
            </a:r>
            <a:r>
              <a:rPr lang="sv-SE" sz="1400" dirty="0" err="1"/>
              <a:t>Madopark</a:t>
            </a:r>
            <a:r>
              <a:rPr lang="sv-SE" sz="1400" dirty="0"/>
              <a:t>® 100 mg/25 mg x 3</a:t>
            </a:r>
            <a:br>
              <a:rPr lang="sv-SE" sz="1400" dirty="0"/>
            </a:br>
            <a:r>
              <a:rPr lang="sv-SE" sz="1400" dirty="0"/>
              <a:t>• Tablett </a:t>
            </a:r>
            <a:r>
              <a:rPr lang="sv-SE" sz="1400" dirty="0" err="1"/>
              <a:t>paracetamol</a:t>
            </a:r>
            <a:r>
              <a:rPr lang="sv-SE" sz="1400" dirty="0"/>
              <a:t> 1 g x 3</a:t>
            </a:r>
            <a:br>
              <a:rPr lang="sv-SE" sz="1400" dirty="0"/>
            </a:br>
            <a:r>
              <a:rPr lang="sv-SE" sz="1400" dirty="0"/>
              <a:t>• Depottablett </a:t>
            </a:r>
            <a:r>
              <a:rPr lang="sv-SE" sz="1400" dirty="0" err="1"/>
              <a:t>oxykodon</a:t>
            </a:r>
            <a:r>
              <a:rPr lang="sv-SE" sz="1400" dirty="0"/>
              <a:t> 10 mg x 2</a:t>
            </a:r>
            <a:br>
              <a:rPr lang="sv-SE" sz="1400" dirty="0"/>
            </a:br>
            <a:r>
              <a:rPr lang="sv-SE" sz="1400" dirty="0"/>
              <a:t>• Kapsel </a:t>
            </a:r>
            <a:r>
              <a:rPr lang="sv-SE" sz="1400" dirty="0" err="1"/>
              <a:t>Oxynorm</a:t>
            </a:r>
            <a:r>
              <a:rPr lang="sv-SE" sz="1400" dirty="0"/>
              <a:t>® 5 mg </a:t>
            </a:r>
            <a:r>
              <a:rPr lang="sv-SE" sz="1400" dirty="0" err="1"/>
              <a:t>vb</a:t>
            </a:r>
            <a:br>
              <a:rPr lang="sv-SE" sz="1400" dirty="0"/>
            </a:br>
            <a:r>
              <a:rPr lang="sv-SE" sz="1400" dirty="0"/>
              <a:t>• Tablett </a:t>
            </a:r>
            <a:r>
              <a:rPr lang="sv-SE" sz="1400" dirty="0" err="1"/>
              <a:t>Atarax</a:t>
            </a:r>
            <a:r>
              <a:rPr lang="sv-SE" sz="1400" dirty="0"/>
              <a:t>® 25 mg </a:t>
            </a:r>
            <a:r>
              <a:rPr lang="sv-SE" sz="1400" dirty="0" err="1"/>
              <a:t>tn</a:t>
            </a:r>
            <a:br>
              <a:rPr lang="sv-SE" sz="1400" dirty="0"/>
            </a:br>
            <a:r>
              <a:rPr lang="sv-SE" sz="1400" dirty="0"/>
              <a:t>• Tablett </a:t>
            </a:r>
            <a:r>
              <a:rPr lang="sv-SE" sz="1400" dirty="0" err="1"/>
              <a:t>zopiklon</a:t>
            </a:r>
            <a:r>
              <a:rPr lang="sv-SE" sz="1400" dirty="0"/>
              <a:t> 5 mg </a:t>
            </a:r>
            <a:r>
              <a:rPr lang="sv-SE" sz="1400" dirty="0" err="1"/>
              <a:t>vb</a:t>
            </a:r>
            <a:r>
              <a:rPr lang="sv-SE" sz="1400" dirty="0"/>
              <a:t> </a:t>
            </a:r>
            <a:r>
              <a:rPr lang="sv-SE" sz="1400" dirty="0" err="1"/>
              <a:t>tn</a:t>
            </a:r>
            <a:br>
              <a:rPr lang="sv-SE" sz="1400" dirty="0"/>
            </a:br>
            <a:r>
              <a:rPr lang="sv-SE" sz="1400" dirty="0"/>
              <a:t>• Kapsel </a:t>
            </a:r>
            <a:r>
              <a:rPr lang="sv-SE" sz="1400" dirty="0" err="1"/>
              <a:t>Heminevrin</a:t>
            </a:r>
            <a:r>
              <a:rPr lang="sv-SE" sz="1400" dirty="0"/>
              <a:t>® 300 mg </a:t>
            </a:r>
            <a:r>
              <a:rPr lang="sv-SE" sz="1400" dirty="0" err="1"/>
              <a:t>vb</a:t>
            </a:r>
            <a:r>
              <a:rPr lang="sv-SE" sz="1400" dirty="0"/>
              <a:t> mot oro</a:t>
            </a:r>
          </a:p>
          <a:p>
            <a:pPr marL="0" indent="0">
              <a:buNone/>
            </a:pPr>
            <a:r>
              <a:rPr lang="sv-SE" sz="1400" dirty="0"/>
              <a:t>Du funderar på hur läkemedelslistan kan behöva ses över med hänsyn taget till Bengts nuvarande tillstånd.</a:t>
            </a:r>
          </a:p>
          <a:p>
            <a:pPr marL="0" indent="0">
              <a:buNone/>
            </a:pPr>
            <a:r>
              <a:rPr lang="sv-SE" sz="1400" b="1" dirty="0"/>
              <a:t>Fråga 2:5 (3p). </a:t>
            </a:r>
            <a:r>
              <a:rPr lang="sv-SE" sz="1400" dirty="0"/>
              <a:t>Ge 3 förslag på revidering av läkemedelslistan utifrån Bengts nuvarande tillstånd och motivera dina förslag!.</a:t>
            </a:r>
            <a:endParaRPr lang="sv-SE" sz="1400" i="1" dirty="0">
              <a:solidFill>
                <a:srgbClr val="0070C0"/>
              </a:solidFill>
            </a:endParaRPr>
          </a:p>
        </p:txBody>
      </p:sp>
    </p:spTree>
    <p:extLst>
      <p:ext uri="{BB962C8B-B14F-4D97-AF65-F5344CB8AC3E}">
        <p14:creationId xmlns:p14="http://schemas.microsoft.com/office/powerpoint/2010/main" val="8890879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Bengt, 81 år. (32p) (Ord HT22)</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a:t>
            </a:r>
            <a:br>
              <a:rPr lang="sv-SE" sz="1200" i="1" dirty="0">
                <a:solidFill>
                  <a:schemeClr val="bg2">
                    <a:lumMod val="90000"/>
                  </a:schemeClr>
                </a:solidFill>
              </a:rPr>
            </a:br>
            <a:r>
              <a:rPr lang="sv-SE" sz="1400" b="1" dirty="0"/>
              <a:t>Fråga 2:5 (3p). </a:t>
            </a:r>
            <a:r>
              <a:rPr lang="sv-SE" sz="1400" dirty="0"/>
              <a:t>Ge 3 förslag på revidering av läkemedelslistan utifrån Bengts nuvarande tillstånd och motivera dina förslag!</a:t>
            </a:r>
          </a:p>
          <a:p>
            <a:pPr marL="0" indent="0">
              <a:buNone/>
            </a:pPr>
            <a:r>
              <a:rPr lang="sv-SE" sz="1400" b="1" i="1" dirty="0">
                <a:solidFill>
                  <a:srgbClr val="0070C0"/>
                </a:solidFill>
              </a:rPr>
              <a:t>Återkoppling 2:5. </a:t>
            </a:r>
            <a:r>
              <a:rPr lang="sv-SE" sz="1400" i="1" dirty="0">
                <a:solidFill>
                  <a:srgbClr val="0070C0"/>
                </a:solidFill>
              </a:rPr>
              <a:t>Du halverar </a:t>
            </a:r>
            <a:r>
              <a:rPr lang="sv-SE" sz="1400" i="1" dirty="0" err="1">
                <a:solidFill>
                  <a:srgbClr val="0070C0"/>
                </a:solidFill>
              </a:rPr>
              <a:t>Atenolol</a:t>
            </a:r>
            <a:r>
              <a:rPr lang="sv-SE" sz="1400" i="1" dirty="0">
                <a:solidFill>
                  <a:srgbClr val="0070C0"/>
                </a:solidFill>
              </a:rPr>
              <a:t> med tanke på bradykardi och dålig pulsstegring i stående. Du gör uppehållmed </a:t>
            </a:r>
            <a:r>
              <a:rPr lang="sv-SE" sz="1400" i="1" dirty="0" err="1">
                <a:solidFill>
                  <a:srgbClr val="0070C0"/>
                </a:solidFill>
              </a:rPr>
              <a:t>Madopark</a:t>
            </a:r>
            <a:r>
              <a:rPr lang="sv-SE" sz="1400" i="1" dirty="0">
                <a:solidFill>
                  <a:srgbClr val="0070C0"/>
                </a:solidFill>
              </a:rPr>
              <a:t>® (tveksam nytta, kan bidra till så väl </a:t>
            </a:r>
            <a:r>
              <a:rPr lang="sv-SE" sz="1400" i="1" dirty="0" err="1">
                <a:solidFill>
                  <a:srgbClr val="0070C0"/>
                </a:solidFill>
              </a:rPr>
              <a:t>ortostatism</a:t>
            </a:r>
            <a:r>
              <a:rPr lang="sv-SE" sz="1400" i="1" dirty="0">
                <a:solidFill>
                  <a:srgbClr val="0070C0"/>
                </a:solidFill>
              </a:rPr>
              <a:t> som konfusion) och utsätter </a:t>
            </a:r>
            <a:r>
              <a:rPr lang="sv-SE" sz="1400" i="1" dirty="0" err="1">
                <a:solidFill>
                  <a:srgbClr val="0070C0"/>
                </a:solidFill>
              </a:rPr>
              <a:t>Atarax</a:t>
            </a:r>
            <a:r>
              <a:rPr lang="sv-SE" sz="1400" i="1" dirty="0">
                <a:solidFill>
                  <a:srgbClr val="0070C0"/>
                </a:solidFill>
              </a:rPr>
              <a:t>® (</a:t>
            </a:r>
            <a:r>
              <a:rPr lang="sv-SE" sz="1400" i="1" dirty="0" err="1">
                <a:solidFill>
                  <a:srgbClr val="0070C0"/>
                </a:solidFill>
              </a:rPr>
              <a:t>olämpligtläkemedel</a:t>
            </a:r>
            <a:r>
              <a:rPr lang="sv-SE" sz="1400" i="1" dirty="0">
                <a:solidFill>
                  <a:srgbClr val="0070C0"/>
                </a:solidFill>
              </a:rPr>
              <a:t> till äldre blad annat på grund av </a:t>
            </a:r>
            <a:r>
              <a:rPr lang="sv-SE" sz="1400" i="1" dirty="0" err="1">
                <a:solidFill>
                  <a:srgbClr val="0070C0"/>
                </a:solidFill>
              </a:rPr>
              <a:t>antikolinerga</a:t>
            </a:r>
            <a:r>
              <a:rPr lang="sv-SE" sz="1400" i="1" dirty="0">
                <a:solidFill>
                  <a:srgbClr val="0070C0"/>
                </a:solidFill>
              </a:rPr>
              <a:t> effekter, detta inte minst under en konfusion). (LärandemålA3, B2, B5)</a:t>
            </a:r>
          </a:p>
        </p:txBody>
      </p:sp>
    </p:spTree>
    <p:extLst>
      <p:ext uri="{BB962C8B-B14F-4D97-AF65-F5344CB8AC3E}">
        <p14:creationId xmlns:p14="http://schemas.microsoft.com/office/powerpoint/2010/main" val="21103278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a:t>
            </a:r>
            <a:br>
              <a:rPr lang="sv-SE" sz="1200" i="1" dirty="0">
                <a:solidFill>
                  <a:schemeClr val="bg2">
                    <a:lumMod val="90000"/>
                  </a:schemeClr>
                </a:solidFill>
              </a:rPr>
            </a:br>
            <a:r>
              <a:rPr lang="sv-SE" sz="1400" dirty="0"/>
              <a:t>De närmaste dagarna på vårdavdelningen fortsätter Bengt vara </a:t>
            </a:r>
            <a:r>
              <a:rPr lang="sv-SE" sz="1400" dirty="0" err="1"/>
              <a:t>konfusorisk</a:t>
            </a:r>
            <a:r>
              <a:rPr lang="sv-SE" sz="1400" dirty="0"/>
              <a:t> med osammanhängande tal och påtagligt störd dygnsrytm.</a:t>
            </a:r>
          </a:p>
          <a:p>
            <a:pPr marL="0" indent="0">
              <a:buNone/>
            </a:pPr>
            <a:r>
              <a:rPr lang="sv-SE" sz="1400" dirty="0"/>
              <a:t>Vid rond uppkommer en diskussion med undersköterska och sjuksköterska kring hur konfusionen skall behandlas, där läkemedelsbehandling är det som efterfrågas men där du känner att omvårdnadsåtgärder är det viktiga och du upplever att det finns en del ytterligare att tänka på i vårdmiljö och omhändertagande.</a:t>
            </a:r>
          </a:p>
          <a:p>
            <a:pPr marL="0" indent="0">
              <a:buNone/>
            </a:pPr>
            <a:r>
              <a:rPr lang="sv-SE" sz="1400" b="1" dirty="0"/>
              <a:t>Fråga 2:6 (3p). </a:t>
            </a:r>
            <a:r>
              <a:rPr lang="sv-SE" sz="1400" dirty="0"/>
              <a:t>Ange sex olika omvårdnadsaspekter som är viktiga att beakta vid omhändertagandet av en </a:t>
            </a:r>
            <a:r>
              <a:rPr lang="sv-SE" sz="1400" dirty="0" err="1"/>
              <a:t>konfusorisk</a:t>
            </a:r>
            <a:r>
              <a:rPr lang="sv-SE" sz="1400" dirty="0"/>
              <a:t> patient i sjukhusmiljö.</a:t>
            </a:r>
          </a:p>
          <a:p>
            <a:pPr marL="0" indent="0">
              <a:buNone/>
            </a:pPr>
            <a:endParaRPr lang="sv-SE" sz="1400" i="1" dirty="0">
              <a:solidFill>
                <a:srgbClr val="0070C0"/>
              </a:solidFill>
            </a:endParaRP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1"/>
            <a:ext cx="10515600" cy="1146220"/>
          </a:xfrm>
        </p:spPr>
        <p:txBody>
          <a:bodyPr>
            <a:normAutofit/>
          </a:bodyPr>
          <a:lstStyle/>
          <a:p>
            <a:r>
              <a:rPr lang="sv-SE" sz="2400" dirty="0">
                <a:effectLst/>
                <a:latin typeface="Signika"/>
              </a:rPr>
              <a:t>Fall 2: Bengt, 81 år. (32p) (Ord HT22)</a:t>
            </a:r>
            <a:endParaRPr lang="sv-SE" sz="2400" dirty="0">
              <a:effectLst/>
            </a:endParaRPr>
          </a:p>
        </p:txBody>
      </p:sp>
    </p:spTree>
    <p:extLst>
      <p:ext uri="{BB962C8B-B14F-4D97-AF65-F5344CB8AC3E}">
        <p14:creationId xmlns:p14="http://schemas.microsoft.com/office/powerpoint/2010/main" val="788236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a:t>
            </a:r>
            <a:br>
              <a:rPr lang="sv-SE" sz="1200" i="1" dirty="0">
                <a:solidFill>
                  <a:schemeClr val="bg2">
                    <a:lumMod val="90000"/>
                  </a:schemeClr>
                </a:solidFill>
              </a:rPr>
            </a:br>
            <a:r>
              <a:rPr lang="sv-SE" sz="1400" dirty="0"/>
              <a:t>De närmaste dagarna på vårdavdelningen fortsätter Bengt vara </a:t>
            </a:r>
            <a:r>
              <a:rPr lang="sv-SE" sz="1400" dirty="0" err="1"/>
              <a:t>konfusorisk</a:t>
            </a:r>
            <a:r>
              <a:rPr lang="sv-SE" sz="1400" dirty="0"/>
              <a:t> med osammanhängande tal och påtagligt störd dygnsrytm.</a:t>
            </a:r>
          </a:p>
          <a:p>
            <a:pPr marL="0" indent="0">
              <a:buNone/>
            </a:pPr>
            <a:r>
              <a:rPr lang="sv-SE" sz="1400" dirty="0"/>
              <a:t>Vid rond uppkommer en diskussion med undersköterska och sjuksköterska kring hur konfusionen skall behandlas, där läkemedelsbehandling är det som efterfrågas men där du känner att omvårdnadsåtgärder är det viktiga och du upplever att det finns en del ytterligare att tänka på i vårdmiljö och omhändertagande.</a:t>
            </a:r>
          </a:p>
          <a:p>
            <a:pPr marL="0" indent="0">
              <a:buNone/>
            </a:pPr>
            <a:r>
              <a:rPr lang="sv-SE" sz="1400" b="1" dirty="0"/>
              <a:t>Fråga 2:6 (3p). </a:t>
            </a:r>
            <a:r>
              <a:rPr lang="sv-SE" sz="1400" dirty="0"/>
              <a:t>Ange sex olika omvårdnadsaspekter som är viktiga att beakta vid omhändertagandet av en </a:t>
            </a:r>
            <a:r>
              <a:rPr lang="sv-SE" sz="1400" dirty="0" err="1"/>
              <a:t>konfusorisk</a:t>
            </a:r>
            <a:r>
              <a:rPr lang="sv-SE" sz="1400" dirty="0"/>
              <a:t> patient i sjukhusmiljö.</a:t>
            </a:r>
          </a:p>
          <a:p>
            <a:pPr marL="0" indent="0">
              <a:buNone/>
            </a:pPr>
            <a:r>
              <a:rPr lang="sv-SE" sz="1400" b="1" i="1" dirty="0">
                <a:solidFill>
                  <a:srgbClr val="0070C0"/>
                </a:solidFill>
              </a:rPr>
              <a:t>Återkoppling 2:6. </a:t>
            </a:r>
            <a:r>
              <a:rPr lang="sv-SE" sz="1400" i="1" dirty="0">
                <a:solidFill>
                  <a:srgbClr val="0070C0"/>
                </a:solidFill>
              </a:rPr>
              <a:t>Exempel på viktiga omvårdnadsåtgärder i vården av en </a:t>
            </a:r>
            <a:r>
              <a:rPr lang="sv-SE" sz="1400" i="1" dirty="0" err="1">
                <a:solidFill>
                  <a:srgbClr val="0070C0"/>
                </a:solidFill>
              </a:rPr>
              <a:t>konfusorisk</a:t>
            </a:r>
            <a:r>
              <a:rPr lang="sv-SE" sz="1400" i="1" dirty="0">
                <a:solidFill>
                  <a:srgbClr val="0070C0"/>
                </a:solidFill>
              </a:rPr>
              <a:t> patient är att se till att syn och hörsel optimeras (glasögon och hörapparat på plats), att bevaka så att vätske- och näringsintag är så optimalt som möjligt, se till att blåsa och tarm fungerar adekvat, försöka få till en trygg, lugn och </a:t>
            </a:r>
            <a:r>
              <a:rPr lang="sv-SE" sz="1400" i="1" dirty="0" err="1">
                <a:solidFill>
                  <a:srgbClr val="0070C0"/>
                </a:solidFill>
              </a:rPr>
              <a:t>stimulireducerad</a:t>
            </a:r>
            <a:r>
              <a:rPr lang="sv-SE" sz="1400" i="1" dirty="0">
                <a:solidFill>
                  <a:srgbClr val="0070C0"/>
                </a:solidFill>
              </a:rPr>
              <a:t> vårdmiljö, hjälp försöka få till dygnsrytm genom ljus på dagen och mörkare rum nattetid, om möjligt försöka försiktigt återföra den drabbade till verkligheten, osv. (Lärandemål A1, A5, B2, B3, B4)</a:t>
            </a:r>
          </a:p>
          <a:p>
            <a:pPr marL="0" indent="0">
              <a:buNone/>
            </a:pPr>
            <a:endParaRPr lang="sv-SE" sz="1400" i="1" dirty="0">
              <a:solidFill>
                <a:srgbClr val="0070C0"/>
              </a:solidFill>
            </a:endParaRP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1"/>
            <a:ext cx="10515600" cy="1146220"/>
          </a:xfrm>
        </p:spPr>
        <p:txBody>
          <a:bodyPr>
            <a:normAutofit/>
          </a:bodyPr>
          <a:lstStyle/>
          <a:p>
            <a:r>
              <a:rPr lang="sv-SE" sz="2400" dirty="0">
                <a:effectLst/>
                <a:latin typeface="Signika"/>
              </a:rPr>
              <a:t>Fall 2: Bengt, 81 år. (32p) (Ord HT22)</a:t>
            </a:r>
            <a:endParaRPr lang="sv-SE" sz="2400" dirty="0">
              <a:effectLst/>
            </a:endParaRPr>
          </a:p>
        </p:txBody>
      </p:sp>
    </p:spTree>
    <p:extLst>
      <p:ext uri="{BB962C8B-B14F-4D97-AF65-F5344CB8AC3E}">
        <p14:creationId xmlns:p14="http://schemas.microsoft.com/office/powerpoint/2010/main" val="24624517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a:t>
            </a:r>
            <a:br>
              <a:rPr lang="sv-SE" sz="1200" i="1" dirty="0">
                <a:solidFill>
                  <a:schemeClr val="bg2">
                    <a:lumMod val="90000"/>
                  </a:schemeClr>
                </a:solidFill>
              </a:rPr>
            </a:br>
            <a:r>
              <a:rPr lang="sv-SE" sz="1200" i="1" dirty="0">
                <a:solidFill>
                  <a:schemeClr val="bg2">
                    <a:lumMod val="90000"/>
                  </a:schemeClr>
                </a:solidFill>
              </a:rPr>
              <a:t>De närmaste dagarna på vårdavdelningen fortsätter Bengt vara </a:t>
            </a:r>
            <a:r>
              <a:rPr lang="sv-SE" sz="1200" i="1" dirty="0" err="1">
                <a:solidFill>
                  <a:schemeClr val="bg2">
                    <a:lumMod val="90000"/>
                  </a:schemeClr>
                </a:solidFill>
              </a:rPr>
              <a:t>konfusorisk</a:t>
            </a:r>
            <a:r>
              <a:rPr lang="sv-SE" sz="1200" i="1" dirty="0">
                <a:solidFill>
                  <a:schemeClr val="bg2">
                    <a:lumMod val="90000"/>
                  </a:schemeClr>
                </a:solidFill>
              </a:rPr>
              <a:t> med osammanhängande tal och påtagligt störd dygnsrytm.</a:t>
            </a:r>
          </a:p>
          <a:p>
            <a:pPr marL="0" indent="0">
              <a:buNone/>
            </a:pPr>
            <a:r>
              <a:rPr lang="sv-SE" sz="1200" i="1" dirty="0">
                <a:solidFill>
                  <a:schemeClr val="bg2">
                    <a:lumMod val="90000"/>
                  </a:schemeClr>
                </a:solidFill>
              </a:rPr>
              <a:t>Vid rond uppkommer en diskussion med undersköterska och sjuksköterska kring hur konfusionen skall behandlas, där läkemedelsbehandling är det som efterfrågas men där du känner att omvårdnadsåtgärder är det viktiga och du upplever att det finns en del ytterligare att tänka på i vårdmiljö och omhändertagande. Exempel på viktiga omvårdnadsåtgärder i vården av en </a:t>
            </a:r>
            <a:r>
              <a:rPr lang="sv-SE" sz="1200" i="1" dirty="0" err="1">
                <a:solidFill>
                  <a:schemeClr val="bg2">
                    <a:lumMod val="90000"/>
                  </a:schemeClr>
                </a:solidFill>
              </a:rPr>
              <a:t>konfusorisk</a:t>
            </a:r>
            <a:r>
              <a:rPr lang="sv-SE" sz="1200" i="1" dirty="0">
                <a:solidFill>
                  <a:schemeClr val="bg2">
                    <a:lumMod val="90000"/>
                  </a:schemeClr>
                </a:solidFill>
              </a:rPr>
              <a:t> patient är att se till att syn och hörsel optimeras (glasögon och hörapparat på plats), att bevaka så att vätske- och näringsintag är så optimalt som möjligt, se till att blåsa och tarm fungerar adekvat, försöka få till en trygg, lugn och </a:t>
            </a:r>
            <a:r>
              <a:rPr lang="sv-SE" sz="1200" i="1" dirty="0" err="1">
                <a:solidFill>
                  <a:schemeClr val="bg2">
                    <a:lumMod val="90000"/>
                  </a:schemeClr>
                </a:solidFill>
              </a:rPr>
              <a:t>stimulireducerad</a:t>
            </a:r>
            <a:r>
              <a:rPr lang="sv-SE" sz="1200" i="1" dirty="0">
                <a:solidFill>
                  <a:schemeClr val="bg2">
                    <a:lumMod val="90000"/>
                  </a:schemeClr>
                </a:solidFill>
              </a:rPr>
              <a:t> vårdmiljö, hjälp försöka få till dygnsrytm genom ljus på dagen och mörkare rum nattetid, om möjligt försöka försiktigt återföra den drabbade till verkligheten, osv.</a:t>
            </a:r>
          </a:p>
          <a:p>
            <a:pPr marL="0" indent="0">
              <a:buNone/>
            </a:pPr>
            <a:r>
              <a:rPr lang="sv-SE" sz="1400" dirty="0"/>
              <a:t>Vid ett uppföljande återbesök hos distriktsläkaren Eva några veckor senare har Bengt ytterligare försämrats kognitivt och har ibland svårt att hitta i sin bostad.</a:t>
            </a:r>
          </a:p>
          <a:p>
            <a:pPr marL="0" indent="0">
              <a:buNone/>
            </a:pPr>
            <a:r>
              <a:rPr lang="sv-SE" sz="1400" dirty="0"/>
              <a:t>I enrum berättar Maria för Eva att Bengt äger jaktvapen. Bengt har tidigare varit aktiv i ett jaktlag men har inte jagat på flera år. Maria, som inte har vapenlicens, har tagit hand om vapenskåpsnycklarna. Maria är bekymrad över att Bengt pratat om att han skulle vilja köra bil. Bengt har berättat att han inte hittar sina bilnycklar som Maria också har tagit hand om.</a:t>
            </a:r>
          </a:p>
          <a:p>
            <a:pPr marL="0" indent="0">
              <a:buNone/>
            </a:pPr>
            <a:r>
              <a:rPr lang="sv-SE" sz="1400" b="1" dirty="0"/>
              <a:t>Fråga 2:7a (2p). </a:t>
            </a:r>
            <a:r>
              <a:rPr lang="sv-SE" sz="1400" dirty="0"/>
              <a:t>Vad säger Transportstyrelsens föreskrifter om demenssjukdom och bilkörning?</a:t>
            </a:r>
          </a:p>
          <a:p>
            <a:pPr marL="0" indent="0">
              <a:buNone/>
            </a:pPr>
            <a:r>
              <a:rPr lang="sv-SE" sz="1400" b="1" dirty="0"/>
              <a:t>Fråga 2:7b (1p). </a:t>
            </a:r>
            <a:r>
              <a:rPr lang="sv-SE" sz="1400" dirty="0"/>
              <a:t>Vad säger lagen och Socialstyrelsens föreskrifter om vapen och demenssjukdom?</a:t>
            </a:r>
          </a:p>
          <a:p>
            <a:pPr marL="0" indent="0">
              <a:buNone/>
            </a:pPr>
            <a:r>
              <a:rPr lang="sv-SE" sz="1400" b="1" dirty="0"/>
              <a:t>Fråga 2:7c (2p). </a:t>
            </a:r>
            <a:r>
              <a:rPr lang="sv-SE" sz="1400" dirty="0"/>
              <a:t>Hur tolkar du dessa föreskrifter i Bengts och Marias fall och vad säger distriktsläkaren Eva till Bengt och Maria?</a:t>
            </a:r>
          </a:p>
          <a:p>
            <a:pPr marL="0" indent="0">
              <a:buNone/>
            </a:pPr>
            <a:r>
              <a:rPr lang="sv-SE" sz="1400" b="1" dirty="0"/>
              <a:t>Fråga 2:7d (2p). </a:t>
            </a:r>
            <a:r>
              <a:rPr lang="sv-SE" sz="1400" dirty="0"/>
              <a:t>Vilka möjliga etiska konflikter ser du i den beskrivna situationen?</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1"/>
            <a:ext cx="10515600" cy="1146220"/>
          </a:xfrm>
        </p:spPr>
        <p:txBody>
          <a:bodyPr>
            <a:normAutofit/>
          </a:bodyPr>
          <a:lstStyle/>
          <a:p>
            <a:r>
              <a:rPr lang="sv-SE" sz="2400" dirty="0">
                <a:effectLst/>
                <a:latin typeface="Signika"/>
              </a:rPr>
              <a:t>Fall 2: Bengt, 81 år. (32p) (Ord HT22)</a:t>
            </a:r>
            <a:endParaRPr lang="sv-SE" sz="2400" dirty="0">
              <a:effectLst/>
            </a:endParaRPr>
          </a:p>
        </p:txBody>
      </p:sp>
    </p:spTree>
    <p:extLst>
      <p:ext uri="{BB962C8B-B14F-4D97-AF65-F5344CB8AC3E}">
        <p14:creationId xmlns:p14="http://schemas.microsoft.com/office/powerpoint/2010/main" val="26549377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a:t>
            </a:r>
            <a:br>
              <a:rPr lang="sv-SE" sz="1200" i="1" dirty="0">
                <a:solidFill>
                  <a:schemeClr val="bg2">
                    <a:lumMod val="90000"/>
                  </a:schemeClr>
                </a:solidFill>
              </a:rPr>
            </a:br>
            <a:r>
              <a:rPr lang="sv-SE" sz="1200" i="1" dirty="0">
                <a:solidFill>
                  <a:schemeClr val="bg2">
                    <a:lumMod val="90000"/>
                  </a:schemeClr>
                </a:solidFill>
              </a:rPr>
              <a:t>De närmaste dagarna på vårdavdelningen fortsätter Bengt vara </a:t>
            </a:r>
            <a:r>
              <a:rPr lang="sv-SE" sz="1200" i="1" dirty="0" err="1">
                <a:solidFill>
                  <a:schemeClr val="bg2">
                    <a:lumMod val="90000"/>
                  </a:schemeClr>
                </a:solidFill>
              </a:rPr>
              <a:t>konfusorisk</a:t>
            </a:r>
            <a:r>
              <a:rPr lang="sv-SE" sz="1200" i="1" dirty="0">
                <a:solidFill>
                  <a:schemeClr val="bg2">
                    <a:lumMod val="90000"/>
                  </a:schemeClr>
                </a:solidFill>
              </a:rPr>
              <a:t> med osammanhängande tal och påtagligt störd dygnsrytm.</a:t>
            </a:r>
          </a:p>
          <a:p>
            <a:pPr marL="0" indent="0">
              <a:buNone/>
            </a:pPr>
            <a:r>
              <a:rPr lang="sv-SE" sz="1200" i="1" dirty="0">
                <a:solidFill>
                  <a:schemeClr val="bg2">
                    <a:lumMod val="90000"/>
                  </a:schemeClr>
                </a:solidFill>
              </a:rPr>
              <a:t>Vid rond uppkommer en diskussion med undersköterska och sjuksköterska kring hur konfusionen skall behandlas, där läkemedelsbehandling är det som efterfrågas men där du känner att omvårdnadsåtgärder är det viktiga och du upplever att det finns en del ytterligare att tänka på i vårdmiljö och omhändertagande. Exempel på viktiga omvårdnadsåtgärder i vården av en </a:t>
            </a:r>
            <a:r>
              <a:rPr lang="sv-SE" sz="1200" i="1" dirty="0" err="1">
                <a:solidFill>
                  <a:schemeClr val="bg2">
                    <a:lumMod val="90000"/>
                  </a:schemeClr>
                </a:solidFill>
              </a:rPr>
              <a:t>konfusorisk</a:t>
            </a:r>
            <a:r>
              <a:rPr lang="sv-SE" sz="1200" i="1" dirty="0">
                <a:solidFill>
                  <a:schemeClr val="bg2">
                    <a:lumMod val="90000"/>
                  </a:schemeClr>
                </a:solidFill>
              </a:rPr>
              <a:t> patient är att se till att syn och hörsel optimeras (glasögon och hörapparat på plats), att bevaka så att vätske- och näringsintag är så optimalt som möjligt, se till att blåsa och tarm fungerar adekvat, försöka få till en trygg, lugn och </a:t>
            </a:r>
            <a:r>
              <a:rPr lang="sv-SE" sz="1200" i="1" dirty="0" err="1">
                <a:solidFill>
                  <a:schemeClr val="bg2">
                    <a:lumMod val="90000"/>
                  </a:schemeClr>
                </a:solidFill>
              </a:rPr>
              <a:t>stimulireducerad</a:t>
            </a:r>
            <a:r>
              <a:rPr lang="sv-SE" sz="1200" i="1" dirty="0">
                <a:solidFill>
                  <a:schemeClr val="bg2">
                    <a:lumMod val="90000"/>
                  </a:schemeClr>
                </a:solidFill>
              </a:rPr>
              <a:t> vårdmiljö, hjälp försöka få till dygnsrytm genom ljus på dagen och mörkare rum nattetid, om möjligt försöka försiktigt återföra den drabbade till verkligheten, osv.</a:t>
            </a:r>
          </a:p>
          <a:p>
            <a:pPr marL="0" indent="0">
              <a:buNone/>
            </a:pPr>
            <a:r>
              <a:rPr lang="sv-SE" sz="1400" dirty="0"/>
              <a:t>Vid ett uppföljande återbesök hos distriktsläkaren Eva några veckor senare har Bengt ytterligare försämrats kognitivt och har ibland svårt att hitta i sin bostad.</a:t>
            </a:r>
          </a:p>
          <a:p>
            <a:pPr marL="0" indent="0">
              <a:buNone/>
            </a:pPr>
            <a:r>
              <a:rPr lang="sv-SE" sz="1400" dirty="0"/>
              <a:t>I enrum berättar Maria för Eva att Bengt äger jaktvapen. Bengt har tidigare varit aktiv i ett jaktlag men har inte jagat på flera år. Maria, som inte har vapenlicens, har tagit hand om vapenskåpsnycklarna. Maria är bekymrad över att Bengt pratat om att han skulle vilja köra bil. Bengt har berättat att han inte hittar sina bilnycklar som Maria också har tagit hand om.</a:t>
            </a:r>
          </a:p>
          <a:p>
            <a:pPr marL="0" indent="0">
              <a:buNone/>
            </a:pPr>
            <a:r>
              <a:rPr lang="sv-SE" sz="1400" b="1" dirty="0"/>
              <a:t>Fråga 2:7a (2p). </a:t>
            </a:r>
            <a:r>
              <a:rPr lang="sv-SE" sz="1400" dirty="0"/>
              <a:t>Vad säger Transportstyrelsens föreskrifter om demenssjukdom och bilkörning?</a:t>
            </a:r>
          </a:p>
          <a:p>
            <a:pPr marL="0" indent="0">
              <a:buNone/>
            </a:pPr>
            <a:r>
              <a:rPr lang="sv-SE" sz="1400" b="1" dirty="0"/>
              <a:t>Fråga 2:7b (1p). </a:t>
            </a:r>
            <a:r>
              <a:rPr lang="sv-SE" sz="1400" dirty="0"/>
              <a:t>Vad säger lagen och Socialstyrelsens föreskrifter om vapen och demenssjukdom?</a:t>
            </a:r>
          </a:p>
          <a:p>
            <a:pPr marL="0" indent="0">
              <a:buNone/>
            </a:pPr>
            <a:r>
              <a:rPr lang="sv-SE" sz="1400" b="1" dirty="0"/>
              <a:t>Fråga 2:7c (2p). </a:t>
            </a:r>
            <a:r>
              <a:rPr lang="sv-SE" sz="1400" dirty="0"/>
              <a:t>Hur tolkar du dessa föreskrifter i Bengts och Marias fall och vad säger distriktsläkaren Eva till Bengt och Maria?</a:t>
            </a:r>
          </a:p>
          <a:p>
            <a:pPr marL="0" indent="0">
              <a:buNone/>
            </a:pPr>
            <a:r>
              <a:rPr lang="sv-SE" sz="1400" b="1" dirty="0"/>
              <a:t>Fråga 2:7d (2p). </a:t>
            </a:r>
            <a:r>
              <a:rPr lang="sv-SE" sz="1400" dirty="0"/>
              <a:t>Vilka möjliga etiska konflikter ser du i den beskrivna situationen?</a:t>
            </a:r>
          </a:p>
          <a:p>
            <a:pPr marL="0" indent="0">
              <a:buNone/>
            </a:pPr>
            <a:r>
              <a:rPr lang="sv-SE" sz="1400" b="1" i="1" dirty="0">
                <a:solidFill>
                  <a:srgbClr val="0070C0"/>
                </a:solidFill>
              </a:rPr>
              <a:t>Återkoppling 2:7. </a:t>
            </a:r>
            <a:r>
              <a:rPr lang="sv-SE" sz="1400" i="1" dirty="0">
                <a:solidFill>
                  <a:srgbClr val="0070C0"/>
                </a:solidFill>
              </a:rPr>
              <a:t>Att som läkare ”ta körkortet” och jaktvapen från en patient är en inte alltid lätt del av vårt yrkesuppdrag. Bengts autonomi och den terapeutiska alliansen mellan Eva och Bengt skadas när Eva måste ta hänsyn till lagar som är till för att skydda andra samhällsmedborgare.</a:t>
            </a:r>
          </a:p>
          <a:p>
            <a:pPr marL="0" indent="0">
              <a:buNone/>
            </a:pPr>
            <a:r>
              <a:rPr lang="sv-SE" sz="1400" i="1" dirty="0">
                <a:solidFill>
                  <a:srgbClr val="0070C0"/>
                </a:solidFill>
              </a:rPr>
              <a:t>I Sverige har vi inte som i vissa andra länder obligatoriska hälsokontroller för äldre bilförare och därför har vi som läkare ett särskilt ansvar att rapportera när våra patienter av medicinska skäl är olämpliga som bilförare eller vapeninnehavare. (Lärandemål A14, B4, B9, C9)</a:t>
            </a:r>
          </a:p>
          <a:p>
            <a:pPr marL="0" indent="0">
              <a:buNone/>
            </a:pPr>
            <a:endParaRPr lang="sv-SE" sz="1400" i="1" dirty="0">
              <a:solidFill>
                <a:srgbClr val="0070C0"/>
              </a:solidFill>
            </a:endParaRPr>
          </a:p>
          <a:p>
            <a:pPr marL="0" indent="0">
              <a:buNone/>
            </a:pPr>
            <a:r>
              <a:rPr lang="sv-SE" sz="1400" b="1" i="1" dirty="0">
                <a:solidFill>
                  <a:srgbClr val="0070C0"/>
                </a:solidFill>
              </a:rPr>
              <a:t>Slut på fall!</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1"/>
            <a:ext cx="10515600" cy="1146220"/>
          </a:xfrm>
        </p:spPr>
        <p:txBody>
          <a:bodyPr>
            <a:normAutofit/>
          </a:bodyPr>
          <a:lstStyle/>
          <a:p>
            <a:r>
              <a:rPr lang="sv-SE" sz="2400" dirty="0">
                <a:effectLst/>
                <a:latin typeface="Signika"/>
              </a:rPr>
              <a:t>Fall 2: Bengt, 81 år. (32p) (Ord HT22)</a:t>
            </a:r>
            <a:endParaRPr lang="sv-SE" sz="2400" dirty="0">
              <a:effectLst/>
            </a:endParaRPr>
          </a:p>
        </p:txBody>
      </p:sp>
    </p:spTree>
    <p:extLst>
      <p:ext uri="{BB962C8B-B14F-4D97-AF65-F5344CB8AC3E}">
        <p14:creationId xmlns:p14="http://schemas.microsoft.com/office/powerpoint/2010/main" val="26266007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400" dirty="0"/>
              <a:t>Det är tisdag eftermiddag och </a:t>
            </a:r>
            <a:r>
              <a:rPr lang="sv-SE" sz="1400" dirty="0" err="1"/>
              <a:t>Samina</a:t>
            </a:r>
            <a:r>
              <a:rPr lang="sv-SE" sz="1400" dirty="0"/>
              <a:t> som är sjuksköterska på ditt äldreboende ”Ugglan” ringer till dig mitt under mottagningen. Du är läkare på vårdcentralen Busken på landet och har sedan ett halvår besökt äldreboendet varje onsdag eftermiddag. </a:t>
            </a:r>
            <a:r>
              <a:rPr lang="sv-SE" sz="1400" dirty="0" err="1"/>
              <a:t>Samina</a:t>
            </a:r>
            <a:r>
              <a:rPr lang="sv-SE" sz="1400" dirty="0"/>
              <a:t> är ny sjuksköterska på boendet. </a:t>
            </a:r>
            <a:r>
              <a:rPr lang="sv-SE" sz="1400" dirty="0" err="1"/>
              <a:t>Samina</a:t>
            </a:r>
            <a:r>
              <a:rPr lang="sv-SE" sz="1400" dirty="0"/>
              <a:t> berättar att det i fredags kom in en 80-årig kvinna till en av boendets korttidsplatser. Kvinnan, som heter Thyra, har båda underarmarna i gips på grund av bilaterala </a:t>
            </a:r>
            <a:r>
              <a:rPr lang="sv-SE" sz="1400" dirty="0" err="1"/>
              <a:t>radiusfrakturer</a:t>
            </a:r>
            <a:r>
              <a:rPr lang="sv-SE" sz="1400" dirty="0"/>
              <a:t>. </a:t>
            </a:r>
            <a:r>
              <a:rPr lang="sv-SE" sz="1400" dirty="0" err="1"/>
              <a:t>Samina</a:t>
            </a:r>
            <a:r>
              <a:rPr lang="sv-SE" sz="1400" dirty="0"/>
              <a:t> berättar att Thyra hade halkat i torsdags, dvs för fem dagar sedan, och då ådragit sig frakturerna. </a:t>
            </a:r>
            <a:r>
              <a:rPr lang="sv-SE" sz="1400" dirty="0" err="1"/>
              <a:t>Samina</a:t>
            </a:r>
            <a:r>
              <a:rPr lang="sv-SE" sz="1400" dirty="0"/>
              <a:t> berättar att Thyra har varit trött och att hon har ätit väldigt dåligt sedan hon kom till boendet. Enligt rapporten från lasarettet åt Thyra bra under vistelsen där och var ganska alert. </a:t>
            </a:r>
            <a:r>
              <a:rPr lang="sv-SE" sz="1400" dirty="0" err="1"/>
              <a:t>Samina</a:t>
            </a:r>
            <a:r>
              <a:rPr lang="sv-SE" sz="1400" dirty="0"/>
              <a:t> undrar om hon ska ”göra något”. Du vill i första hand få en bättre uppfattning om hur Thyra mår just nu och ber därför </a:t>
            </a:r>
            <a:r>
              <a:rPr lang="sv-SE" sz="1400" dirty="0" err="1"/>
              <a:t>Samina</a:t>
            </a:r>
            <a:r>
              <a:rPr lang="sv-SE" sz="1400" dirty="0"/>
              <a:t> att förse dig med ytterligare information om detta. Du kan dock inte skicka iväg några prover idag eftersom </a:t>
            </a:r>
            <a:r>
              <a:rPr lang="sv-SE" sz="1400" dirty="0" err="1"/>
              <a:t>Samina</a:t>
            </a:r>
            <a:r>
              <a:rPr lang="sv-SE" sz="1400" dirty="0"/>
              <a:t> informerar dig om att bilen som transporterar proverna till laboratoriet redan har gått för dagen.</a:t>
            </a:r>
          </a:p>
          <a:p>
            <a:pPr marL="0" indent="0">
              <a:buNone/>
            </a:pPr>
            <a:r>
              <a:rPr lang="sv-SE" sz="1400" b="1" dirty="0"/>
              <a:t>Fråga 1:1 (3p). </a:t>
            </a:r>
            <a:r>
              <a:rPr lang="sv-SE" sz="1400" dirty="0"/>
              <a:t>Vilken ytterligare information behöver du i ärendet för att kunna ta ställning till vidare handläggning just nu? Motivera.</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1"/>
            <a:ext cx="10515600" cy="1146220"/>
          </a:xfrm>
        </p:spPr>
        <p:txBody>
          <a:bodyPr>
            <a:normAutofit/>
          </a:bodyPr>
          <a:lstStyle/>
          <a:p>
            <a:r>
              <a:rPr lang="sv-SE" sz="2400" dirty="0">
                <a:effectLst/>
                <a:latin typeface="Signika"/>
              </a:rPr>
              <a:t>Fall 1: Thyra, 80 år. (25p) (Omtenta HT21)</a:t>
            </a:r>
            <a:endParaRPr lang="sv-SE" sz="2400" dirty="0">
              <a:effectLst/>
            </a:endParaRPr>
          </a:p>
        </p:txBody>
      </p:sp>
    </p:spTree>
    <p:extLst>
      <p:ext uri="{BB962C8B-B14F-4D97-AF65-F5344CB8AC3E}">
        <p14:creationId xmlns:p14="http://schemas.microsoft.com/office/powerpoint/2010/main" val="12511401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400" dirty="0"/>
              <a:t>Det är tisdag eftermiddag och </a:t>
            </a:r>
            <a:r>
              <a:rPr lang="sv-SE" sz="1400" dirty="0" err="1"/>
              <a:t>Samina</a:t>
            </a:r>
            <a:r>
              <a:rPr lang="sv-SE" sz="1400" dirty="0"/>
              <a:t> som är sjuksköterska på ditt äldreboende ”Ugglan” ringer till dig mitt under mottagningen. Du är läkare på vårdcentralen Busken på landet och har sedan ett halvår besökt äldreboendet varje onsdag eftermiddag. </a:t>
            </a:r>
            <a:r>
              <a:rPr lang="sv-SE" sz="1400" dirty="0" err="1"/>
              <a:t>Samina</a:t>
            </a:r>
            <a:r>
              <a:rPr lang="sv-SE" sz="1400" dirty="0"/>
              <a:t> är ny sjuksköterska på boendet. </a:t>
            </a:r>
            <a:r>
              <a:rPr lang="sv-SE" sz="1400" dirty="0" err="1"/>
              <a:t>Samina</a:t>
            </a:r>
            <a:r>
              <a:rPr lang="sv-SE" sz="1400" dirty="0"/>
              <a:t> berättar att det i fredags kom in en 80-årig kvinna till en av boendets korttidsplatser. Kvinnan, som heter Thyra, har båda underarmarna i gips på grund av bilaterala </a:t>
            </a:r>
            <a:r>
              <a:rPr lang="sv-SE" sz="1400" dirty="0" err="1"/>
              <a:t>radiusfrakturer</a:t>
            </a:r>
            <a:r>
              <a:rPr lang="sv-SE" sz="1400" dirty="0"/>
              <a:t>. </a:t>
            </a:r>
            <a:r>
              <a:rPr lang="sv-SE" sz="1400" dirty="0" err="1"/>
              <a:t>Samina</a:t>
            </a:r>
            <a:r>
              <a:rPr lang="sv-SE" sz="1400" dirty="0"/>
              <a:t> berättar att Thyra hade halkat i torsdags, dvs för fem dagar sedan, och då ådragit sig frakturerna. </a:t>
            </a:r>
            <a:r>
              <a:rPr lang="sv-SE" sz="1400" dirty="0" err="1"/>
              <a:t>Samina</a:t>
            </a:r>
            <a:r>
              <a:rPr lang="sv-SE" sz="1400" dirty="0"/>
              <a:t> berättar att Thyra har varit trött och att hon har ätit väldigt dåligt sedan hon kom till boendet. Enligt rapporten från lasarettet åt Thyra bra under vistelsen där och var ganska alert. </a:t>
            </a:r>
            <a:r>
              <a:rPr lang="sv-SE" sz="1400" dirty="0" err="1"/>
              <a:t>Samina</a:t>
            </a:r>
            <a:r>
              <a:rPr lang="sv-SE" sz="1400" dirty="0"/>
              <a:t> undrar om hon ska ”göra något”. Du vill i första hand få en bättre uppfattning om hur Thyra mår just nu och ber därför </a:t>
            </a:r>
            <a:r>
              <a:rPr lang="sv-SE" sz="1400" dirty="0" err="1"/>
              <a:t>Samina</a:t>
            </a:r>
            <a:r>
              <a:rPr lang="sv-SE" sz="1400" dirty="0"/>
              <a:t> att förse dig med ytterligare information om detta. Du kan dock inte skicka iväg några prover idag eftersom </a:t>
            </a:r>
            <a:r>
              <a:rPr lang="sv-SE" sz="1400" dirty="0" err="1"/>
              <a:t>Samina</a:t>
            </a:r>
            <a:r>
              <a:rPr lang="sv-SE" sz="1400" dirty="0"/>
              <a:t> informerar dig om att bilen som transporterar proverna till laboratoriet redan har gått för dagen.</a:t>
            </a:r>
          </a:p>
          <a:p>
            <a:pPr marL="0" indent="0">
              <a:buNone/>
            </a:pPr>
            <a:r>
              <a:rPr lang="sv-SE" sz="1400" b="1" dirty="0"/>
              <a:t>Fråga 1:1 (3p). </a:t>
            </a:r>
            <a:r>
              <a:rPr lang="sv-SE" sz="1400" dirty="0"/>
              <a:t>Vilken ytterligare information behöver du i ärendet för att kunna ta ställning till vidare handläggning just nu? Motivera.</a:t>
            </a:r>
          </a:p>
          <a:p>
            <a:pPr marL="0" indent="0">
              <a:buNone/>
            </a:pPr>
            <a:r>
              <a:rPr lang="sv-SE" sz="1400" b="1" i="1" dirty="0">
                <a:solidFill>
                  <a:srgbClr val="0070C0"/>
                </a:solidFill>
              </a:rPr>
              <a:t>Återkoppling 1:1. </a:t>
            </a:r>
            <a:r>
              <a:rPr lang="sv-SE" sz="1400" i="1" dirty="0" err="1">
                <a:solidFill>
                  <a:srgbClr val="0070C0"/>
                </a:solidFill>
              </a:rPr>
              <a:t>Samina</a:t>
            </a:r>
            <a:r>
              <a:rPr lang="sv-SE" sz="1400" i="1" dirty="0">
                <a:solidFill>
                  <a:srgbClr val="0070C0"/>
                </a:solidFill>
              </a:rPr>
              <a:t> ringer dig på nytt och återkopplar följande till dig: Thyra har BT 160/95 </a:t>
            </a:r>
            <a:r>
              <a:rPr lang="sv-SE" sz="1400" i="1" dirty="0" err="1">
                <a:solidFill>
                  <a:srgbClr val="0070C0"/>
                </a:solidFill>
              </a:rPr>
              <a:t>mmHg</a:t>
            </a:r>
            <a:r>
              <a:rPr lang="sv-SE" sz="1400" i="1" dirty="0">
                <a:solidFill>
                  <a:srgbClr val="0070C0"/>
                </a:solidFill>
              </a:rPr>
              <a:t>, puls 80/min, temp 37,22 och </a:t>
            </a:r>
            <a:r>
              <a:rPr lang="sv-SE" sz="1400" i="1" dirty="0" err="1">
                <a:solidFill>
                  <a:srgbClr val="0070C0"/>
                </a:solidFill>
              </a:rPr>
              <a:t>saturation</a:t>
            </a:r>
            <a:r>
              <a:rPr lang="sv-SE" sz="1400" i="1" dirty="0">
                <a:solidFill>
                  <a:srgbClr val="0070C0"/>
                </a:solidFill>
              </a:rPr>
              <a:t> 96% på luft. Thyra är inte </a:t>
            </a:r>
            <a:r>
              <a:rPr lang="sv-SE" sz="1400" i="1" dirty="0" err="1">
                <a:solidFill>
                  <a:srgbClr val="0070C0"/>
                </a:solidFill>
              </a:rPr>
              <a:t>konfusorisk</a:t>
            </a:r>
            <a:r>
              <a:rPr lang="sv-SE" sz="1400" i="1" dirty="0">
                <a:solidFill>
                  <a:srgbClr val="0070C0"/>
                </a:solidFill>
              </a:rPr>
              <a:t>. Thyra har varit på toaletten och kissat ett par gånger under dagen och huden är inte fuktig. Hon väger 55 kg och är 165 cm lång. Kapillärt Hb är 122g/L och b-</a:t>
            </a:r>
            <a:r>
              <a:rPr lang="sv-SE" sz="1400" i="1" dirty="0" err="1">
                <a:solidFill>
                  <a:srgbClr val="0070C0"/>
                </a:solidFill>
              </a:rPr>
              <a:t>glucos</a:t>
            </a:r>
            <a:r>
              <a:rPr lang="sv-SE" sz="1400" i="1" dirty="0">
                <a:solidFill>
                  <a:srgbClr val="0070C0"/>
                </a:solidFill>
              </a:rPr>
              <a:t> 8 </a:t>
            </a:r>
            <a:r>
              <a:rPr lang="sv-SE" sz="1400" i="1" dirty="0" err="1">
                <a:solidFill>
                  <a:srgbClr val="0070C0"/>
                </a:solidFill>
              </a:rPr>
              <a:t>mmol</a:t>
            </a:r>
            <a:r>
              <a:rPr lang="sv-SE" sz="1400" i="1" dirty="0">
                <a:solidFill>
                  <a:srgbClr val="0070C0"/>
                </a:solidFill>
              </a:rPr>
              <a:t>/L. Eftersom Thyra har normala parametrar och verkar vara relativt opåverkad planerar du ett hembesök i samband med det planerade besöket på Ugglan imorgon. (Lärandemål: A1, B2).</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1"/>
            <a:ext cx="10515600" cy="1146220"/>
          </a:xfrm>
        </p:spPr>
        <p:txBody>
          <a:bodyPr>
            <a:normAutofit/>
          </a:bodyPr>
          <a:lstStyle/>
          <a:p>
            <a:r>
              <a:rPr lang="sv-SE" sz="2400" dirty="0">
                <a:effectLst/>
                <a:latin typeface="Signika"/>
              </a:rPr>
              <a:t>Fall 1: Thyra, 80 år. (25p) (Omtenta HT21)</a:t>
            </a:r>
            <a:endParaRPr lang="sv-SE" sz="2400" dirty="0">
              <a:effectLst/>
            </a:endParaRPr>
          </a:p>
        </p:txBody>
      </p:sp>
    </p:spTree>
    <p:extLst>
      <p:ext uri="{BB962C8B-B14F-4D97-AF65-F5344CB8AC3E}">
        <p14:creationId xmlns:p14="http://schemas.microsoft.com/office/powerpoint/2010/main" val="38918833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943598"/>
          </a:xfrm>
        </p:spPr>
        <p:txBody>
          <a:bodyPr>
            <a:normAutofit/>
          </a:bodyPr>
          <a:lstStyle/>
          <a:p>
            <a:pPr marL="0" indent="0">
              <a:buNone/>
            </a:pPr>
            <a:r>
              <a:rPr lang="sv-SE" sz="1200" i="1" dirty="0">
                <a:solidFill>
                  <a:schemeClr val="bg2">
                    <a:lumMod val="90000"/>
                  </a:schemeClr>
                </a:solidFill>
              </a:rPr>
              <a:t>Det är tisdag eftermiddag och </a:t>
            </a:r>
            <a:r>
              <a:rPr lang="sv-SE" sz="1200" i="1" dirty="0" err="1">
                <a:solidFill>
                  <a:schemeClr val="bg2">
                    <a:lumMod val="90000"/>
                  </a:schemeClr>
                </a:solidFill>
              </a:rPr>
              <a:t>Samina</a:t>
            </a:r>
            <a:r>
              <a:rPr lang="sv-SE" sz="1200" i="1" dirty="0">
                <a:solidFill>
                  <a:schemeClr val="bg2">
                    <a:lumMod val="90000"/>
                  </a:schemeClr>
                </a:solidFill>
              </a:rPr>
              <a:t> som är sjuksköterska på ditt äldreboende ”Ugglan” ringer till dig mitt under mottagningen. Du är läkare på vårdcentralen Busken på landet och har sedan ett halvår besökt äldreboendet varje onsdag eftermiddag. </a:t>
            </a:r>
            <a:r>
              <a:rPr lang="sv-SE" sz="1200" i="1" dirty="0" err="1">
                <a:solidFill>
                  <a:schemeClr val="bg2">
                    <a:lumMod val="90000"/>
                  </a:schemeClr>
                </a:solidFill>
              </a:rPr>
              <a:t>Samina</a:t>
            </a:r>
            <a:r>
              <a:rPr lang="sv-SE" sz="1200" i="1" dirty="0">
                <a:solidFill>
                  <a:schemeClr val="bg2">
                    <a:lumMod val="90000"/>
                  </a:schemeClr>
                </a:solidFill>
              </a:rPr>
              <a:t> är ny sjuksköterska på boendet. </a:t>
            </a:r>
            <a:r>
              <a:rPr lang="sv-SE" sz="1200" i="1" dirty="0" err="1">
                <a:solidFill>
                  <a:schemeClr val="bg2">
                    <a:lumMod val="90000"/>
                  </a:schemeClr>
                </a:solidFill>
              </a:rPr>
              <a:t>Samina</a:t>
            </a:r>
            <a:r>
              <a:rPr lang="sv-SE" sz="1200" i="1" dirty="0">
                <a:solidFill>
                  <a:schemeClr val="bg2">
                    <a:lumMod val="90000"/>
                  </a:schemeClr>
                </a:solidFill>
              </a:rPr>
              <a:t> berättar att det i fredags kom in en 80-årig kvinna till en av boendets korttidsplatser. Kvinnan, som heter Thyra, har båda underarmarna i gips på grund av bilaterala </a:t>
            </a:r>
            <a:r>
              <a:rPr lang="sv-SE" sz="1200" i="1" dirty="0" err="1">
                <a:solidFill>
                  <a:schemeClr val="bg2">
                    <a:lumMod val="90000"/>
                  </a:schemeClr>
                </a:solidFill>
              </a:rPr>
              <a:t>radiusfrakturer</a:t>
            </a:r>
            <a:r>
              <a:rPr lang="sv-SE" sz="1200" i="1" dirty="0">
                <a:solidFill>
                  <a:schemeClr val="bg2">
                    <a:lumMod val="90000"/>
                  </a:schemeClr>
                </a:solidFill>
              </a:rPr>
              <a:t>. </a:t>
            </a:r>
            <a:r>
              <a:rPr lang="sv-SE" sz="1200" i="1" dirty="0" err="1">
                <a:solidFill>
                  <a:schemeClr val="bg2">
                    <a:lumMod val="90000"/>
                  </a:schemeClr>
                </a:solidFill>
              </a:rPr>
              <a:t>Samina</a:t>
            </a:r>
            <a:r>
              <a:rPr lang="sv-SE" sz="1200" i="1" dirty="0">
                <a:solidFill>
                  <a:schemeClr val="bg2">
                    <a:lumMod val="90000"/>
                  </a:schemeClr>
                </a:solidFill>
              </a:rPr>
              <a:t> berättar att Thyra hade halkat i torsdags, dvs för fem dagar sedan, och då ådragit sig frakturerna. </a:t>
            </a:r>
            <a:r>
              <a:rPr lang="sv-SE" sz="1200" i="1" dirty="0" err="1">
                <a:solidFill>
                  <a:schemeClr val="bg2">
                    <a:lumMod val="90000"/>
                  </a:schemeClr>
                </a:solidFill>
              </a:rPr>
              <a:t>Samina</a:t>
            </a:r>
            <a:r>
              <a:rPr lang="sv-SE" sz="1200" i="1" dirty="0">
                <a:solidFill>
                  <a:schemeClr val="bg2">
                    <a:lumMod val="90000"/>
                  </a:schemeClr>
                </a:solidFill>
              </a:rPr>
              <a:t> berättar att Thyra har varit trött och att hon har ätit väldigt dåligt sedan hon kom till boendet. Enligt rapporten från lasarettet åt Thyra bra under vistelsen där och var ganska alert. </a:t>
            </a:r>
            <a:r>
              <a:rPr lang="sv-SE" sz="1200" i="1" dirty="0" err="1">
                <a:solidFill>
                  <a:schemeClr val="bg2">
                    <a:lumMod val="90000"/>
                  </a:schemeClr>
                </a:solidFill>
              </a:rPr>
              <a:t>Samina</a:t>
            </a:r>
            <a:r>
              <a:rPr lang="sv-SE" sz="1200" i="1" dirty="0">
                <a:solidFill>
                  <a:schemeClr val="bg2">
                    <a:lumMod val="90000"/>
                  </a:schemeClr>
                </a:solidFill>
              </a:rPr>
              <a:t> undrar om hon ska ”göra något”. Du vill i första hand få en bättre uppfattning om hur Thyra mår just nu och ber därför </a:t>
            </a:r>
            <a:r>
              <a:rPr lang="sv-SE" sz="1200" i="1" dirty="0" err="1">
                <a:solidFill>
                  <a:schemeClr val="bg2">
                    <a:lumMod val="90000"/>
                  </a:schemeClr>
                </a:solidFill>
              </a:rPr>
              <a:t>Samina</a:t>
            </a:r>
            <a:r>
              <a:rPr lang="sv-SE" sz="1200" i="1" dirty="0">
                <a:solidFill>
                  <a:schemeClr val="bg2">
                    <a:lumMod val="90000"/>
                  </a:schemeClr>
                </a:solidFill>
              </a:rPr>
              <a:t> att förse dig med ytterligare information om detta. Du kan dock inte skicka iväg några prover idag eftersom </a:t>
            </a:r>
            <a:r>
              <a:rPr lang="sv-SE" sz="1200" i="1" dirty="0" err="1">
                <a:solidFill>
                  <a:schemeClr val="bg2">
                    <a:lumMod val="90000"/>
                  </a:schemeClr>
                </a:solidFill>
              </a:rPr>
              <a:t>Samina</a:t>
            </a:r>
            <a:r>
              <a:rPr lang="sv-SE" sz="1200" i="1" dirty="0">
                <a:solidFill>
                  <a:schemeClr val="bg2">
                    <a:lumMod val="90000"/>
                  </a:schemeClr>
                </a:solidFill>
              </a:rPr>
              <a:t> informerar dig om att bilen som transporterar proverna till laboratoriet redan har gått för dagen. </a:t>
            </a:r>
            <a:r>
              <a:rPr lang="sv-SE" sz="1200" i="1" dirty="0" err="1">
                <a:solidFill>
                  <a:schemeClr val="bg2">
                    <a:lumMod val="90000"/>
                  </a:schemeClr>
                </a:solidFill>
              </a:rPr>
              <a:t>Samina</a:t>
            </a:r>
            <a:r>
              <a:rPr lang="sv-SE" sz="1200" i="1" dirty="0">
                <a:solidFill>
                  <a:schemeClr val="bg2">
                    <a:lumMod val="90000"/>
                  </a:schemeClr>
                </a:solidFill>
              </a:rPr>
              <a:t> ringer dig på nytt och återkopplar följande till dig: Thyra har BT 160/95 </a:t>
            </a:r>
            <a:r>
              <a:rPr lang="sv-SE" sz="1200" i="1" dirty="0" err="1">
                <a:solidFill>
                  <a:schemeClr val="bg2">
                    <a:lumMod val="90000"/>
                  </a:schemeClr>
                </a:solidFill>
              </a:rPr>
              <a:t>mmHg</a:t>
            </a:r>
            <a:r>
              <a:rPr lang="sv-SE" sz="1200" i="1" dirty="0">
                <a:solidFill>
                  <a:schemeClr val="bg2">
                    <a:lumMod val="90000"/>
                  </a:schemeClr>
                </a:solidFill>
              </a:rPr>
              <a:t>, puls 80/min, temp 37,22 och </a:t>
            </a:r>
            <a:r>
              <a:rPr lang="sv-SE" sz="1200" i="1" dirty="0" err="1">
                <a:solidFill>
                  <a:schemeClr val="bg2">
                    <a:lumMod val="90000"/>
                  </a:schemeClr>
                </a:solidFill>
              </a:rPr>
              <a:t>saturation</a:t>
            </a:r>
            <a:r>
              <a:rPr lang="sv-SE" sz="1200" i="1" dirty="0">
                <a:solidFill>
                  <a:schemeClr val="bg2">
                    <a:lumMod val="90000"/>
                  </a:schemeClr>
                </a:solidFill>
              </a:rPr>
              <a:t> 96% på luft. Thyra är inte </a:t>
            </a:r>
            <a:r>
              <a:rPr lang="sv-SE" sz="1200" i="1" dirty="0" err="1">
                <a:solidFill>
                  <a:schemeClr val="bg2">
                    <a:lumMod val="90000"/>
                  </a:schemeClr>
                </a:solidFill>
              </a:rPr>
              <a:t>konfusorisk</a:t>
            </a:r>
            <a:r>
              <a:rPr lang="sv-SE" sz="1200" i="1" dirty="0">
                <a:solidFill>
                  <a:schemeClr val="bg2">
                    <a:lumMod val="90000"/>
                  </a:schemeClr>
                </a:solidFill>
              </a:rPr>
              <a:t>. Thyra har varit på toaletten och kissat ett par gånger under dagen och huden är inte fuktig. Hon väger 55 kg och är 165 cm lång. Kapillärt Hb är 122g/L och b-</a:t>
            </a:r>
            <a:r>
              <a:rPr lang="sv-SE" sz="1200" i="1" dirty="0" err="1">
                <a:solidFill>
                  <a:schemeClr val="bg2">
                    <a:lumMod val="90000"/>
                  </a:schemeClr>
                </a:solidFill>
              </a:rPr>
              <a:t>glucos</a:t>
            </a:r>
            <a:r>
              <a:rPr lang="sv-SE" sz="1200" i="1" dirty="0">
                <a:solidFill>
                  <a:schemeClr val="bg2">
                    <a:lumMod val="90000"/>
                  </a:schemeClr>
                </a:solidFill>
              </a:rPr>
              <a:t> 8 </a:t>
            </a:r>
            <a:r>
              <a:rPr lang="sv-SE" sz="1200" i="1" dirty="0" err="1">
                <a:solidFill>
                  <a:schemeClr val="bg2">
                    <a:lumMod val="90000"/>
                  </a:schemeClr>
                </a:solidFill>
              </a:rPr>
              <a:t>mmol</a:t>
            </a:r>
            <a:r>
              <a:rPr lang="sv-SE" sz="1200" i="1" dirty="0">
                <a:solidFill>
                  <a:schemeClr val="bg2">
                    <a:lumMod val="90000"/>
                  </a:schemeClr>
                </a:solidFill>
              </a:rPr>
              <a:t>/L. Eftersom Thyra har normala parametrar och verkar vara relativt opåverkad planerar du ett hembesök i samband med det planerade besöket på Ugglan imorgon.</a:t>
            </a:r>
          </a:p>
          <a:p>
            <a:pPr marL="0" indent="0">
              <a:buNone/>
            </a:pPr>
            <a:r>
              <a:rPr lang="sv-SE" sz="1400" dirty="0"/>
              <a:t>Du åker till ”Ugglan” och träffar Thyra som första patient. Inför besöket har du tittat igenom medicinlistan, som visar:</a:t>
            </a:r>
          </a:p>
          <a:p>
            <a:pPr marL="0" indent="0">
              <a:buNone/>
            </a:pPr>
            <a:r>
              <a:rPr lang="sv-SE" sz="1400" dirty="0" err="1"/>
              <a:t>Metformin</a:t>
            </a:r>
            <a:r>
              <a:rPr lang="sv-SE" sz="1400" dirty="0"/>
              <a:t> 500 mg 2x2</a:t>
            </a:r>
          </a:p>
          <a:p>
            <a:pPr marL="0" indent="0">
              <a:buNone/>
            </a:pPr>
            <a:r>
              <a:rPr lang="sv-SE" sz="1400" dirty="0" err="1"/>
              <a:t>Enalapril</a:t>
            </a:r>
            <a:r>
              <a:rPr lang="sv-SE" sz="1400" dirty="0"/>
              <a:t> 5 mg x1</a:t>
            </a:r>
          </a:p>
          <a:p>
            <a:pPr marL="0" indent="0">
              <a:buNone/>
            </a:pPr>
            <a:r>
              <a:rPr lang="sv-SE" sz="1400" dirty="0" err="1"/>
              <a:t>Rousovastatin</a:t>
            </a:r>
            <a:r>
              <a:rPr lang="sv-SE" sz="1400" dirty="0"/>
              <a:t> 10 mg x1</a:t>
            </a:r>
          </a:p>
          <a:p>
            <a:pPr marL="0" indent="0">
              <a:buNone/>
            </a:pPr>
            <a:r>
              <a:rPr lang="sv-SE" sz="1400" dirty="0"/>
              <a:t>Det framkommer att Thyra bor ensam på landet och har klarat sig själv fram till nu. Maken Ragnar avled plötsligt i en trolig hjärtinfarkt, för ett par veckor sedan. Förra veckan när Thyra var ute och hämtade ved halkade hon och bröt oturligt nog båda underarmarna. Som tur var kom sonen, Roland förbi strax efteråt och körde henne till akutmottagningen. </a:t>
            </a:r>
            <a:r>
              <a:rPr lang="sv-SE" sz="1400" dirty="0" err="1"/>
              <a:t>Samina</a:t>
            </a:r>
            <a:r>
              <a:rPr lang="sv-SE" sz="1400" dirty="0"/>
              <a:t> berättar att Thyra har tablettbehandlad diabetes och hypertoni men är annars frisk. Personalen på boendet har inte märkt att Thyra skulle vara glömsk. </a:t>
            </a:r>
            <a:r>
              <a:rPr lang="sv-SE" sz="1400" dirty="0" err="1"/>
              <a:t>Samina</a:t>
            </a:r>
            <a:r>
              <a:rPr lang="sv-SE" sz="1400" dirty="0"/>
              <a:t> berättar lite nöjt, för dig och Thyra att hon redan förberett genom att ta en urinsticka inför besöket, eftersom personalen klagat på att urinen luktar illa. Den visade på bakterier i urinen.</a:t>
            </a:r>
          </a:p>
          <a:p>
            <a:pPr marL="0" indent="0">
              <a:buNone/>
            </a:pPr>
            <a:r>
              <a:rPr lang="sv-SE" sz="1400" dirty="0" err="1"/>
              <a:t>Nitur</a:t>
            </a:r>
            <a:r>
              <a:rPr lang="sv-SE" sz="1400" dirty="0"/>
              <a:t>: </a:t>
            </a:r>
            <a:r>
              <a:rPr lang="sv-SE" sz="1400" dirty="0" err="1"/>
              <a:t>pos</a:t>
            </a:r>
            <a:r>
              <a:rPr lang="sv-SE" sz="1400" dirty="0"/>
              <a:t>, U </a:t>
            </a:r>
            <a:r>
              <a:rPr lang="sv-SE" sz="1400" dirty="0" err="1"/>
              <a:t>hb</a:t>
            </a:r>
            <a:r>
              <a:rPr lang="sv-SE" sz="1400" dirty="0"/>
              <a:t> +1, U leukocyter 0, U albumin 0.</a:t>
            </a:r>
          </a:p>
          <a:p>
            <a:pPr marL="0" indent="0">
              <a:buNone/>
            </a:pPr>
            <a:r>
              <a:rPr lang="sv-SE" sz="1400" dirty="0"/>
              <a:t>Thyra tycker att bakterier låter allvarligt och undrar vad man ska göra åt det.</a:t>
            </a:r>
          </a:p>
          <a:p>
            <a:pPr marL="0" indent="0">
              <a:buNone/>
            </a:pPr>
            <a:r>
              <a:rPr lang="sv-SE" sz="1400" b="1" dirty="0"/>
              <a:t>Fråga 1:2a (2p). </a:t>
            </a:r>
            <a:r>
              <a:rPr lang="sv-SE" sz="1400" dirty="0"/>
              <a:t>Vad säger du till Thyra som svar på frågan? Motivera svaret.</a:t>
            </a:r>
            <a:br>
              <a:rPr lang="sv-SE" sz="1400" dirty="0"/>
            </a:br>
            <a:r>
              <a:rPr lang="sv-SE" sz="1400" b="1" dirty="0"/>
              <a:t>Fråga 1:2b (1p). </a:t>
            </a:r>
            <a:r>
              <a:rPr lang="sv-SE" sz="1400" dirty="0"/>
              <a:t>Förklara varför det i detta fall var fel att ta urinsticka? Motivera.</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1"/>
            <a:ext cx="10515600" cy="1146220"/>
          </a:xfrm>
        </p:spPr>
        <p:txBody>
          <a:bodyPr>
            <a:normAutofit/>
          </a:bodyPr>
          <a:lstStyle/>
          <a:p>
            <a:r>
              <a:rPr lang="sv-SE" sz="2400" dirty="0">
                <a:effectLst/>
                <a:latin typeface="Signika"/>
              </a:rPr>
              <a:t>Fall 1: Thyra, 80 år. (25p) (Omtenta HT21)</a:t>
            </a:r>
            <a:endParaRPr lang="sv-SE" sz="2400" dirty="0">
              <a:effectLst/>
            </a:endParaRPr>
          </a:p>
        </p:txBody>
      </p:sp>
    </p:spTree>
    <p:extLst>
      <p:ext uri="{BB962C8B-B14F-4D97-AF65-F5344CB8AC3E}">
        <p14:creationId xmlns:p14="http://schemas.microsoft.com/office/powerpoint/2010/main" val="14540793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943598"/>
          </a:xfrm>
        </p:spPr>
        <p:txBody>
          <a:bodyPr>
            <a:normAutofit/>
          </a:bodyPr>
          <a:lstStyle/>
          <a:p>
            <a:pPr marL="0" indent="0">
              <a:buNone/>
            </a:pPr>
            <a:r>
              <a:rPr lang="sv-SE" sz="1200" i="1" dirty="0">
                <a:solidFill>
                  <a:schemeClr val="bg2">
                    <a:lumMod val="90000"/>
                  </a:schemeClr>
                </a:solidFill>
              </a:rPr>
              <a:t>Det är tisdag eftermiddag och </a:t>
            </a:r>
            <a:r>
              <a:rPr lang="sv-SE" sz="1200" i="1" dirty="0" err="1">
                <a:solidFill>
                  <a:schemeClr val="bg2">
                    <a:lumMod val="90000"/>
                  </a:schemeClr>
                </a:solidFill>
              </a:rPr>
              <a:t>Samina</a:t>
            </a:r>
            <a:r>
              <a:rPr lang="sv-SE" sz="1200" i="1" dirty="0">
                <a:solidFill>
                  <a:schemeClr val="bg2">
                    <a:lumMod val="90000"/>
                  </a:schemeClr>
                </a:solidFill>
              </a:rPr>
              <a:t> som är sjuksköterska på ditt äldreboende ”Ugglan” ringer till dig mitt under mottagningen. Du är läkare på vårdcentralen Busken på landet och har sedan ett halvår besökt äldreboendet varje onsdag eftermiddag. </a:t>
            </a:r>
            <a:r>
              <a:rPr lang="sv-SE" sz="1200" i="1" dirty="0" err="1">
                <a:solidFill>
                  <a:schemeClr val="bg2">
                    <a:lumMod val="90000"/>
                  </a:schemeClr>
                </a:solidFill>
              </a:rPr>
              <a:t>Samina</a:t>
            </a:r>
            <a:r>
              <a:rPr lang="sv-SE" sz="1200" i="1" dirty="0">
                <a:solidFill>
                  <a:schemeClr val="bg2">
                    <a:lumMod val="90000"/>
                  </a:schemeClr>
                </a:solidFill>
              </a:rPr>
              <a:t> är ny sjuksköterska på boendet. </a:t>
            </a:r>
            <a:r>
              <a:rPr lang="sv-SE" sz="1200" i="1" dirty="0" err="1">
                <a:solidFill>
                  <a:schemeClr val="bg2">
                    <a:lumMod val="90000"/>
                  </a:schemeClr>
                </a:solidFill>
              </a:rPr>
              <a:t>Samina</a:t>
            </a:r>
            <a:r>
              <a:rPr lang="sv-SE" sz="1200" i="1" dirty="0">
                <a:solidFill>
                  <a:schemeClr val="bg2">
                    <a:lumMod val="90000"/>
                  </a:schemeClr>
                </a:solidFill>
              </a:rPr>
              <a:t> berättar att det i fredags kom in en 80-årig kvinna till en av boendets korttidsplatser. Kvinnan, som heter Thyra, har båda underarmarna i gips på grund av bilaterala </a:t>
            </a:r>
            <a:r>
              <a:rPr lang="sv-SE" sz="1200" i="1" dirty="0" err="1">
                <a:solidFill>
                  <a:schemeClr val="bg2">
                    <a:lumMod val="90000"/>
                  </a:schemeClr>
                </a:solidFill>
              </a:rPr>
              <a:t>radiusfrakturer</a:t>
            </a:r>
            <a:r>
              <a:rPr lang="sv-SE" sz="1200" i="1" dirty="0">
                <a:solidFill>
                  <a:schemeClr val="bg2">
                    <a:lumMod val="90000"/>
                  </a:schemeClr>
                </a:solidFill>
              </a:rPr>
              <a:t>. </a:t>
            </a:r>
            <a:r>
              <a:rPr lang="sv-SE" sz="1200" i="1" dirty="0" err="1">
                <a:solidFill>
                  <a:schemeClr val="bg2">
                    <a:lumMod val="90000"/>
                  </a:schemeClr>
                </a:solidFill>
              </a:rPr>
              <a:t>Samina</a:t>
            </a:r>
            <a:r>
              <a:rPr lang="sv-SE" sz="1200" i="1" dirty="0">
                <a:solidFill>
                  <a:schemeClr val="bg2">
                    <a:lumMod val="90000"/>
                  </a:schemeClr>
                </a:solidFill>
              </a:rPr>
              <a:t> berättar att Thyra hade halkat i torsdags, dvs för fem dagar sedan, och då ådragit sig frakturerna. </a:t>
            </a:r>
            <a:r>
              <a:rPr lang="sv-SE" sz="1200" i="1" dirty="0" err="1">
                <a:solidFill>
                  <a:schemeClr val="bg2">
                    <a:lumMod val="90000"/>
                  </a:schemeClr>
                </a:solidFill>
              </a:rPr>
              <a:t>Samina</a:t>
            </a:r>
            <a:r>
              <a:rPr lang="sv-SE" sz="1200" i="1" dirty="0">
                <a:solidFill>
                  <a:schemeClr val="bg2">
                    <a:lumMod val="90000"/>
                  </a:schemeClr>
                </a:solidFill>
              </a:rPr>
              <a:t> berättar att Thyra har varit trött och att hon har ätit väldigt dåligt sedan hon kom till boendet. Enligt rapporten från lasarettet åt Thyra bra under vistelsen där och var ganska alert. </a:t>
            </a:r>
            <a:r>
              <a:rPr lang="sv-SE" sz="1200" i="1" dirty="0" err="1">
                <a:solidFill>
                  <a:schemeClr val="bg2">
                    <a:lumMod val="90000"/>
                  </a:schemeClr>
                </a:solidFill>
              </a:rPr>
              <a:t>Samina</a:t>
            </a:r>
            <a:r>
              <a:rPr lang="sv-SE" sz="1200" i="1" dirty="0">
                <a:solidFill>
                  <a:schemeClr val="bg2">
                    <a:lumMod val="90000"/>
                  </a:schemeClr>
                </a:solidFill>
              </a:rPr>
              <a:t> undrar om hon ska ”göra något”. Du vill i första hand få en bättre uppfattning om hur Thyra mår just nu och ber därför </a:t>
            </a:r>
            <a:r>
              <a:rPr lang="sv-SE" sz="1200" i="1" dirty="0" err="1">
                <a:solidFill>
                  <a:schemeClr val="bg2">
                    <a:lumMod val="90000"/>
                  </a:schemeClr>
                </a:solidFill>
              </a:rPr>
              <a:t>Samina</a:t>
            </a:r>
            <a:r>
              <a:rPr lang="sv-SE" sz="1200" i="1" dirty="0">
                <a:solidFill>
                  <a:schemeClr val="bg2">
                    <a:lumMod val="90000"/>
                  </a:schemeClr>
                </a:solidFill>
              </a:rPr>
              <a:t> att förse dig med ytterligare information om detta. Du kan dock inte skicka iväg några prover idag eftersom </a:t>
            </a:r>
            <a:r>
              <a:rPr lang="sv-SE" sz="1200" i="1" dirty="0" err="1">
                <a:solidFill>
                  <a:schemeClr val="bg2">
                    <a:lumMod val="90000"/>
                  </a:schemeClr>
                </a:solidFill>
              </a:rPr>
              <a:t>Samina</a:t>
            </a:r>
            <a:r>
              <a:rPr lang="sv-SE" sz="1200" i="1" dirty="0">
                <a:solidFill>
                  <a:schemeClr val="bg2">
                    <a:lumMod val="90000"/>
                  </a:schemeClr>
                </a:solidFill>
              </a:rPr>
              <a:t> informerar dig om att bilen som transporterar proverna till laboratoriet redan har gått för dagen. </a:t>
            </a:r>
            <a:r>
              <a:rPr lang="sv-SE" sz="1200" i="1" dirty="0" err="1">
                <a:solidFill>
                  <a:schemeClr val="bg2">
                    <a:lumMod val="90000"/>
                  </a:schemeClr>
                </a:solidFill>
              </a:rPr>
              <a:t>Samina</a:t>
            </a:r>
            <a:r>
              <a:rPr lang="sv-SE" sz="1200" i="1" dirty="0">
                <a:solidFill>
                  <a:schemeClr val="bg2">
                    <a:lumMod val="90000"/>
                  </a:schemeClr>
                </a:solidFill>
              </a:rPr>
              <a:t> ringer dig på nytt och återkopplar följande till dig: Thyra har BT 160/95 </a:t>
            </a:r>
            <a:r>
              <a:rPr lang="sv-SE" sz="1200" i="1" dirty="0" err="1">
                <a:solidFill>
                  <a:schemeClr val="bg2">
                    <a:lumMod val="90000"/>
                  </a:schemeClr>
                </a:solidFill>
              </a:rPr>
              <a:t>mmHg</a:t>
            </a:r>
            <a:r>
              <a:rPr lang="sv-SE" sz="1200" i="1" dirty="0">
                <a:solidFill>
                  <a:schemeClr val="bg2">
                    <a:lumMod val="90000"/>
                  </a:schemeClr>
                </a:solidFill>
              </a:rPr>
              <a:t>, puls 80/min, temp 37,22 och </a:t>
            </a:r>
            <a:r>
              <a:rPr lang="sv-SE" sz="1200" i="1" dirty="0" err="1">
                <a:solidFill>
                  <a:schemeClr val="bg2">
                    <a:lumMod val="90000"/>
                  </a:schemeClr>
                </a:solidFill>
              </a:rPr>
              <a:t>saturation</a:t>
            </a:r>
            <a:r>
              <a:rPr lang="sv-SE" sz="1200" i="1" dirty="0">
                <a:solidFill>
                  <a:schemeClr val="bg2">
                    <a:lumMod val="90000"/>
                  </a:schemeClr>
                </a:solidFill>
              </a:rPr>
              <a:t> 96% på luft. Thyra är inte </a:t>
            </a:r>
            <a:r>
              <a:rPr lang="sv-SE" sz="1200" i="1" dirty="0" err="1">
                <a:solidFill>
                  <a:schemeClr val="bg2">
                    <a:lumMod val="90000"/>
                  </a:schemeClr>
                </a:solidFill>
              </a:rPr>
              <a:t>konfusorisk</a:t>
            </a:r>
            <a:r>
              <a:rPr lang="sv-SE" sz="1200" i="1" dirty="0">
                <a:solidFill>
                  <a:schemeClr val="bg2">
                    <a:lumMod val="90000"/>
                  </a:schemeClr>
                </a:solidFill>
              </a:rPr>
              <a:t>. Thyra har varit på toaletten och kissat ett par gånger under dagen och huden är inte fuktig. Hon väger 55 kg och är 165 cm lång. Kapillärt Hb är 122g/L och b-</a:t>
            </a:r>
            <a:r>
              <a:rPr lang="sv-SE" sz="1200" i="1" dirty="0" err="1">
                <a:solidFill>
                  <a:schemeClr val="bg2">
                    <a:lumMod val="90000"/>
                  </a:schemeClr>
                </a:solidFill>
              </a:rPr>
              <a:t>glucos</a:t>
            </a:r>
            <a:r>
              <a:rPr lang="sv-SE" sz="1200" i="1" dirty="0">
                <a:solidFill>
                  <a:schemeClr val="bg2">
                    <a:lumMod val="90000"/>
                  </a:schemeClr>
                </a:solidFill>
              </a:rPr>
              <a:t> 8 </a:t>
            </a:r>
            <a:r>
              <a:rPr lang="sv-SE" sz="1200" i="1" dirty="0" err="1">
                <a:solidFill>
                  <a:schemeClr val="bg2">
                    <a:lumMod val="90000"/>
                  </a:schemeClr>
                </a:solidFill>
              </a:rPr>
              <a:t>mmol</a:t>
            </a:r>
            <a:r>
              <a:rPr lang="sv-SE" sz="1200" i="1" dirty="0">
                <a:solidFill>
                  <a:schemeClr val="bg2">
                    <a:lumMod val="90000"/>
                  </a:schemeClr>
                </a:solidFill>
              </a:rPr>
              <a:t>/L. Eftersom Thyra har normala parametrar och verkar vara relativt opåverkad planerar du ett hembesök i samband med det planerade besöket på Ugglan imorgon.</a:t>
            </a:r>
          </a:p>
          <a:p>
            <a:pPr marL="0" indent="0">
              <a:buNone/>
            </a:pPr>
            <a:r>
              <a:rPr lang="sv-SE" sz="1400" dirty="0"/>
              <a:t>Du åker till ”Ugglan” och träffar Thyra som första patient. Inför besöket har du tittat igenom medicinlistan, som visar:</a:t>
            </a:r>
          </a:p>
          <a:p>
            <a:pPr marL="0" indent="0">
              <a:buNone/>
            </a:pPr>
            <a:r>
              <a:rPr lang="sv-SE" sz="1400" dirty="0" err="1"/>
              <a:t>Metformin</a:t>
            </a:r>
            <a:r>
              <a:rPr lang="sv-SE" sz="1400" dirty="0"/>
              <a:t> 500 mg 2x2</a:t>
            </a:r>
          </a:p>
          <a:p>
            <a:pPr marL="0" indent="0">
              <a:buNone/>
            </a:pPr>
            <a:r>
              <a:rPr lang="sv-SE" sz="1400" dirty="0" err="1"/>
              <a:t>Enalapril</a:t>
            </a:r>
            <a:r>
              <a:rPr lang="sv-SE" sz="1400" dirty="0"/>
              <a:t> 5 mg x1</a:t>
            </a:r>
          </a:p>
          <a:p>
            <a:pPr marL="0" indent="0">
              <a:buNone/>
            </a:pPr>
            <a:r>
              <a:rPr lang="sv-SE" sz="1400" dirty="0" err="1"/>
              <a:t>Rousovastatin</a:t>
            </a:r>
            <a:r>
              <a:rPr lang="sv-SE" sz="1400" dirty="0"/>
              <a:t> 10 mg x1</a:t>
            </a:r>
          </a:p>
          <a:p>
            <a:pPr marL="0" indent="0">
              <a:buNone/>
            </a:pPr>
            <a:r>
              <a:rPr lang="sv-SE" sz="1400" dirty="0"/>
              <a:t>Det framkommer att Thyra bor ensam på landet och har klarat sig själv fram till nu. Maken Ragnar avled plötsligt i en trolig hjärtinfarkt, för ett par veckor sedan. Förra veckan när Thyra var ute och hämtade ved halkade hon och bröt oturligt nog båda underarmarna. Som tur var kom sonen, Roland förbi strax efteråt och körde henne till akutmottagningen. </a:t>
            </a:r>
            <a:r>
              <a:rPr lang="sv-SE" sz="1400" dirty="0" err="1"/>
              <a:t>Samina</a:t>
            </a:r>
            <a:r>
              <a:rPr lang="sv-SE" sz="1400" dirty="0"/>
              <a:t> berättar att Thyra har tablettbehandlad diabetes och hypertoni men är annars frisk. Personalen på boendet har inte märkt att Thyra skulle vara glömsk. </a:t>
            </a:r>
            <a:r>
              <a:rPr lang="sv-SE" sz="1400" dirty="0" err="1"/>
              <a:t>Samina</a:t>
            </a:r>
            <a:r>
              <a:rPr lang="sv-SE" sz="1400" dirty="0"/>
              <a:t> berättar lite nöjt, för dig och Thyra att hon redan förberett genom att ta en urinsticka inför besöket, eftersom personalen klagat på att urinen luktar illa. Den visade på bakterier i urinen.</a:t>
            </a:r>
          </a:p>
          <a:p>
            <a:pPr marL="0" indent="0">
              <a:buNone/>
            </a:pPr>
            <a:r>
              <a:rPr lang="sv-SE" sz="1400" dirty="0" err="1"/>
              <a:t>Nitur</a:t>
            </a:r>
            <a:r>
              <a:rPr lang="sv-SE" sz="1400" dirty="0"/>
              <a:t>: </a:t>
            </a:r>
            <a:r>
              <a:rPr lang="sv-SE" sz="1400" dirty="0" err="1"/>
              <a:t>pos</a:t>
            </a:r>
            <a:r>
              <a:rPr lang="sv-SE" sz="1400" dirty="0"/>
              <a:t>, U </a:t>
            </a:r>
            <a:r>
              <a:rPr lang="sv-SE" sz="1400" dirty="0" err="1"/>
              <a:t>hb</a:t>
            </a:r>
            <a:r>
              <a:rPr lang="sv-SE" sz="1400" dirty="0"/>
              <a:t> +1, U leukocyter 0, U albumin 0.</a:t>
            </a:r>
          </a:p>
          <a:p>
            <a:pPr marL="0" indent="0">
              <a:buNone/>
            </a:pPr>
            <a:r>
              <a:rPr lang="sv-SE" sz="1400" dirty="0"/>
              <a:t>Thyra tycker att bakterier låter allvarligt och undrar vad man ska göra åt det.</a:t>
            </a:r>
          </a:p>
          <a:p>
            <a:pPr marL="0" indent="0">
              <a:buNone/>
            </a:pPr>
            <a:r>
              <a:rPr lang="sv-SE" sz="1400" b="1" dirty="0"/>
              <a:t>Fråga 1:2a (2p). </a:t>
            </a:r>
            <a:r>
              <a:rPr lang="sv-SE" sz="1400" dirty="0"/>
              <a:t>Vad säger du till Thyra som svar på frågan? Motivera svaret.</a:t>
            </a:r>
            <a:br>
              <a:rPr lang="sv-SE" sz="1400" dirty="0"/>
            </a:br>
            <a:r>
              <a:rPr lang="sv-SE" sz="1400" b="1" dirty="0"/>
              <a:t>Fråga 1:2b (1p). </a:t>
            </a:r>
            <a:r>
              <a:rPr lang="sv-SE" sz="1400" dirty="0"/>
              <a:t>Förklara varför det i detta fall var fel att ta urinsticka? Motivera.</a:t>
            </a:r>
          </a:p>
          <a:p>
            <a:pPr marL="0" indent="0">
              <a:buNone/>
            </a:pPr>
            <a:r>
              <a:rPr lang="sv-SE" sz="1400" b="1" i="1" dirty="0">
                <a:solidFill>
                  <a:srgbClr val="0070C0"/>
                </a:solidFill>
              </a:rPr>
              <a:t>Återkoppling 1:2. </a:t>
            </a:r>
            <a:r>
              <a:rPr lang="sv-SE" sz="1400" i="1" dirty="0">
                <a:solidFill>
                  <a:srgbClr val="0070C0"/>
                </a:solidFill>
              </a:rPr>
              <a:t>Thyra negerar urinvägssymtom och du förklarar för henne att vid hennes ålder det är vanligt att ha bakterier i urinen utan att ha en urinvägsinfektion. Detta behöver inte behandlas. Efter besöket berättar du om asymtomatisk </a:t>
            </a:r>
            <a:r>
              <a:rPr lang="sv-SE" sz="1400" i="1" dirty="0" err="1">
                <a:solidFill>
                  <a:srgbClr val="0070C0"/>
                </a:solidFill>
              </a:rPr>
              <a:t>bakteriuri</a:t>
            </a:r>
            <a:r>
              <a:rPr lang="sv-SE" sz="1400" i="1" dirty="0">
                <a:solidFill>
                  <a:srgbClr val="0070C0"/>
                </a:solidFill>
              </a:rPr>
              <a:t> (ABU) för </a:t>
            </a:r>
            <a:r>
              <a:rPr lang="sv-SE" sz="1400" i="1" dirty="0" err="1">
                <a:solidFill>
                  <a:srgbClr val="0070C0"/>
                </a:solidFill>
              </a:rPr>
              <a:t>Samina</a:t>
            </a:r>
            <a:r>
              <a:rPr lang="sv-SE" sz="1400" i="1" dirty="0">
                <a:solidFill>
                  <a:srgbClr val="0070C0"/>
                </a:solidFill>
              </a:rPr>
              <a:t> och om svårigheterna med att tolka betydelsen av ett positivt test. Därför är det bäst att bara använda stickor vid tydlig indikation. (Lärandemål: A2, B2).</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1"/>
            <a:ext cx="10515600" cy="1146220"/>
          </a:xfrm>
        </p:spPr>
        <p:txBody>
          <a:bodyPr>
            <a:normAutofit/>
          </a:bodyPr>
          <a:lstStyle/>
          <a:p>
            <a:r>
              <a:rPr lang="sv-SE" sz="2400" dirty="0">
                <a:effectLst/>
                <a:latin typeface="Signika"/>
              </a:rPr>
              <a:t>Fall 1: Thyra, 80 år. (25p) (Omtenta HT21)</a:t>
            </a:r>
            <a:endParaRPr lang="sv-SE" sz="2400" dirty="0">
              <a:effectLst/>
            </a:endParaRPr>
          </a:p>
        </p:txBody>
      </p:sp>
    </p:spTree>
    <p:extLst>
      <p:ext uri="{BB962C8B-B14F-4D97-AF65-F5344CB8AC3E}">
        <p14:creationId xmlns:p14="http://schemas.microsoft.com/office/powerpoint/2010/main" val="4094950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Anders, 67 </a:t>
            </a:r>
            <a:r>
              <a:rPr lang="sv-SE" sz="2400" dirty="0" err="1">
                <a:effectLst/>
                <a:latin typeface="Signika"/>
              </a:rPr>
              <a:t>år</a:t>
            </a:r>
            <a:r>
              <a:rPr lang="sv-SE" sz="2400" dirty="0">
                <a:effectLst/>
                <a:latin typeface="Signika"/>
              </a:rPr>
              <a:t>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600" dirty="0"/>
              <a:t>Anders är 67 år och arbetade i höstas sin sista termin som gymnasielärare i matematik och kemi. Han har alltid trivts med sitt yrke, men i samband med hans hustrus bortgång för ett par år sedan tappade han gnistan en del och tappade samtidigt även glädjen i arbetet. Under den gångna hösten noterade han tilltagande problem med närminnet och vid ett par tillfällen glömde han lektioner, vilket han aldrig tidigare gjort under sin yrkeskarriär. När han nu söker dig på vårdcentralen knappt ett år senare i augusti är det för att hans dotter som bor i en annan stad mer eller mindre tvingat honom till en läkartid för hans dåliga minne.</a:t>
            </a:r>
          </a:p>
          <a:p>
            <a:pPr marL="0" indent="0">
              <a:buNone/>
            </a:pPr>
            <a:r>
              <a:rPr lang="sv-SE" sz="1600" b="1" dirty="0"/>
              <a:t>Fråga 2:1 (2p). </a:t>
            </a:r>
            <a:r>
              <a:rPr lang="sv-SE" sz="1600" dirty="0"/>
              <a:t>Vilka differentialdiagnoser bör i första hand beaktas utifrån den kortfattade anamnesen? Motivera kort hur du tänker!</a:t>
            </a:r>
          </a:p>
          <a:p>
            <a:pPr marL="0" indent="0">
              <a:buNone/>
            </a:pPr>
            <a:r>
              <a:rPr lang="sv-SE" sz="1600" b="1" i="1" dirty="0">
                <a:solidFill>
                  <a:srgbClr val="0070C0"/>
                </a:solidFill>
              </a:rPr>
              <a:t>Återkoppling 2:1. </a:t>
            </a:r>
            <a:r>
              <a:rPr lang="sv-SE" sz="1600" i="1" dirty="0">
                <a:solidFill>
                  <a:srgbClr val="0070C0"/>
                </a:solidFill>
              </a:rPr>
              <a:t>Du bedömer att det utifrån den kortfattade anamnesen finns en del som talar för en depression, men funderar även över möjligheten av en demenssjukdom. (Lärandemål A2, B2)</a:t>
            </a:r>
          </a:p>
        </p:txBody>
      </p:sp>
    </p:spTree>
    <p:extLst>
      <p:ext uri="{BB962C8B-B14F-4D97-AF65-F5344CB8AC3E}">
        <p14:creationId xmlns:p14="http://schemas.microsoft.com/office/powerpoint/2010/main" val="41580834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943598"/>
          </a:xfrm>
        </p:spPr>
        <p:txBody>
          <a:bodyPr>
            <a:normAutofit/>
          </a:bodyPr>
          <a:lstStyle/>
          <a:p>
            <a:pPr marL="0" indent="0">
              <a:buNone/>
            </a:pPr>
            <a:r>
              <a:rPr lang="sv-SE" sz="1200" i="1" dirty="0">
                <a:solidFill>
                  <a:schemeClr val="bg2">
                    <a:lumMod val="90000"/>
                  </a:schemeClr>
                </a:solidFill>
              </a:rPr>
              <a:t>Det är tisdag eftermiddag och </a:t>
            </a:r>
            <a:r>
              <a:rPr lang="sv-SE" sz="1200" i="1" dirty="0" err="1">
                <a:solidFill>
                  <a:schemeClr val="bg2">
                    <a:lumMod val="90000"/>
                  </a:schemeClr>
                </a:solidFill>
              </a:rPr>
              <a:t>Samina</a:t>
            </a:r>
            <a:r>
              <a:rPr lang="sv-SE" sz="1200" i="1" dirty="0">
                <a:solidFill>
                  <a:schemeClr val="bg2">
                    <a:lumMod val="90000"/>
                  </a:schemeClr>
                </a:solidFill>
              </a:rPr>
              <a:t> som är sjuksköterska på ditt äldreboende ”Ugglan” ringer till dig mitt under mottagningen. Du är läkare på vårdcentralen Busken på landet och har sedan ett halvår besökt äldreboendet varje onsdag eftermiddag. </a:t>
            </a:r>
            <a:r>
              <a:rPr lang="sv-SE" sz="1200" i="1" dirty="0" err="1">
                <a:solidFill>
                  <a:schemeClr val="bg2">
                    <a:lumMod val="90000"/>
                  </a:schemeClr>
                </a:solidFill>
              </a:rPr>
              <a:t>Samina</a:t>
            </a:r>
            <a:r>
              <a:rPr lang="sv-SE" sz="1200" i="1" dirty="0">
                <a:solidFill>
                  <a:schemeClr val="bg2">
                    <a:lumMod val="90000"/>
                  </a:schemeClr>
                </a:solidFill>
              </a:rPr>
              <a:t> är ny sjuksköterska på boendet. </a:t>
            </a:r>
            <a:r>
              <a:rPr lang="sv-SE" sz="1200" i="1" dirty="0" err="1">
                <a:solidFill>
                  <a:schemeClr val="bg2">
                    <a:lumMod val="90000"/>
                  </a:schemeClr>
                </a:solidFill>
              </a:rPr>
              <a:t>Samina</a:t>
            </a:r>
            <a:r>
              <a:rPr lang="sv-SE" sz="1200" i="1" dirty="0">
                <a:solidFill>
                  <a:schemeClr val="bg2">
                    <a:lumMod val="90000"/>
                  </a:schemeClr>
                </a:solidFill>
              </a:rPr>
              <a:t> berättar att det i fredags kom in en 80-årig kvinna till en av boendets korttidsplatser. Kvinnan, som heter Thyra, har båda underarmarna i gips på grund av bilaterala </a:t>
            </a:r>
            <a:r>
              <a:rPr lang="sv-SE" sz="1200" i="1" dirty="0" err="1">
                <a:solidFill>
                  <a:schemeClr val="bg2">
                    <a:lumMod val="90000"/>
                  </a:schemeClr>
                </a:solidFill>
              </a:rPr>
              <a:t>radiusfrakturer</a:t>
            </a:r>
            <a:r>
              <a:rPr lang="sv-SE" sz="1200" i="1" dirty="0">
                <a:solidFill>
                  <a:schemeClr val="bg2">
                    <a:lumMod val="90000"/>
                  </a:schemeClr>
                </a:solidFill>
              </a:rPr>
              <a:t>. </a:t>
            </a:r>
            <a:r>
              <a:rPr lang="sv-SE" sz="1200" i="1" dirty="0" err="1">
                <a:solidFill>
                  <a:schemeClr val="bg2">
                    <a:lumMod val="90000"/>
                  </a:schemeClr>
                </a:solidFill>
              </a:rPr>
              <a:t>Samina</a:t>
            </a:r>
            <a:r>
              <a:rPr lang="sv-SE" sz="1200" i="1" dirty="0">
                <a:solidFill>
                  <a:schemeClr val="bg2">
                    <a:lumMod val="90000"/>
                  </a:schemeClr>
                </a:solidFill>
              </a:rPr>
              <a:t> berättar att Thyra hade halkat i torsdags, dvs för fem dagar sedan, och då ådragit sig frakturerna. </a:t>
            </a:r>
            <a:r>
              <a:rPr lang="sv-SE" sz="1200" i="1" dirty="0" err="1">
                <a:solidFill>
                  <a:schemeClr val="bg2">
                    <a:lumMod val="90000"/>
                  </a:schemeClr>
                </a:solidFill>
              </a:rPr>
              <a:t>Samina</a:t>
            </a:r>
            <a:r>
              <a:rPr lang="sv-SE" sz="1200" i="1" dirty="0">
                <a:solidFill>
                  <a:schemeClr val="bg2">
                    <a:lumMod val="90000"/>
                  </a:schemeClr>
                </a:solidFill>
              </a:rPr>
              <a:t> berättar att Thyra har varit trött och att hon har ätit väldigt dåligt sedan hon kom till boendet. Enligt rapporten från lasarettet åt Thyra bra under vistelsen där och var ganska alert. </a:t>
            </a:r>
            <a:r>
              <a:rPr lang="sv-SE" sz="1200" i="1" dirty="0" err="1">
                <a:solidFill>
                  <a:schemeClr val="bg2">
                    <a:lumMod val="90000"/>
                  </a:schemeClr>
                </a:solidFill>
              </a:rPr>
              <a:t>Samina</a:t>
            </a:r>
            <a:r>
              <a:rPr lang="sv-SE" sz="1200" i="1" dirty="0">
                <a:solidFill>
                  <a:schemeClr val="bg2">
                    <a:lumMod val="90000"/>
                  </a:schemeClr>
                </a:solidFill>
              </a:rPr>
              <a:t> undrar om hon ska ”göra något”. Du vill i första hand få en bättre uppfattning om hur Thyra mår just nu och ber därför </a:t>
            </a:r>
            <a:r>
              <a:rPr lang="sv-SE" sz="1200" i="1" dirty="0" err="1">
                <a:solidFill>
                  <a:schemeClr val="bg2">
                    <a:lumMod val="90000"/>
                  </a:schemeClr>
                </a:solidFill>
              </a:rPr>
              <a:t>Samina</a:t>
            </a:r>
            <a:r>
              <a:rPr lang="sv-SE" sz="1200" i="1" dirty="0">
                <a:solidFill>
                  <a:schemeClr val="bg2">
                    <a:lumMod val="90000"/>
                  </a:schemeClr>
                </a:solidFill>
              </a:rPr>
              <a:t> att förse dig med ytterligare information om detta. Du kan dock inte skicka iväg några prover idag eftersom </a:t>
            </a:r>
            <a:r>
              <a:rPr lang="sv-SE" sz="1200" i="1" dirty="0" err="1">
                <a:solidFill>
                  <a:schemeClr val="bg2">
                    <a:lumMod val="90000"/>
                  </a:schemeClr>
                </a:solidFill>
              </a:rPr>
              <a:t>Samina</a:t>
            </a:r>
            <a:r>
              <a:rPr lang="sv-SE" sz="1200" i="1" dirty="0">
                <a:solidFill>
                  <a:schemeClr val="bg2">
                    <a:lumMod val="90000"/>
                  </a:schemeClr>
                </a:solidFill>
              </a:rPr>
              <a:t> informerar dig om att bilen som transporterar proverna till laboratoriet redan har gått för dagen. </a:t>
            </a:r>
            <a:r>
              <a:rPr lang="sv-SE" sz="1200" i="1" dirty="0" err="1">
                <a:solidFill>
                  <a:schemeClr val="bg2">
                    <a:lumMod val="90000"/>
                  </a:schemeClr>
                </a:solidFill>
              </a:rPr>
              <a:t>Samina</a:t>
            </a:r>
            <a:r>
              <a:rPr lang="sv-SE" sz="1200" i="1" dirty="0">
                <a:solidFill>
                  <a:schemeClr val="bg2">
                    <a:lumMod val="90000"/>
                  </a:schemeClr>
                </a:solidFill>
              </a:rPr>
              <a:t> ringer dig på nytt och återkopplar följande till dig: Thyra har BT 160/95 </a:t>
            </a:r>
            <a:r>
              <a:rPr lang="sv-SE" sz="1200" i="1" dirty="0" err="1">
                <a:solidFill>
                  <a:schemeClr val="bg2">
                    <a:lumMod val="90000"/>
                  </a:schemeClr>
                </a:solidFill>
              </a:rPr>
              <a:t>mmHg</a:t>
            </a:r>
            <a:r>
              <a:rPr lang="sv-SE" sz="1200" i="1" dirty="0">
                <a:solidFill>
                  <a:schemeClr val="bg2">
                    <a:lumMod val="90000"/>
                  </a:schemeClr>
                </a:solidFill>
              </a:rPr>
              <a:t>, puls 80/min, temp 37,22 och </a:t>
            </a:r>
            <a:r>
              <a:rPr lang="sv-SE" sz="1200" i="1" dirty="0" err="1">
                <a:solidFill>
                  <a:schemeClr val="bg2">
                    <a:lumMod val="90000"/>
                  </a:schemeClr>
                </a:solidFill>
              </a:rPr>
              <a:t>saturation</a:t>
            </a:r>
            <a:r>
              <a:rPr lang="sv-SE" sz="1200" i="1" dirty="0">
                <a:solidFill>
                  <a:schemeClr val="bg2">
                    <a:lumMod val="90000"/>
                  </a:schemeClr>
                </a:solidFill>
              </a:rPr>
              <a:t> 96% på luft. Thyra är inte </a:t>
            </a:r>
            <a:r>
              <a:rPr lang="sv-SE" sz="1200" i="1" dirty="0" err="1">
                <a:solidFill>
                  <a:schemeClr val="bg2">
                    <a:lumMod val="90000"/>
                  </a:schemeClr>
                </a:solidFill>
              </a:rPr>
              <a:t>konfusorisk</a:t>
            </a:r>
            <a:r>
              <a:rPr lang="sv-SE" sz="1200" i="1" dirty="0">
                <a:solidFill>
                  <a:schemeClr val="bg2">
                    <a:lumMod val="90000"/>
                  </a:schemeClr>
                </a:solidFill>
              </a:rPr>
              <a:t>. Thyra har varit på toaletten och kissat ett par gånger under dagen och huden är inte fuktig. Hon väger 55 kg och är 165 cm lång. Kapillärt Hb är 122g/L och b-</a:t>
            </a:r>
            <a:r>
              <a:rPr lang="sv-SE" sz="1200" i="1" dirty="0" err="1">
                <a:solidFill>
                  <a:schemeClr val="bg2">
                    <a:lumMod val="90000"/>
                  </a:schemeClr>
                </a:solidFill>
              </a:rPr>
              <a:t>glucos</a:t>
            </a:r>
            <a:r>
              <a:rPr lang="sv-SE" sz="1200" i="1" dirty="0">
                <a:solidFill>
                  <a:schemeClr val="bg2">
                    <a:lumMod val="90000"/>
                  </a:schemeClr>
                </a:solidFill>
              </a:rPr>
              <a:t> 8 </a:t>
            </a:r>
            <a:r>
              <a:rPr lang="sv-SE" sz="1200" i="1" dirty="0" err="1">
                <a:solidFill>
                  <a:schemeClr val="bg2">
                    <a:lumMod val="90000"/>
                  </a:schemeClr>
                </a:solidFill>
              </a:rPr>
              <a:t>mmol</a:t>
            </a:r>
            <a:r>
              <a:rPr lang="sv-SE" sz="1200" i="1" dirty="0">
                <a:solidFill>
                  <a:schemeClr val="bg2">
                    <a:lumMod val="90000"/>
                  </a:schemeClr>
                </a:solidFill>
              </a:rPr>
              <a:t>/L. Eftersom Thyra har normala parametrar och verkar vara relativt opåverkad planerar du ett hembesök i samband med det planerade besöket på Ugglan imorgon.</a:t>
            </a:r>
          </a:p>
          <a:p>
            <a:pPr marL="0" indent="0">
              <a:buNone/>
            </a:pPr>
            <a:r>
              <a:rPr lang="sv-SE" sz="1200" i="1" dirty="0">
                <a:solidFill>
                  <a:schemeClr val="bg2">
                    <a:lumMod val="90000"/>
                  </a:schemeClr>
                </a:solidFill>
              </a:rPr>
              <a:t>Du åker till ”Ugglan” och träffar Thyra som första patient. Inför besöket har du tittat igenom medicinlistan, som visar: </a:t>
            </a:r>
            <a:r>
              <a:rPr lang="sv-SE" sz="1200" i="1" dirty="0" err="1">
                <a:solidFill>
                  <a:schemeClr val="bg2">
                    <a:lumMod val="90000"/>
                  </a:schemeClr>
                </a:solidFill>
              </a:rPr>
              <a:t>Metformin</a:t>
            </a:r>
            <a:r>
              <a:rPr lang="sv-SE" sz="1200" i="1" dirty="0">
                <a:solidFill>
                  <a:schemeClr val="bg2">
                    <a:lumMod val="90000"/>
                  </a:schemeClr>
                </a:solidFill>
              </a:rPr>
              <a:t> 500 mg 2x2, </a:t>
            </a:r>
            <a:r>
              <a:rPr lang="sv-SE" sz="1200" i="1" dirty="0" err="1">
                <a:solidFill>
                  <a:schemeClr val="bg2">
                    <a:lumMod val="90000"/>
                  </a:schemeClr>
                </a:solidFill>
              </a:rPr>
              <a:t>Enalapril</a:t>
            </a:r>
            <a:r>
              <a:rPr lang="sv-SE" sz="1200" i="1" dirty="0">
                <a:solidFill>
                  <a:schemeClr val="bg2">
                    <a:lumMod val="90000"/>
                  </a:schemeClr>
                </a:solidFill>
              </a:rPr>
              <a:t> 5 mg x1, </a:t>
            </a:r>
            <a:r>
              <a:rPr lang="sv-SE" sz="1200" i="1" dirty="0" err="1">
                <a:solidFill>
                  <a:schemeClr val="bg2">
                    <a:lumMod val="90000"/>
                  </a:schemeClr>
                </a:solidFill>
              </a:rPr>
              <a:t>Rousovastatin</a:t>
            </a:r>
            <a:r>
              <a:rPr lang="sv-SE" sz="1200" i="1" dirty="0">
                <a:solidFill>
                  <a:schemeClr val="bg2">
                    <a:lumMod val="90000"/>
                  </a:schemeClr>
                </a:solidFill>
              </a:rPr>
              <a:t> 10 mg x1</a:t>
            </a:r>
          </a:p>
          <a:p>
            <a:pPr marL="0" indent="0">
              <a:buNone/>
            </a:pPr>
            <a:r>
              <a:rPr lang="sv-SE" sz="1200" i="1" dirty="0">
                <a:solidFill>
                  <a:schemeClr val="bg2">
                    <a:lumMod val="90000"/>
                  </a:schemeClr>
                </a:solidFill>
              </a:rPr>
              <a:t>Det framkommer att Thyra bor ensam på landet och har klarat sig själv fram till nu. Maken Ragnar avled plötsligt i en trolig hjärtinfarkt, för ett par veckor sedan. Förra veckan när Thyra var ute och hämtade ved halkade hon och bröt oturligt nog båda underarmarna. Som tur var kom sonen, Roland förbi strax efteråt och körde henne till akutmottagningen. </a:t>
            </a:r>
            <a:r>
              <a:rPr lang="sv-SE" sz="1200" i="1" dirty="0" err="1">
                <a:solidFill>
                  <a:schemeClr val="bg2">
                    <a:lumMod val="90000"/>
                  </a:schemeClr>
                </a:solidFill>
              </a:rPr>
              <a:t>Samina</a:t>
            </a:r>
            <a:r>
              <a:rPr lang="sv-SE" sz="1200" i="1" dirty="0">
                <a:solidFill>
                  <a:schemeClr val="bg2">
                    <a:lumMod val="90000"/>
                  </a:schemeClr>
                </a:solidFill>
              </a:rPr>
              <a:t> berättar att Thyra har tablettbehandlad diabetes och hypertoni men är annars frisk. Personalen på boendet har inte märkt att Thyra skulle vara glömsk. </a:t>
            </a:r>
            <a:r>
              <a:rPr lang="sv-SE" sz="1200" i="1" dirty="0" err="1">
                <a:solidFill>
                  <a:schemeClr val="bg2">
                    <a:lumMod val="90000"/>
                  </a:schemeClr>
                </a:solidFill>
              </a:rPr>
              <a:t>Samina</a:t>
            </a:r>
            <a:r>
              <a:rPr lang="sv-SE" sz="1200" i="1" dirty="0">
                <a:solidFill>
                  <a:schemeClr val="bg2">
                    <a:lumMod val="90000"/>
                  </a:schemeClr>
                </a:solidFill>
              </a:rPr>
              <a:t> berättar lite nöjt, för dig och Thyra att hon redan förberett genom att ta en urinsticka inför besöket, eftersom personalen klagat på att urinen luktar illa. Den visade på bakterier i urinen. </a:t>
            </a:r>
            <a:r>
              <a:rPr lang="sv-SE" sz="1200" i="1" dirty="0" err="1">
                <a:solidFill>
                  <a:schemeClr val="bg2">
                    <a:lumMod val="90000"/>
                  </a:schemeClr>
                </a:solidFill>
              </a:rPr>
              <a:t>Nitur</a:t>
            </a:r>
            <a:r>
              <a:rPr lang="sv-SE" sz="1200" i="1" dirty="0">
                <a:solidFill>
                  <a:schemeClr val="bg2">
                    <a:lumMod val="90000"/>
                  </a:schemeClr>
                </a:solidFill>
              </a:rPr>
              <a:t>: </a:t>
            </a:r>
            <a:r>
              <a:rPr lang="sv-SE" sz="1200" i="1" dirty="0" err="1">
                <a:solidFill>
                  <a:schemeClr val="bg2">
                    <a:lumMod val="90000"/>
                  </a:schemeClr>
                </a:solidFill>
              </a:rPr>
              <a:t>pos</a:t>
            </a:r>
            <a:r>
              <a:rPr lang="sv-SE" sz="1200" i="1" dirty="0">
                <a:solidFill>
                  <a:schemeClr val="bg2">
                    <a:lumMod val="90000"/>
                  </a:schemeClr>
                </a:solidFill>
              </a:rPr>
              <a:t>, U </a:t>
            </a:r>
            <a:r>
              <a:rPr lang="sv-SE" sz="1200" i="1" dirty="0" err="1">
                <a:solidFill>
                  <a:schemeClr val="bg2">
                    <a:lumMod val="90000"/>
                  </a:schemeClr>
                </a:solidFill>
              </a:rPr>
              <a:t>hb</a:t>
            </a:r>
            <a:r>
              <a:rPr lang="sv-SE" sz="1200" i="1" dirty="0">
                <a:solidFill>
                  <a:schemeClr val="bg2">
                    <a:lumMod val="90000"/>
                  </a:schemeClr>
                </a:solidFill>
              </a:rPr>
              <a:t> +1, U leukocyter 0, U albumin 0.</a:t>
            </a:r>
          </a:p>
          <a:p>
            <a:pPr marL="0" indent="0">
              <a:buNone/>
            </a:pPr>
            <a:r>
              <a:rPr lang="sv-SE" sz="1200" i="1" dirty="0">
                <a:solidFill>
                  <a:schemeClr val="bg2">
                    <a:lumMod val="90000"/>
                  </a:schemeClr>
                </a:solidFill>
              </a:rPr>
              <a:t>Thyra negerar urinvägssymtom och du förklarar för henne att vid hennes ålder det är vanligt att ha bakterier i urinen utan att ha en urinvägsinfektion. Detta behöver inte behandlas. Efter besöket berättar du om asymtomatisk </a:t>
            </a:r>
            <a:r>
              <a:rPr lang="sv-SE" sz="1200" i="1" dirty="0" err="1">
                <a:solidFill>
                  <a:schemeClr val="bg2">
                    <a:lumMod val="90000"/>
                  </a:schemeClr>
                </a:solidFill>
              </a:rPr>
              <a:t>bakteriur</a:t>
            </a:r>
            <a:r>
              <a:rPr lang="sv-SE" sz="1200" i="1" dirty="0">
                <a:solidFill>
                  <a:schemeClr val="bg2">
                    <a:lumMod val="90000"/>
                  </a:schemeClr>
                </a:solidFill>
              </a:rPr>
              <a:t> (ABU) för </a:t>
            </a:r>
            <a:r>
              <a:rPr lang="sv-SE" sz="1200" i="1" dirty="0" err="1">
                <a:solidFill>
                  <a:schemeClr val="bg2">
                    <a:lumMod val="90000"/>
                  </a:schemeClr>
                </a:solidFill>
              </a:rPr>
              <a:t>Samina</a:t>
            </a:r>
            <a:r>
              <a:rPr lang="sv-SE" sz="1200" i="1" dirty="0">
                <a:solidFill>
                  <a:schemeClr val="bg2">
                    <a:lumMod val="90000"/>
                  </a:schemeClr>
                </a:solidFill>
              </a:rPr>
              <a:t> och om svårigheterna med att tolka betydelsen av ett positivt test. Därför är det bäst att bara använda stickor vid tydlig indikation.</a:t>
            </a:r>
          </a:p>
          <a:p>
            <a:pPr marL="0" indent="0">
              <a:buNone/>
            </a:pPr>
            <a:r>
              <a:rPr lang="sv-SE" sz="1400" dirty="0"/>
              <a:t>Thyra svarar sparsamt på din förklaring om ABU och hon ställer inga ytterligare frågor om detta. Du tycker att hon ser lite frånvarande ut.</a:t>
            </a:r>
          </a:p>
          <a:p>
            <a:pPr marL="0" indent="0">
              <a:buNone/>
            </a:pPr>
            <a:r>
              <a:rPr lang="sv-SE" sz="1400" b="1" dirty="0"/>
              <a:t>Fråga 1:3 (5p). </a:t>
            </a:r>
            <a:r>
              <a:rPr lang="sv-SE" sz="1400" dirty="0"/>
              <a:t>Vad bör du nu fokusera på under samtalet? Motivera ur ett differentialdiagnostiskt perspektiv vad du vill fokusera på.</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1"/>
            <a:ext cx="10515600" cy="1146220"/>
          </a:xfrm>
        </p:spPr>
        <p:txBody>
          <a:bodyPr>
            <a:normAutofit/>
          </a:bodyPr>
          <a:lstStyle/>
          <a:p>
            <a:r>
              <a:rPr lang="sv-SE" sz="2400" dirty="0">
                <a:effectLst/>
                <a:latin typeface="Signika"/>
              </a:rPr>
              <a:t>Fall 1: Thyra, 80 år. (25p) (Omtenta HT21)</a:t>
            </a:r>
            <a:endParaRPr lang="sv-SE" sz="2400" dirty="0">
              <a:effectLst/>
            </a:endParaRPr>
          </a:p>
        </p:txBody>
      </p:sp>
    </p:spTree>
    <p:extLst>
      <p:ext uri="{BB962C8B-B14F-4D97-AF65-F5344CB8AC3E}">
        <p14:creationId xmlns:p14="http://schemas.microsoft.com/office/powerpoint/2010/main" val="245714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943598"/>
          </a:xfrm>
        </p:spPr>
        <p:txBody>
          <a:bodyPr>
            <a:normAutofit/>
          </a:bodyPr>
          <a:lstStyle/>
          <a:p>
            <a:pPr marL="0" indent="0">
              <a:buNone/>
            </a:pPr>
            <a:r>
              <a:rPr lang="sv-SE" sz="1200" i="1" dirty="0">
                <a:solidFill>
                  <a:schemeClr val="bg2">
                    <a:lumMod val="90000"/>
                  </a:schemeClr>
                </a:solidFill>
              </a:rPr>
              <a:t>Det är tisdag eftermiddag och </a:t>
            </a:r>
            <a:r>
              <a:rPr lang="sv-SE" sz="1200" i="1" dirty="0" err="1">
                <a:solidFill>
                  <a:schemeClr val="bg2">
                    <a:lumMod val="90000"/>
                  </a:schemeClr>
                </a:solidFill>
              </a:rPr>
              <a:t>Samina</a:t>
            </a:r>
            <a:r>
              <a:rPr lang="sv-SE" sz="1200" i="1" dirty="0">
                <a:solidFill>
                  <a:schemeClr val="bg2">
                    <a:lumMod val="90000"/>
                  </a:schemeClr>
                </a:solidFill>
              </a:rPr>
              <a:t> som är sjuksköterska på ditt äldreboende ”Ugglan” ringer till dig mitt under mottagningen. Du är läkare på vårdcentralen Busken på landet och har sedan ett halvår besökt äldreboendet varje onsdag eftermiddag. </a:t>
            </a:r>
            <a:r>
              <a:rPr lang="sv-SE" sz="1200" i="1" dirty="0" err="1">
                <a:solidFill>
                  <a:schemeClr val="bg2">
                    <a:lumMod val="90000"/>
                  </a:schemeClr>
                </a:solidFill>
              </a:rPr>
              <a:t>Samina</a:t>
            </a:r>
            <a:r>
              <a:rPr lang="sv-SE" sz="1200" i="1" dirty="0">
                <a:solidFill>
                  <a:schemeClr val="bg2">
                    <a:lumMod val="90000"/>
                  </a:schemeClr>
                </a:solidFill>
              </a:rPr>
              <a:t> är ny sjuksköterska på boendet. </a:t>
            </a:r>
            <a:r>
              <a:rPr lang="sv-SE" sz="1200" i="1" dirty="0" err="1">
                <a:solidFill>
                  <a:schemeClr val="bg2">
                    <a:lumMod val="90000"/>
                  </a:schemeClr>
                </a:solidFill>
              </a:rPr>
              <a:t>Samina</a:t>
            </a:r>
            <a:r>
              <a:rPr lang="sv-SE" sz="1200" i="1" dirty="0">
                <a:solidFill>
                  <a:schemeClr val="bg2">
                    <a:lumMod val="90000"/>
                  </a:schemeClr>
                </a:solidFill>
              </a:rPr>
              <a:t> berättar att det i fredags kom in en 80-årig kvinna till en av boendets korttidsplatser. Kvinnan, som heter Thyra, har båda underarmarna i gips på grund av bilaterala </a:t>
            </a:r>
            <a:r>
              <a:rPr lang="sv-SE" sz="1200" i="1" dirty="0" err="1">
                <a:solidFill>
                  <a:schemeClr val="bg2">
                    <a:lumMod val="90000"/>
                  </a:schemeClr>
                </a:solidFill>
              </a:rPr>
              <a:t>radiusfrakturer</a:t>
            </a:r>
            <a:r>
              <a:rPr lang="sv-SE" sz="1200" i="1" dirty="0">
                <a:solidFill>
                  <a:schemeClr val="bg2">
                    <a:lumMod val="90000"/>
                  </a:schemeClr>
                </a:solidFill>
              </a:rPr>
              <a:t>. </a:t>
            </a:r>
            <a:r>
              <a:rPr lang="sv-SE" sz="1200" i="1" dirty="0" err="1">
                <a:solidFill>
                  <a:schemeClr val="bg2">
                    <a:lumMod val="90000"/>
                  </a:schemeClr>
                </a:solidFill>
              </a:rPr>
              <a:t>Samina</a:t>
            </a:r>
            <a:r>
              <a:rPr lang="sv-SE" sz="1200" i="1" dirty="0">
                <a:solidFill>
                  <a:schemeClr val="bg2">
                    <a:lumMod val="90000"/>
                  </a:schemeClr>
                </a:solidFill>
              </a:rPr>
              <a:t> berättar att Thyra hade halkat i torsdags, dvs för fem dagar sedan, och då ådragit sig frakturerna. </a:t>
            </a:r>
            <a:r>
              <a:rPr lang="sv-SE" sz="1200" i="1" dirty="0" err="1">
                <a:solidFill>
                  <a:schemeClr val="bg2">
                    <a:lumMod val="90000"/>
                  </a:schemeClr>
                </a:solidFill>
              </a:rPr>
              <a:t>Samina</a:t>
            </a:r>
            <a:r>
              <a:rPr lang="sv-SE" sz="1200" i="1" dirty="0">
                <a:solidFill>
                  <a:schemeClr val="bg2">
                    <a:lumMod val="90000"/>
                  </a:schemeClr>
                </a:solidFill>
              </a:rPr>
              <a:t> berättar att Thyra har varit trött och att hon har ätit väldigt dåligt sedan hon kom till boendet. Enligt rapporten från lasarettet åt Thyra bra under vistelsen där och var ganska alert. </a:t>
            </a:r>
            <a:r>
              <a:rPr lang="sv-SE" sz="1200" i="1" dirty="0" err="1">
                <a:solidFill>
                  <a:schemeClr val="bg2">
                    <a:lumMod val="90000"/>
                  </a:schemeClr>
                </a:solidFill>
              </a:rPr>
              <a:t>Samina</a:t>
            </a:r>
            <a:r>
              <a:rPr lang="sv-SE" sz="1200" i="1" dirty="0">
                <a:solidFill>
                  <a:schemeClr val="bg2">
                    <a:lumMod val="90000"/>
                  </a:schemeClr>
                </a:solidFill>
              </a:rPr>
              <a:t> undrar om hon ska ”göra något”. Du vill i första hand få en bättre uppfattning om hur Thyra mår just nu och ber därför </a:t>
            </a:r>
            <a:r>
              <a:rPr lang="sv-SE" sz="1200" i="1" dirty="0" err="1">
                <a:solidFill>
                  <a:schemeClr val="bg2">
                    <a:lumMod val="90000"/>
                  </a:schemeClr>
                </a:solidFill>
              </a:rPr>
              <a:t>Samina</a:t>
            </a:r>
            <a:r>
              <a:rPr lang="sv-SE" sz="1200" i="1" dirty="0">
                <a:solidFill>
                  <a:schemeClr val="bg2">
                    <a:lumMod val="90000"/>
                  </a:schemeClr>
                </a:solidFill>
              </a:rPr>
              <a:t> att förse dig med ytterligare information om detta. Du kan dock inte skicka iväg några prover idag eftersom </a:t>
            </a:r>
            <a:r>
              <a:rPr lang="sv-SE" sz="1200" i="1" dirty="0" err="1">
                <a:solidFill>
                  <a:schemeClr val="bg2">
                    <a:lumMod val="90000"/>
                  </a:schemeClr>
                </a:solidFill>
              </a:rPr>
              <a:t>Samina</a:t>
            </a:r>
            <a:r>
              <a:rPr lang="sv-SE" sz="1200" i="1" dirty="0">
                <a:solidFill>
                  <a:schemeClr val="bg2">
                    <a:lumMod val="90000"/>
                  </a:schemeClr>
                </a:solidFill>
              </a:rPr>
              <a:t> informerar dig om att bilen som transporterar proverna till laboratoriet redan har gått för dagen. </a:t>
            </a:r>
            <a:r>
              <a:rPr lang="sv-SE" sz="1200" i="1" dirty="0" err="1">
                <a:solidFill>
                  <a:schemeClr val="bg2">
                    <a:lumMod val="90000"/>
                  </a:schemeClr>
                </a:solidFill>
              </a:rPr>
              <a:t>Samina</a:t>
            </a:r>
            <a:r>
              <a:rPr lang="sv-SE" sz="1200" i="1" dirty="0">
                <a:solidFill>
                  <a:schemeClr val="bg2">
                    <a:lumMod val="90000"/>
                  </a:schemeClr>
                </a:solidFill>
              </a:rPr>
              <a:t> ringer dig på nytt och återkopplar följande till dig: Thyra har BT 160/95 </a:t>
            </a:r>
            <a:r>
              <a:rPr lang="sv-SE" sz="1200" i="1" dirty="0" err="1">
                <a:solidFill>
                  <a:schemeClr val="bg2">
                    <a:lumMod val="90000"/>
                  </a:schemeClr>
                </a:solidFill>
              </a:rPr>
              <a:t>mmHg</a:t>
            </a:r>
            <a:r>
              <a:rPr lang="sv-SE" sz="1200" i="1" dirty="0">
                <a:solidFill>
                  <a:schemeClr val="bg2">
                    <a:lumMod val="90000"/>
                  </a:schemeClr>
                </a:solidFill>
              </a:rPr>
              <a:t>, puls 80/min, temp 37,22 och </a:t>
            </a:r>
            <a:r>
              <a:rPr lang="sv-SE" sz="1200" i="1" dirty="0" err="1">
                <a:solidFill>
                  <a:schemeClr val="bg2">
                    <a:lumMod val="90000"/>
                  </a:schemeClr>
                </a:solidFill>
              </a:rPr>
              <a:t>saturation</a:t>
            </a:r>
            <a:r>
              <a:rPr lang="sv-SE" sz="1200" i="1" dirty="0">
                <a:solidFill>
                  <a:schemeClr val="bg2">
                    <a:lumMod val="90000"/>
                  </a:schemeClr>
                </a:solidFill>
              </a:rPr>
              <a:t> 96% på luft. Thyra är inte </a:t>
            </a:r>
            <a:r>
              <a:rPr lang="sv-SE" sz="1200" i="1" dirty="0" err="1">
                <a:solidFill>
                  <a:schemeClr val="bg2">
                    <a:lumMod val="90000"/>
                  </a:schemeClr>
                </a:solidFill>
              </a:rPr>
              <a:t>konfusorisk</a:t>
            </a:r>
            <a:r>
              <a:rPr lang="sv-SE" sz="1200" i="1" dirty="0">
                <a:solidFill>
                  <a:schemeClr val="bg2">
                    <a:lumMod val="90000"/>
                  </a:schemeClr>
                </a:solidFill>
              </a:rPr>
              <a:t>. Thyra har varit på toaletten och kissat ett par gånger under dagen och huden är inte fuktig. Hon väger 55 kg och är 165 cm lång. Kapillärt Hb är 122g/L och b-</a:t>
            </a:r>
            <a:r>
              <a:rPr lang="sv-SE" sz="1200" i="1" dirty="0" err="1">
                <a:solidFill>
                  <a:schemeClr val="bg2">
                    <a:lumMod val="90000"/>
                  </a:schemeClr>
                </a:solidFill>
              </a:rPr>
              <a:t>glucos</a:t>
            </a:r>
            <a:r>
              <a:rPr lang="sv-SE" sz="1200" i="1" dirty="0">
                <a:solidFill>
                  <a:schemeClr val="bg2">
                    <a:lumMod val="90000"/>
                  </a:schemeClr>
                </a:solidFill>
              </a:rPr>
              <a:t> 8 </a:t>
            </a:r>
            <a:r>
              <a:rPr lang="sv-SE" sz="1200" i="1" dirty="0" err="1">
                <a:solidFill>
                  <a:schemeClr val="bg2">
                    <a:lumMod val="90000"/>
                  </a:schemeClr>
                </a:solidFill>
              </a:rPr>
              <a:t>mmol</a:t>
            </a:r>
            <a:r>
              <a:rPr lang="sv-SE" sz="1200" i="1" dirty="0">
                <a:solidFill>
                  <a:schemeClr val="bg2">
                    <a:lumMod val="90000"/>
                  </a:schemeClr>
                </a:solidFill>
              </a:rPr>
              <a:t>/L. Eftersom Thyra har normala parametrar och verkar vara relativt opåverkad planerar du ett hembesök i samband med det planerade besöket på Ugglan imorgon.</a:t>
            </a:r>
          </a:p>
          <a:p>
            <a:pPr marL="0" indent="0">
              <a:buNone/>
            </a:pPr>
            <a:r>
              <a:rPr lang="sv-SE" sz="1200" i="1" dirty="0">
                <a:solidFill>
                  <a:schemeClr val="bg2">
                    <a:lumMod val="90000"/>
                  </a:schemeClr>
                </a:solidFill>
              </a:rPr>
              <a:t>Du åker till ”Ugglan” och träffar Thyra som första patient. Inför besöket har du tittat igenom medicinlistan, som visar: </a:t>
            </a:r>
            <a:r>
              <a:rPr lang="sv-SE" sz="1200" i="1" dirty="0" err="1">
                <a:solidFill>
                  <a:schemeClr val="bg2">
                    <a:lumMod val="90000"/>
                  </a:schemeClr>
                </a:solidFill>
              </a:rPr>
              <a:t>Metformin</a:t>
            </a:r>
            <a:r>
              <a:rPr lang="sv-SE" sz="1200" i="1" dirty="0">
                <a:solidFill>
                  <a:schemeClr val="bg2">
                    <a:lumMod val="90000"/>
                  </a:schemeClr>
                </a:solidFill>
              </a:rPr>
              <a:t> 500 mg 2x2, </a:t>
            </a:r>
            <a:r>
              <a:rPr lang="sv-SE" sz="1200" i="1" dirty="0" err="1">
                <a:solidFill>
                  <a:schemeClr val="bg2">
                    <a:lumMod val="90000"/>
                  </a:schemeClr>
                </a:solidFill>
              </a:rPr>
              <a:t>Enalapril</a:t>
            </a:r>
            <a:r>
              <a:rPr lang="sv-SE" sz="1200" i="1" dirty="0">
                <a:solidFill>
                  <a:schemeClr val="bg2">
                    <a:lumMod val="90000"/>
                  </a:schemeClr>
                </a:solidFill>
              </a:rPr>
              <a:t> 5 mg x1, </a:t>
            </a:r>
            <a:r>
              <a:rPr lang="sv-SE" sz="1200" i="1" dirty="0" err="1">
                <a:solidFill>
                  <a:schemeClr val="bg2">
                    <a:lumMod val="90000"/>
                  </a:schemeClr>
                </a:solidFill>
              </a:rPr>
              <a:t>Rousovastatin</a:t>
            </a:r>
            <a:r>
              <a:rPr lang="sv-SE" sz="1200" i="1" dirty="0">
                <a:solidFill>
                  <a:schemeClr val="bg2">
                    <a:lumMod val="90000"/>
                  </a:schemeClr>
                </a:solidFill>
              </a:rPr>
              <a:t> 10 mg x1</a:t>
            </a:r>
          </a:p>
          <a:p>
            <a:pPr marL="0" indent="0">
              <a:buNone/>
            </a:pPr>
            <a:r>
              <a:rPr lang="sv-SE" sz="1200" i="1" dirty="0">
                <a:solidFill>
                  <a:schemeClr val="bg2">
                    <a:lumMod val="90000"/>
                  </a:schemeClr>
                </a:solidFill>
              </a:rPr>
              <a:t>Det framkommer att Thyra bor ensam på landet och har klarat sig själv fram till nu. Maken Ragnar avled plötsligt i en trolig hjärtinfarkt, för ett par veckor sedan. Förra veckan när Thyra var ute och hämtade ved halkade hon och bröt oturligt nog båda underarmarna. Som tur var kom sonen, Roland förbi strax efteråt och körde henne till akutmottagningen. </a:t>
            </a:r>
            <a:r>
              <a:rPr lang="sv-SE" sz="1200" i="1" dirty="0" err="1">
                <a:solidFill>
                  <a:schemeClr val="bg2">
                    <a:lumMod val="90000"/>
                  </a:schemeClr>
                </a:solidFill>
              </a:rPr>
              <a:t>Samina</a:t>
            </a:r>
            <a:r>
              <a:rPr lang="sv-SE" sz="1200" i="1" dirty="0">
                <a:solidFill>
                  <a:schemeClr val="bg2">
                    <a:lumMod val="90000"/>
                  </a:schemeClr>
                </a:solidFill>
              </a:rPr>
              <a:t> berättar att Thyra har tablettbehandlad diabetes och hypertoni men är annars frisk. Personalen på boendet har inte märkt att Thyra skulle vara glömsk. </a:t>
            </a:r>
            <a:r>
              <a:rPr lang="sv-SE" sz="1200" i="1" dirty="0" err="1">
                <a:solidFill>
                  <a:schemeClr val="bg2">
                    <a:lumMod val="90000"/>
                  </a:schemeClr>
                </a:solidFill>
              </a:rPr>
              <a:t>Samina</a:t>
            </a:r>
            <a:r>
              <a:rPr lang="sv-SE" sz="1200" i="1" dirty="0">
                <a:solidFill>
                  <a:schemeClr val="bg2">
                    <a:lumMod val="90000"/>
                  </a:schemeClr>
                </a:solidFill>
              </a:rPr>
              <a:t> berättar lite nöjt, för dig och Thyra att hon redan förberett genom att ta en urinsticka inför besöket, eftersom personalen klagat på att urinen luktar illa. Den visade på bakterier i urinen. </a:t>
            </a:r>
            <a:r>
              <a:rPr lang="sv-SE" sz="1200" i="1" dirty="0" err="1">
                <a:solidFill>
                  <a:schemeClr val="bg2">
                    <a:lumMod val="90000"/>
                  </a:schemeClr>
                </a:solidFill>
              </a:rPr>
              <a:t>Nitur</a:t>
            </a:r>
            <a:r>
              <a:rPr lang="sv-SE" sz="1200" i="1" dirty="0">
                <a:solidFill>
                  <a:schemeClr val="bg2">
                    <a:lumMod val="90000"/>
                  </a:schemeClr>
                </a:solidFill>
              </a:rPr>
              <a:t>: </a:t>
            </a:r>
            <a:r>
              <a:rPr lang="sv-SE" sz="1200" i="1" dirty="0" err="1">
                <a:solidFill>
                  <a:schemeClr val="bg2">
                    <a:lumMod val="90000"/>
                  </a:schemeClr>
                </a:solidFill>
              </a:rPr>
              <a:t>pos</a:t>
            </a:r>
            <a:r>
              <a:rPr lang="sv-SE" sz="1200" i="1" dirty="0">
                <a:solidFill>
                  <a:schemeClr val="bg2">
                    <a:lumMod val="90000"/>
                  </a:schemeClr>
                </a:solidFill>
              </a:rPr>
              <a:t>, U </a:t>
            </a:r>
            <a:r>
              <a:rPr lang="sv-SE" sz="1200" i="1" dirty="0" err="1">
                <a:solidFill>
                  <a:schemeClr val="bg2">
                    <a:lumMod val="90000"/>
                  </a:schemeClr>
                </a:solidFill>
              </a:rPr>
              <a:t>hb</a:t>
            </a:r>
            <a:r>
              <a:rPr lang="sv-SE" sz="1200" i="1" dirty="0">
                <a:solidFill>
                  <a:schemeClr val="bg2">
                    <a:lumMod val="90000"/>
                  </a:schemeClr>
                </a:solidFill>
              </a:rPr>
              <a:t> +1, U leukocyter 0, U albumin 0.</a:t>
            </a:r>
          </a:p>
          <a:p>
            <a:pPr marL="0" indent="0">
              <a:buNone/>
            </a:pPr>
            <a:r>
              <a:rPr lang="sv-SE" sz="1200" i="1" dirty="0">
                <a:solidFill>
                  <a:schemeClr val="bg2">
                    <a:lumMod val="90000"/>
                  </a:schemeClr>
                </a:solidFill>
              </a:rPr>
              <a:t>Thyra negerar urinvägssymtom och du förklarar för henne att vid hennes ålder det är vanligt att ha bakterier i urinen utan att ha en urinvägsinfektion. Detta behöver inte behandlas. Efter besöket berättar du om asymtomatisk </a:t>
            </a:r>
            <a:r>
              <a:rPr lang="sv-SE" sz="1200" i="1" dirty="0" err="1">
                <a:solidFill>
                  <a:schemeClr val="bg2">
                    <a:lumMod val="90000"/>
                  </a:schemeClr>
                </a:solidFill>
              </a:rPr>
              <a:t>bakteriur</a:t>
            </a:r>
            <a:r>
              <a:rPr lang="sv-SE" sz="1200" i="1" dirty="0">
                <a:solidFill>
                  <a:schemeClr val="bg2">
                    <a:lumMod val="90000"/>
                  </a:schemeClr>
                </a:solidFill>
              </a:rPr>
              <a:t> (ABU) för </a:t>
            </a:r>
            <a:r>
              <a:rPr lang="sv-SE" sz="1200" i="1" dirty="0" err="1">
                <a:solidFill>
                  <a:schemeClr val="bg2">
                    <a:lumMod val="90000"/>
                  </a:schemeClr>
                </a:solidFill>
              </a:rPr>
              <a:t>Samina</a:t>
            </a:r>
            <a:r>
              <a:rPr lang="sv-SE" sz="1200" i="1" dirty="0">
                <a:solidFill>
                  <a:schemeClr val="bg2">
                    <a:lumMod val="90000"/>
                  </a:schemeClr>
                </a:solidFill>
              </a:rPr>
              <a:t> och om svårigheterna med att tolka betydelsen av ett positivt test. Därför är det bäst att bara använda stickor vid tydlig indikation.</a:t>
            </a:r>
          </a:p>
          <a:p>
            <a:pPr marL="0" indent="0">
              <a:buNone/>
            </a:pPr>
            <a:r>
              <a:rPr lang="sv-SE" sz="1400" dirty="0"/>
              <a:t>Thyra svarar sparsamt på din förklaring om ABU och hon ställer inga ytterligare frågor om detta. Du tycker att hon ser lite frånvarande ut.</a:t>
            </a:r>
          </a:p>
          <a:p>
            <a:pPr marL="0" indent="0">
              <a:buNone/>
            </a:pPr>
            <a:r>
              <a:rPr lang="sv-SE" sz="1400" b="1" dirty="0"/>
              <a:t>Fråga 1:3 (5p). </a:t>
            </a:r>
            <a:r>
              <a:rPr lang="sv-SE" sz="1400" dirty="0"/>
              <a:t>Vad bör du nu fokusera på under samtalet? Motivera ur ett differentialdiagnostiskt perspektiv vad du vill fokusera på.</a:t>
            </a:r>
          </a:p>
          <a:p>
            <a:pPr marL="0" indent="0">
              <a:buNone/>
            </a:pPr>
            <a:r>
              <a:rPr lang="sv-SE" sz="1400" b="1" i="1" dirty="0">
                <a:solidFill>
                  <a:srgbClr val="0070C0"/>
                </a:solidFill>
              </a:rPr>
              <a:t>Återkoppling 1:3. </a:t>
            </a:r>
            <a:r>
              <a:rPr lang="sv-SE" sz="1400" i="1" dirty="0">
                <a:solidFill>
                  <a:srgbClr val="0070C0"/>
                </a:solidFill>
              </a:rPr>
              <a:t>Thyra berättar för dig att blodtrycket har det aldrig varit något fel på. Hon svarar också att hon inte är så sugen på mat. När du frågar hur det är med magen så svarar hon att det nog kunde ha varit bättre. Hon har lite ont i magen. Du vill bilda dig en uppfattning om Thyras kognitiva funktion och frågar henne om hon vet var hon är någonstans. Hon svarar skrattande att hon ju är här hemma hos dig. Du frågar då vidare om hon vet vad det är för hus och hon svarar att det vet hon. När du ställer frågan om vilket år vi har så säger hon att det är år 2012. Du fortsätter att fråga om hon har tagit några läkemedel hemma men då svarar hon att hon inte tar några. Nu börjar Thyra bli irriterad och säger att det är dags för henne att åka hem, Roland väntar faktiskt där utanför på henne. Du börjar fråga om maken Ragnar men Thyra reser sig för att gå och du bestämmer dig för att inte fråga mer nu även om du hade velat veta mer. (Lärandemål: B1, B5, C5).</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1"/>
            <a:ext cx="10515600" cy="1146220"/>
          </a:xfrm>
        </p:spPr>
        <p:txBody>
          <a:bodyPr>
            <a:normAutofit/>
          </a:bodyPr>
          <a:lstStyle/>
          <a:p>
            <a:r>
              <a:rPr lang="sv-SE" sz="2400" dirty="0">
                <a:effectLst/>
                <a:latin typeface="Signika"/>
              </a:rPr>
              <a:t>Fall 1: Thyra, 80 år. (25p) (Omtenta HT21)</a:t>
            </a:r>
            <a:endParaRPr lang="sv-SE" sz="2400" dirty="0">
              <a:effectLst/>
            </a:endParaRPr>
          </a:p>
        </p:txBody>
      </p:sp>
    </p:spTree>
    <p:extLst>
      <p:ext uri="{BB962C8B-B14F-4D97-AF65-F5344CB8AC3E}">
        <p14:creationId xmlns:p14="http://schemas.microsoft.com/office/powerpoint/2010/main" val="12483666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943598"/>
          </a:xfrm>
        </p:spPr>
        <p:txBody>
          <a:bodyPr>
            <a:normAutofit/>
          </a:bodyPr>
          <a:lstStyle/>
          <a:p>
            <a:pPr marL="0" indent="0">
              <a:buNone/>
            </a:pPr>
            <a:r>
              <a:rPr lang="sv-SE" sz="1200" i="1" dirty="0">
                <a:solidFill>
                  <a:schemeClr val="bg2">
                    <a:lumMod val="90000"/>
                  </a:schemeClr>
                </a:solidFill>
              </a:rPr>
              <a:t>Det är tisdag eftermiddag och </a:t>
            </a:r>
            <a:r>
              <a:rPr lang="sv-SE" sz="1200" i="1" dirty="0" err="1">
                <a:solidFill>
                  <a:schemeClr val="bg2">
                    <a:lumMod val="90000"/>
                  </a:schemeClr>
                </a:solidFill>
              </a:rPr>
              <a:t>Samina</a:t>
            </a:r>
            <a:r>
              <a:rPr lang="sv-SE" sz="1200" i="1" dirty="0">
                <a:solidFill>
                  <a:schemeClr val="bg2">
                    <a:lumMod val="90000"/>
                  </a:schemeClr>
                </a:solidFill>
              </a:rPr>
              <a:t> som är sjuksköterska på ditt äldreboende ”Ugglan” ringer till dig mitt under mottagningen. Du är läkare på vårdcentralen Busken på landet och har sedan ett halvår besökt äldreboendet varje onsdag eftermiddag. </a:t>
            </a:r>
            <a:r>
              <a:rPr lang="sv-SE" sz="1200" i="1" dirty="0" err="1">
                <a:solidFill>
                  <a:schemeClr val="bg2">
                    <a:lumMod val="90000"/>
                  </a:schemeClr>
                </a:solidFill>
              </a:rPr>
              <a:t>Samina</a:t>
            </a:r>
            <a:r>
              <a:rPr lang="sv-SE" sz="1200" i="1" dirty="0">
                <a:solidFill>
                  <a:schemeClr val="bg2">
                    <a:lumMod val="90000"/>
                  </a:schemeClr>
                </a:solidFill>
              </a:rPr>
              <a:t> är ny sjuksköterska på boendet. </a:t>
            </a:r>
            <a:r>
              <a:rPr lang="sv-SE" sz="1200" i="1" dirty="0" err="1">
                <a:solidFill>
                  <a:schemeClr val="bg2">
                    <a:lumMod val="90000"/>
                  </a:schemeClr>
                </a:solidFill>
              </a:rPr>
              <a:t>Samina</a:t>
            </a:r>
            <a:r>
              <a:rPr lang="sv-SE" sz="1200" i="1" dirty="0">
                <a:solidFill>
                  <a:schemeClr val="bg2">
                    <a:lumMod val="90000"/>
                  </a:schemeClr>
                </a:solidFill>
              </a:rPr>
              <a:t> berättar att det i fredags kom in en 80-årig kvinna till en av boendets korttidsplatser. Kvinnan, som heter Thyra, har båda underarmarna i gips på grund av bilaterala </a:t>
            </a:r>
            <a:r>
              <a:rPr lang="sv-SE" sz="1200" i="1" dirty="0" err="1">
                <a:solidFill>
                  <a:schemeClr val="bg2">
                    <a:lumMod val="90000"/>
                  </a:schemeClr>
                </a:solidFill>
              </a:rPr>
              <a:t>radiusfrakturer</a:t>
            </a:r>
            <a:r>
              <a:rPr lang="sv-SE" sz="1200" i="1" dirty="0">
                <a:solidFill>
                  <a:schemeClr val="bg2">
                    <a:lumMod val="90000"/>
                  </a:schemeClr>
                </a:solidFill>
              </a:rPr>
              <a:t>. </a:t>
            </a:r>
            <a:r>
              <a:rPr lang="sv-SE" sz="1200" i="1" dirty="0" err="1">
                <a:solidFill>
                  <a:schemeClr val="bg2">
                    <a:lumMod val="90000"/>
                  </a:schemeClr>
                </a:solidFill>
              </a:rPr>
              <a:t>Samina</a:t>
            </a:r>
            <a:r>
              <a:rPr lang="sv-SE" sz="1200" i="1" dirty="0">
                <a:solidFill>
                  <a:schemeClr val="bg2">
                    <a:lumMod val="90000"/>
                  </a:schemeClr>
                </a:solidFill>
              </a:rPr>
              <a:t> berättar att Thyra hade halkat i torsdags, dvs för fem dagar sedan, och då ådragit sig frakturerna. </a:t>
            </a:r>
            <a:r>
              <a:rPr lang="sv-SE" sz="1200" i="1" dirty="0" err="1">
                <a:solidFill>
                  <a:schemeClr val="bg2">
                    <a:lumMod val="90000"/>
                  </a:schemeClr>
                </a:solidFill>
              </a:rPr>
              <a:t>Samina</a:t>
            </a:r>
            <a:r>
              <a:rPr lang="sv-SE" sz="1200" i="1" dirty="0">
                <a:solidFill>
                  <a:schemeClr val="bg2">
                    <a:lumMod val="90000"/>
                  </a:schemeClr>
                </a:solidFill>
              </a:rPr>
              <a:t> berättar att Thyra har varit trött och att hon har ätit väldigt dåligt sedan hon kom till boendet. Enligt rapporten från lasarettet åt Thyra bra under vistelsen där och var ganska alert. </a:t>
            </a:r>
            <a:r>
              <a:rPr lang="sv-SE" sz="1200" i="1" dirty="0" err="1">
                <a:solidFill>
                  <a:schemeClr val="bg2">
                    <a:lumMod val="90000"/>
                  </a:schemeClr>
                </a:solidFill>
              </a:rPr>
              <a:t>Samina</a:t>
            </a:r>
            <a:r>
              <a:rPr lang="sv-SE" sz="1200" i="1" dirty="0">
                <a:solidFill>
                  <a:schemeClr val="bg2">
                    <a:lumMod val="90000"/>
                  </a:schemeClr>
                </a:solidFill>
              </a:rPr>
              <a:t> undrar om hon ska ”göra något”. Du vill i första hand få en bättre uppfattning om hur Thyra mår just nu och ber därför </a:t>
            </a:r>
            <a:r>
              <a:rPr lang="sv-SE" sz="1200" i="1" dirty="0" err="1">
                <a:solidFill>
                  <a:schemeClr val="bg2">
                    <a:lumMod val="90000"/>
                  </a:schemeClr>
                </a:solidFill>
              </a:rPr>
              <a:t>Samina</a:t>
            </a:r>
            <a:r>
              <a:rPr lang="sv-SE" sz="1200" i="1" dirty="0">
                <a:solidFill>
                  <a:schemeClr val="bg2">
                    <a:lumMod val="90000"/>
                  </a:schemeClr>
                </a:solidFill>
              </a:rPr>
              <a:t> att förse dig med ytterligare information om detta. Du kan dock inte skicka iväg några prover idag eftersom </a:t>
            </a:r>
            <a:r>
              <a:rPr lang="sv-SE" sz="1200" i="1" dirty="0" err="1">
                <a:solidFill>
                  <a:schemeClr val="bg2">
                    <a:lumMod val="90000"/>
                  </a:schemeClr>
                </a:solidFill>
              </a:rPr>
              <a:t>Samina</a:t>
            </a:r>
            <a:r>
              <a:rPr lang="sv-SE" sz="1200" i="1" dirty="0">
                <a:solidFill>
                  <a:schemeClr val="bg2">
                    <a:lumMod val="90000"/>
                  </a:schemeClr>
                </a:solidFill>
              </a:rPr>
              <a:t> informerar dig om att bilen som transporterar proverna till laboratoriet redan har gått för dagen. </a:t>
            </a:r>
            <a:r>
              <a:rPr lang="sv-SE" sz="1200" i="1" dirty="0" err="1">
                <a:solidFill>
                  <a:schemeClr val="bg2">
                    <a:lumMod val="90000"/>
                  </a:schemeClr>
                </a:solidFill>
              </a:rPr>
              <a:t>Samina</a:t>
            </a:r>
            <a:r>
              <a:rPr lang="sv-SE" sz="1200" i="1" dirty="0">
                <a:solidFill>
                  <a:schemeClr val="bg2">
                    <a:lumMod val="90000"/>
                  </a:schemeClr>
                </a:solidFill>
              </a:rPr>
              <a:t> ringer dig på nytt och återkopplar följande till dig: Thyra har BT 160/95 </a:t>
            </a:r>
            <a:r>
              <a:rPr lang="sv-SE" sz="1200" i="1" dirty="0" err="1">
                <a:solidFill>
                  <a:schemeClr val="bg2">
                    <a:lumMod val="90000"/>
                  </a:schemeClr>
                </a:solidFill>
              </a:rPr>
              <a:t>mmHg</a:t>
            </a:r>
            <a:r>
              <a:rPr lang="sv-SE" sz="1200" i="1" dirty="0">
                <a:solidFill>
                  <a:schemeClr val="bg2">
                    <a:lumMod val="90000"/>
                  </a:schemeClr>
                </a:solidFill>
              </a:rPr>
              <a:t>, puls 80/min, temp 37,22 och </a:t>
            </a:r>
            <a:r>
              <a:rPr lang="sv-SE" sz="1200" i="1" dirty="0" err="1">
                <a:solidFill>
                  <a:schemeClr val="bg2">
                    <a:lumMod val="90000"/>
                  </a:schemeClr>
                </a:solidFill>
              </a:rPr>
              <a:t>saturation</a:t>
            </a:r>
            <a:r>
              <a:rPr lang="sv-SE" sz="1200" i="1" dirty="0">
                <a:solidFill>
                  <a:schemeClr val="bg2">
                    <a:lumMod val="90000"/>
                  </a:schemeClr>
                </a:solidFill>
              </a:rPr>
              <a:t> 96% på luft. Thyra är inte </a:t>
            </a:r>
            <a:r>
              <a:rPr lang="sv-SE" sz="1200" i="1" dirty="0" err="1">
                <a:solidFill>
                  <a:schemeClr val="bg2">
                    <a:lumMod val="90000"/>
                  </a:schemeClr>
                </a:solidFill>
              </a:rPr>
              <a:t>konfusorisk</a:t>
            </a:r>
            <a:r>
              <a:rPr lang="sv-SE" sz="1200" i="1" dirty="0">
                <a:solidFill>
                  <a:schemeClr val="bg2">
                    <a:lumMod val="90000"/>
                  </a:schemeClr>
                </a:solidFill>
              </a:rPr>
              <a:t>. Thyra har varit på toaletten och kissat ett par gånger under dagen och huden är inte fuktig. Hon väger 55 kg och är 165 cm lång. Kapillärt Hb är 122g/L och b-</a:t>
            </a:r>
            <a:r>
              <a:rPr lang="sv-SE" sz="1200" i="1" dirty="0" err="1">
                <a:solidFill>
                  <a:schemeClr val="bg2">
                    <a:lumMod val="90000"/>
                  </a:schemeClr>
                </a:solidFill>
              </a:rPr>
              <a:t>glucos</a:t>
            </a:r>
            <a:r>
              <a:rPr lang="sv-SE" sz="1200" i="1" dirty="0">
                <a:solidFill>
                  <a:schemeClr val="bg2">
                    <a:lumMod val="90000"/>
                  </a:schemeClr>
                </a:solidFill>
              </a:rPr>
              <a:t> 8 </a:t>
            </a:r>
            <a:r>
              <a:rPr lang="sv-SE" sz="1200" i="1" dirty="0" err="1">
                <a:solidFill>
                  <a:schemeClr val="bg2">
                    <a:lumMod val="90000"/>
                  </a:schemeClr>
                </a:solidFill>
              </a:rPr>
              <a:t>mmol</a:t>
            </a:r>
            <a:r>
              <a:rPr lang="sv-SE" sz="1200" i="1" dirty="0">
                <a:solidFill>
                  <a:schemeClr val="bg2">
                    <a:lumMod val="90000"/>
                  </a:schemeClr>
                </a:solidFill>
              </a:rPr>
              <a:t>/L. Eftersom Thyra har normala parametrar och verkar vara relativt opåverkad planerar du ett hembesök i samband med det planerade besöket på Ugglan imorgon.</a:t>
            </a:r>
          </a:p>
          <a:p>
            <a:pPr marL="0" indent="0">
              <a:buNone/>
            </a:pPr>
            <a:r>
              <a:rPr lang="sv-SE" sz="1200" i="1" dirty="0">
                <a:solidFill>
                  <a:schemeClr val="bg2">
                    <a:lumMod val="90000"/>
                  </a:schemeClr>
                </a:solidFill>
              </a:rPr>
              <a:t>Du åker till ”Ugglan” och träffar Thyra som första patient. Inför besöket har du tittat igenom medicinlistan, som visar: </a:t>
            </a:r>
            <a:r>
              <a:rPr lang="sv-SE" sz="1200" i="1" dirty="0" err="1">
                <a:solidFill>
                  <a:schemeClr val="bg2">
                    <a:lumMod val="90000"/>
                  </a:schemeClr>
                </a:solidFill>
              </a:rPr>
              <a:t>Metformin</a:t>
            </a:r>
            <a:r>
              <a:rPr lang="sv-SE" sz="1200" i="1" dirty="0">
                <a:solidFill>
                  <a:schemeClr val="bg2">
                    <a:lumMod val="90000"/>
                  </a:schemeClr>
                </a:solidFill>
              </a:rPr>
              <a:t> 500 mg 2x2, </a:t>
            </a:r>
            <a:r>
              <a:rPr lang="sv-SE" sz="1200" i="1" dirty="0" err="1">
                <a:solidFill>
                  <a:schemeClr val="bg2">
                    <a:lumMod val="90000"/>
                  </a:schemeClr>
                </a:solidFill>
              </a:rPr>
              <a:t>Enalapril</a:t>
            </a:r>
            <a:r>
              <a:rPr lang="sv-SE" sz="1200" i="1" dirty="0">
                <a:solidFill>
                  <a:schemeClr val="bg2">
                    <a:lumMod val="90000"/>
                  </a:schemeClr>
                </a:solidFill>
              </a:rPr>
              <a:t> 5 mg x1, </a:t>
            </a:r>
            <a:r>
              <a:rPr lang="sv-SE" sz="1200" i="1" dirty="0" err="1">
                <a:solidFill>
                  <a:schemeClr val="bg2">
                    <a:lumMod val="90000"/>
                  </a:schemeClr>
                </a:solidFill>
              </a:rPr>
              <a:t>Rousovastatin</a:t>
            </a:r>
            <a:r>
              <a:rPr lang="sv-SE" sz="1200" i="1" dirty="0">
                <a:solidFill>
                  <a:schemeClr val="bg2">
                    <a:lumMod val="90000"/>
                  </a:schemeClr>
                </a:solidFill>
              </a:rPr>
              <a:t> 10 mg x1. Det framkommer att Thyra bor ensam på landet och har klarat sig själv fram till nu. Maken Ragnar avled plötsligt i en trolig hjärtinfarkt, för ett par veckor sedan. Förra veckan när Thyra var ute och hämtade ved halkade hon och bröt oturligt nog båda underarmarna. Som tur var kom sonen, Roland förbi strax efteråt och körde henne till akutmottagningen. </a:t>
            </a:r>
            <a:r>
              <a:rPr lang="sv-SE" sz="1200" i="1" dirty="0" err="1">
                <a:solidFill>
                  <a:schemeClr val="bg2">
                    <a:lumMod val="90000"/>
                  </a:schemeClr>
                </a:solidFill>
              </a:rPr>
              <a:t>Samina</a:t>
            </a:r>
            <a:r>
              <a:rPr lang="sv-SE" sz="1200" i="1" dirty="0">
                <a:solidFill>
                  <a:schemeClr val="bg2">
                    <a:lumMod val="90000"/>
                  </a:schemeClr>
                </a:solidFill>
              </a:rPr>
              <a:t> berättar att Thyra har tablettbehandlad diabetes och hypertoni men är annars frisk. Personalen på boendet har inte märkt att Thyra skulle vara glömsk. </a:t>
            </a:r>
            <a:r>
              <a:rPr lang="sv-SE" sz="1200" i="1" dirty="0" err="1">
                <a:solidFill>
                  <a:schemeClr val="bg2">
                    <a:lumMod val="90000"/>
                  </a:schemeClr>
                </a:solidFill>
              </a:rPr>
              <a:t>Samina</a:t>
            </a:r>
            <a:r>
              <a:rPr lang="sv-SE" sz="1200" i="1" dirty="0">
                <a:solidFill>
                  <a:schemeClr val="bg2">
                    <a:lumMod val="90000"/>
                  </a:schemeClr>
                </a:solidFill>
              </a:rPr>
              <a:t> berättar lite nöjt, för dig och Thyra att hon redan förberett genom att ta en urinsticka inför besöket, eftersom personalen klagat på att urinen luktar illa. Den visade på bakterier i urinen. </a:t>
            </a:r>
            <a:r>
              <a:rPr lang="sv-SE" sz="1200" i="1" dirty="0" err="1">
                <a:solidFill>
                  <a:schemeClr val="bg2">
                    <a:lumMod val="90000"/>
                  </a:schemeClr>
                </a:solidFill>
              </a:rPr>
              <a:t>Nitur</a:t>
            </a:r>
            <a:r>
              <a:rPr lang="sv-SE" sz="1200" i="1" dirty="0">
                <a:solidFill>
                  <a:schemeClr val="bg2">
                    <a:lumMod val="90000"/>
                  </a:schemeClr>
                </a:solidFill>
              </a:rPr>
              <a:t>: </a:t>
            </a:r>
            <a:r>
              <a:rPr lang="sv-SE" sz="1200" i="1" dirty="0" err="1">
                <a:solidFill>
                  <a:schemeClr val="bg2">
                    <a:lumMod val="90000"/>
                  </a:schemeClr>
                </a:solidFill>
              </a:rPr>
              <a:t>pos</a:t>
            </a:r>
            <a:r>
              <a:rPr lang="sv-SE" sz="1200" i="1" dirty="0">
                <a:solidFill>
                  <a:schemeClr val="bg2">
                    <a:lumMod val="90000"/>
                  </a:schemeClr>
                </a:solidFill>
              </a:rPr>
              <a:t>, U </a:t>
            </a:r>
            <a:r>
              <a:rPr lang="sv-SE" sz="1200" i="1" dirty="0" err="1">
                <a:solidFill>
                  <a:schemeClr val="bg2">
                    <a:lumMod val="90000"/>
                  </a:schemeClr>
                </a:solidFill>
              </a:rPr>
              <a:t>hb</a:t>
            </a:r>
            <a:r>
              <a:rPr lang="sv-SE" sz="1200" i="1" dirty="0">
                <a:solidFill>
                  <a:schemeClr val="bg2">
                    <a:lumMod val="90000"/>
                  </a:schemeClr>
                </a:solidFill>
              </a:rPr>
              <a:t> +1, U leukocyter 0, U albumin 0.</a:t>
            </a:r>
          </a:p>
          <a:p>
            <a:pPr marL="0" indent="0">
              <a:buNone/>
            </a:pPr>
            <a:r>
              <a:rPr lang="sv-SE" sz="1200" i="1" dirty="0">
                <a:solidFill>
                  <a:schemeClr val="bg2">
                    <a:lumMod val="90000"/>
                  </a:schemeClr>
                </a:solidFill>
              </a:rPr>
              <a:t>Thyra negerar urinvägssymtom och du förklarar för henne att vid hennes ålder det är vanligt att ha bakterier i urinen utan att ha en urinvägsinfektion. Detta behöver inte behandlas. Efter besöket berättar du om asymtomatisk </a:t>
            </a:r>
            <a:r>
              <a:rPr lang="sv-SE" sz="1200" i="1" dirty="0" err="1">
                <a:solidFill>
                  <a:schemeClr val="bg2">
                    <a:lumMod val="90000"/>
                  </a:schemeClr>
                </a:solidFill>
              </a:rPr>
              <a:t>bakteriur</a:t>
            </a:r>
            <a:r>
              <a:rPr lang="sv-SE" sz="1200" i="1" dirty="0">
                <a:solidFill>
                  <a:schemeClr val="bg2">
                    <a:lumMod val="90000"/>
                  </a:schemeClr>
                </a:solidFill>
              </a:rPr>
              <a:t> (ABU) för </a:t>
            </a:r>
            <a:r>
              <a:rPr lang="sv-SE" sz="1200" i="1" dirty="0" err="1">
                <a:solidFill>
                  <a:schemeClr val="bg2">
                    <a:lumMod val="90000"/>
                  </a:schemeClr>
                </a:solidFill>
              </a:rPr>
              <a:t>Samina</a:t>
            </a:r>
            <a:r>
              <a:rPr lang="sv-SE" sz="1200" i="1" dirty="0">
                <a:solidFill>
                  <a:schemeClr val="bg2">
                    <a:lumMod val="90000"/>
                  </a:schemeClr>
                </a:solidFill>
              </a:rPr>
              <a:t> och om svårigheterna med att tolka betydelsen av ett positivt test. Därför är det bäst att bara använda stickor vid tydlig indikation.</a:t>
            </a:r>
          </a:p>
          <a:p>
            <a:pPr marL="0" indent="0">
              <a:buNone/>
            </a:pPr>
            <a:r>
              <a:rPr lang="sv-SE" sz="1200" i="1" dirty="0">
                <a:solidFill>
                  <a:schemeClr val="bg2">
                    <a:lumMod val="90000"/>
                  </a:schemeClr>
                </a:solidFill>
              </a:rPr>
              <a:t>Thyra svarar sparsamt på din förklaring om ABU och hon ställer inga ytterligare frågor om detta. Du tycker att hon ser lite frånvarande ut. Thyra berättar för dig att blodtrycket har det aldrig varit något fel på. Hon svarar också att hon inte är så sugen på mat. När du frågar hur det är med magen så svarar hon att det nog kunde ha varit bättre. Hon har lite ont i magen. Du vill bilda dig en uppfattning om Thyras kognitiva funktion och frågar henne om hon vet var hon är någonstans. Hon svarar skrattande att hon ju är här hemma hos dig. Du frågar då vidare om hon vet vad det är för hus och hon svarar att det vet hon. När du ställer frågan om vilket år vi har så säger hon att det är år 2012. Du fortsätter att fråga om hon har tagit några läkemedel hemma men då svarar hon att hon inte tar några. Nu börjar Thyra bli irriterad och säger att det är dags för henne att åka hem, Roland väntar faktiskt där utanför på henne. Du börjar fråga om maken Ragnar men Thyra reser sig för att gå och du bestämmer dig för att inte fråga mer nu även om du hade velat veta mer.</a:t>
            </a:r>
          </a:p>
          <a:p>
            <a:pPr marL="0" indent="0">
              <a:buNone/>
            </a:pPr>
            <a:r>
              <a:rPr lang="sv-SE" sz="1400" dirty="0"/>
              <a:t>Du har fått veta att Thyra har en son och </a:t>
            </a:r>
            <a:r>
              <a:rPr lang="sv-SE" sz="1400" dirty="0" err="1"/>
              <a:t>Samina</a:t>
            </a:r>
            <a:r>
              <a:rPr lang="sv-SE" sz="1400" dirty="0"/>
              <a:t> har informerat sonen om det planerade besöket i dag. Du planerar därför att fråga Thyra om du får ringa sonen efter undersökningen.</a:t>
            </a:r>
          </a:p>
          <a:p>
            <a:pPr marL="0" indent="0">
              <a:buNone/>
            </a:pPr>
            <a:r>
              <a:rPr lang="sv-SE" sz="1400" b="1" dirty="0"/>
              <a:t>Fråga 1:4 (3p). </a:t>
            </a:r>
            <a:r>
              <a:rPr lang="sv-SE" sz="1400" dirty="0"/>
              <a:t>Vad bör du fokusera på vid den fysiska statusundersökningen? Motivera ur ett differentialdiagnostiskt perspektiv.</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1"/>
            <a:ext cx="10515600" cy="1146220"/>
          </a:xfrm>
        </p:spPr>
        <p:txBody>
          <a:bodyPr>
            <a:normAutofit/>
          </a:bodyPr>
          <a:lstStyle/>
          <a:p>
            <a:r>
              <a:rPr lang="sv-SE" sz="2400" dirty="0">
                <a:effectLst/>
                <a:latin typeface="Signika"/>
              </a:rPr>
              <a:t>Fall 1: Thyra, 80 år. (25p) (Omtenta HT21)</a:t>
            </a:r>
            <a:endParaRPr lang="sv-SE" sz="2400" dirty="0">
              <a:effectLst/>
            </a:endParaRPr>
          </a:p>
        </p:txBody>
      </p:sp>
    </p:spTree>
    <p:extLst>
      <p:ext uri="{BB962C8B-B14F-4D97-AF65-F5344CB8AC3E}">
        <p14:creationId xmlns:p14="http://schemas.microsoft.com/office/powerpoint/2010/main" val="766971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943598"/>
          </a:xfrm>
        </p:spPr>
        <p:txBody>
          <a:bodyPr>
            <a:normAutofit/>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Thyra svarar sparsamt på din förklaring om ABU och hon ställer inga ytterligare frågor om detta. Du tycker att hon ser lite frånvarande ut. Thyra berättar för dig att blodtrycket har det aldrig varit något fel på. Hon svarar också att hon inte är så sugen på mat. När du frågar hur det är med magen så svarar hon att det nog kunde ha varit bättre. Hon har lite ont i magen. Du vill bilda dig en uppfattning om Thyras kognitiva funktion och frågar henne om hon vet var hon är någonstans. Hon svarar skrattande att hon ju är här hemma hos dig. Du frågar då vidare om hon vet vad det är för hus och hon svarar att det vet hon. När du ställer frågan om vilket år vi har så säger hon att det är år 2012. Du fortsätter att fråga om hon har tagit några läkemedel hemma men då svarar hon att hon inte tar några. Nu börjar Thyra bli irriterad och säger att det är dags för henne att åka hem, Roland väntar faktiskt där utanför på henne. Du börjar fråga om maken Ragnar men Thyra reser sig för att gå och du bestämmer dig för att inte fråga mer nu även om du hade velat veta mer.</a:t>
            </a:r>
          </a:p>
          <a:p>
            <a:pPr marL="0" indent="0">
              <a:buNone/>
            </a:pPr>
            <a:r>
              <a:rPr lang="sv-SE" sz="1400" dirty="0"/>
              <a:t>Du har fått veta att Thyra har en son och </a:t>
            </a:r>
            <a:r>
              <a:rPr lang="sv-SE" sz="1400" dirty="0" err="1"/>
              <a:t>Samina</a:t>
            </a:r>
            <a:r>
              <a:rPr lang="sv-SE" sz="1400" dirty="0"/>
              <a:t> har informerat sonen om det planerade besöket i dag. Du planerar därför att fråga Thyra om du får ringa sonen efter undersökningen.</a:t>
            </a:r>
          </a:p>
          <a:p>
            <a:pPr marL="0" indent="0">
              <a:buNone/>
            </a:pPr>
            <a:r>
              <a:rPr lang="sv-SE" sz="1400" b="1" dirty="0"/>
              <a:t>Fråga 1:4 (3p). </a:t>
            </a:r>
            <a:r>
              <a:rPr lang="sv-SE" sz="1400" dirty="0"/>
              <a:t>Vad bör du fokusera på vid den fysiska statusundersökningen? Motivera ur ett differentialdiagnostiskt perspektiv.</a:t>
            </a:r>
          </a:p>
          <a:p>
            <a:pPr marL="0" indent="0">
              <a:buNone/>
            </a:pPr>
            <a:r>
              <a:rPr lang="sv-SE" sz="1400" b="1" i="1" dirty="0">
                <a:solidFill>
                  <a:srgbClr val="0070C0"/>
                </a:solidFill>
              </a:rPr>
              <a:t>Återkoppling 1:4.</a:t>
            </a:r>
            <a:br>
              <a:rPr lang="sv-SE" sz="1400" b="1" i="1" dirty="0">
                <a:solidFill>
                  <a:srgbClr val="0070C0"/>
                </a:solidFill>
              </a:rPr>
            </a:br>
            <a:r>
              <a:rPr lang="sv-SE" sz="1400" i="1" dirty="0">
                <a:solidFill>
                  <a:srgbClr val="0070C0"/>
                </a:solidFill>
              </a:rPr>
              <a:t>Status: Allmäntillstånd gott.</a:t>
            </a:r>
            <a:br>
              <a:rPr lang="sv-SE" sz="1400" i="1" dirty="0">
                <a:solidFill>
                  <a:srgbClr val="0070C0"/>
                </a:solidFill>
              </a:rPr>
            </a:br>
            <a:r>
              <a:rPr lang="sv-SE" sz="1400" i="1" dirty="0">
                <a:solidFill>
                  <a:srgbClr val="0070C0"/>
                </a:solidFill>
              </a:rPr>
              <a:t>Skalle och kropp: Inga ojämnheter i skallen, inga </a:t>
            </a:r>
            <a:r>
              <a:rPr lang="sv-SE" sz="1400" i="1" dirty="0" err="1">
                <a:solidFill>
                  <a:srgbClr val="0070C0"/>
                </a:solidFill>
              </a:rPr>
              <a:t>hematom</a:t>
            </a:r>
            <a:r>
              <a:rPr lang="sv-SE" sz="1400" i="1" dirty="0">
                <a:solidFill>
                  <a:srgbClr val="0070C0"/>
                </a:solidFill>
              </a:rPr>
              <a:t>, inga sår</a:t>
            </a:r>
            <a:br>
              <a:rPr lang="sv-SE" sz="1400" i="1" dirty="0">
                <a:solidFill>
                  <a:srgbClr val="0070C0"/>
                </a:solidFill>
              </a:rPr>
            </a:br>
            <a:r>
              <a:rPr lang="sv-SE" sz="1400" i="1" dirty="0">
                <a:solidFill>
                  <a:srgbClr val="0070C0"/>
                </a:solidFill>
              </a:rPr>
              <a:t>Lymfkörtlar: i käkvinklarna, på halsen, supra- och </a:t>
            </a:r>
            <a:r>
              <a:rPr lang="sv-SE" sz="1400" i="1" dirty="0" err="1">
                <a:solidFill>
                  <a:srgbClr val="0070C0"/>
                </a:solidFill>
              </a:rPr>
              <a:t>infraklavikulärt</a:t>
            </a:r>
            <a:r>
              <a:rPr lang="sv-SE" sz="1400" i="1" dirty="0">
                <a:solidFill>
                  <a:srgbClr val="0070C0"/>
                </a:solidFill>
              </a:rPr>
              <a:t>, i axiller och ljumskar palperas utan förstoring och ingen uppenbar </a:t>
            </a:r>
            <a:r>
              <a:rPr lang="sv-SE" sz="1400" i="1" dirty="0" err="1">
                <a:solidFill>
                  <a:srgbClr val="0070C0"/>
                </a:solidFill>
              </a:rPr>
              <a:t>ömhet.ua</a:t>
            </a:r>
            <a:br>
              <a:rPr lang="sv-SE" sz="1400" i="1" dirty="0">
                <a:solidFill>
                  <a:srgbClr val="0070C0"/>
                </a:solidFill>
              </a:rPr>
            </a:br>
            <a:r>
              <a:rPr lang="sv-SE" sz="1400" i="1" dirty="0" err="1">
                <a:solidFill>
                  <a:srgbClr val="0070C0"/>
                </a:solidFill>
              </a:rPr>
              <a:t>Tyreoidea</a:t>
            </a:r>
            <a:r>
              <a:rPr lang="sv-SE" sz="1400" i="1" dirty="0">
                <a:solidFill>
                  <a:srgbClr val="0070C0"/>
                </a:solidFill>
              </a:rPr>
              <a:t>: palperas normalstor, inga resistenser</a:t>
            </a:r>
            <a:br>
              <a:rPr lang="sv-SE" sz="1400" i="1" dirty="0">
                <a:solidFill>
                  <a:srgbClr val="0070C0"/>
                </a:solidFill>
              </a:rPr>
            </a:br>
            <a:r>
              <a:rPr lang="sv-SE" sz="1400" i="1" dirty="0">
                <a:solidFill>
                  <a:srgbClr val="0070C0"/>
                </a:solidFill>
              </a:rPr>
              <a:t>Lungor: normala andningsljud, ingen </a:t>
            </a:r>
            <a:r>
              <a:rPr lang="sv-SE" sz="1400" i="1" dirty="0" err="1">
                <a:solidFill>
                  <a:srgbClr val="0070C0"/>
                </a:solidFill>
              </a:rPr>
              <a:t>perkutorisk</a:t>
            </a:r>
            <a:r>
              <a:rPr lang="sv-SE" sz="1400" i="1" dirty="0">
                <a:solidFill>
                  <a:srgbClr val="0070C0"/>
                </a:solidFill>
              </a:rPr>
              <a:t> </a:t>
            </a:r>
            <a:r>
              <a:rPr lang="sv-SE" sz="1400" i="1" dirty="0" err="1">
                <a:solidFill>
                  <a:srgbClr val="0070C0"/>
                </a:solidFill>
              </a:rPr>
              <a:t>dämping</a:t>
            </a:r>
            <a:br>
              <a:rPr lang="sv-SE" sz="1400" i="1" dirty="0">
                <a:solidFill>
                  <a:srgbClr val="0070C0"/>
                </a:solidFill>
              </a:rPr>
            </a:br>
            <a:r>
              <a:rPr lang="sv-SE" sz="1400" i="1" dirty="0">
                <a:solidFill>
                  <a:srgbClr val="0070C0"/>
                </a:solidFill>
              </a:rPr>
              <a:t>Hjärta: regelbunden rytm, svagt systoliskt blåsljud över höger 12</a:t>
            </a:r>
            <a:br>
              <a:rPr lang="sv-SE" sz="1400" i="1" dirty="0">
                <a:solidFill>
                  <a:srgbClr val="0070C0"/>
                </a:solidFill>
              </a:rPr>
            </a:br>
            <a:r>
              <a:rPr lang="sv-SE" sz="1400" i="1" dirty="0">
                <a:solidFill>
                  <a:srgbClr val="0070C0"/>
                </a:solidFill>
              </a:rPr>
              <a:t>Auskultera över </a:t>
            </a:r>
            <a:r>
              <a:rPr lang="sv-SE" sz="1400" i="1" dirty="0" err="1">
                <a:solidFill>
                  <a:srgbClr val="0070C0"/>
                </a:solidFill>
              </a:rPr>
              <a:t>carotider</a:t>
            </a:r>
            <a:r>
              <a:rPr lang="sv-SE" sz="1400" i="1" dirty="0">
                <a:solidFill>
                  <a:srgbClr val="0070C0"/>
                </a:solidFill>
              </a:rPr>
              <a:t>— inga säkra blåsljud</a:t>
            </a:r>
            <a:br>
              <a:rPr lang="sv-SE" sz="1400" i="1" dirty="0">
                <a:solidFill>
                  <a:srgbClr val="0070C0"/>
                </a:solidFill>
              </a:rPr>
            </a:br>
            <a:r>
              <a:rPr lang="sv-SE" sz="1400" i="1" dirty="0">
                <a:solidFill>
                  <a:srgbClr val="0070C0"/>
                </a:solidFill>
              </a:rPr>
              <a:t>Blodtryck: 190/100 </a:t>
            </a:r>
            <a:r>
              <a:rPr lang="sv-SE" sz="1400" i="1" dirty="0" err="1">
                <a:solidFill>
                  <a:srgbClr val="0070C0"/>
                </a:solidFill>
              </a:rPr>
              <a:t>mmHg</a:t>
            </a:r>
            <a:br>
              <a:rPr lang="sv-SE" sz="1400" i="1" dirty="0">
                <a:solidFill>
                  <a:srgbClr val="0070C0"/>
                </a:solidFill>
              </a:rPr>
            </a:br>
            <a:r>
              <a:rPr lang="sv-SE" sz="1400" i="1" dirty="0">
                <a:solidFill>
                  <a:srgbClr val="0070C0"/>
                </a:solidFill>
              </a:rPr>
              <a:t>Buk: Mjälte/lever </a:t>
            </a:r>
            <a:r>
              <a:rPr lang="sv-SE" sz="1400" i="1" dirty="0" err="1">
                <a:solidFill>
                  <a:srgbClr val="0070C0"/>
                </a:solidFill>
              </a:rPr>
              <a:t>ua</a:t>
            </a:r>
            <a:br>
              <a:rPr lang="sv-SE" sz="1400" i="1" dirty="0">
                <a:solidFill>
                  <a:srgbClr val="0070C0"/>
                </a:solidFill>
              </a:rPr>
            </a:br>
            <a:r>
              <a:rPr lang="sv-SE" sz="1400" i="1" dirty="0">
                <a:solidFill>
                  <a:srgbClr val="0070C0"/>
                </a:solidFill>
              </a:rPr>
              <a:t>Ben: Inga perifera underbensödem</a:t>
            </a:r>
            <a:br>
              <a:rPr lang="sv-SE" sz="1400" i="1" dirty="0">
                <a:solidFill>
                  <a:srgbClr val="0070C0"/>
                </a:solidFill>
              </a:rPr>
            </a:br>
            <a:r>
              <a:rPr lang="sv-SE" sz="1400" i="1" dirty="0">
                <a:solidFill>
                  <a:srgbClr val="0070C0"/>
                </a:solidFill>
              </a:rPr>
              <a:t>Neurologstatus: Inte orienterad till tid och rum. Rör sig obehindrat i stående utan hjälpmedel. Ingen bredspårig gång.</a:t>
            </a:r>
            <a:br>
              <a:rPr lang="sv-SE" sz="1400" i="1" dirty="0">
                <a:solidFill>
                  <a:srgbClr val="0070C0"/>
                </a:solidFill>
              </a:rPr>
            </a:br>
            <a:r>
              <a:rPr lang="sv-SE" sz="1400" i="1" dirty="0">
                <a:solidFill>
                  <a:srgbClr val="0070C0"/>
                </a:solidFill>
              </a:rPr>
              <a:t>Symmetrisk i ansiktet med normal motorik. Normal motorik i övre och nedre extremitet. Liksidiga normala reflexer. Inga kugghjulsfenomen. Inga tecken till afasi. (Lärandemål: B1, B2).</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1"/>
            <a:ext cx="10515600" cy="1146220"/>
          </a:xfrm>
        </p:spPr>
        <p:txBody>
          <a:bodyPr>
            <a:normAutofit/>
          </a:bodyPr>
          <a:lstStyle/>
          <a:p>
            <a:r>
              <a:rPr lang="sv-SE" sz="2400" dirty="0">
                <a:effectLst/>
                <a:latin typeface="Signika"/>
              </a:rPr>
              <a:t>Fall 1: Thyra, 80 år. (25p) (Omtenta HT21)</a:t>
            </a:r>
            <a:endParaRPr lang="sv-SE" sz="2400" dirty="0">
              <a:effectLst/>
            </a:endParaRPr>
          </a:p>
        </p:txBody>
      </p:sp>
    </p:spTree>
    <p:extLst>
      <p:ext uri="{BB962C8B-B14F-4D97-AF65-F5344CB8AC3E}">
        <p14:creationId xmlns:p14="http://schemas.microsoft.com/office/powerpoint/2010/main" val="15723080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943598"/>
          </a:xfrm>
        </p:spPr>
        <p:txBody>
          <a:bodyPr>
            <a:normAutofit/>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Thyra svarar sparsamt på din förklaring om ABU och hon ställer inga ytterligare frågor om detta. Du tycker att hon ser lite frånvarande ut. Thyra berättar för dig att blodtrycket har det aldrig varit något fel på. Hon svarar också att hon inte är så sugen på mat. När du frågar hur det är med magen så svarar hon att det nog kunde ha varit bättre. Hon har lite ont i magen. Du vill bilda dig en uppfattning om Thyras kognitiva funktion och frågar henne om hon vet var hon är någonstans. Hon svarar skrattande att hon ju är här hemma hos dig. Du frågar då vidare om hon vet vad det är för hus och hon svarar att det vet hon. När du ställer frågan om vilket år vi har så säger hon att det är år 2012. Du fortsätter att fråga om hon har tagit några läkemedel hemma men då svarar hon att hon inte tar några. Nu börjar Thyra bli irriterad och säger att det är dags för henne att åka hem, Roland väntar faktiskt där utanför på henne. Du börjar fråga om maken Ragnar men Thyra reser sig för att gå och du bestämmer dig för att inte fråga mer nu även om du hade velat veta mer.</a:t>
            </a:r>
          </a:p>
          <a:p>
            <a:pPr marL="0" indent="0">
              <a:buNone/>
            </a:pPr>
            <a:r>
              <a:rPr lang="sv-SE" sz="1200" i="1" dirty="0">
                <a:solidFill>
                  <a:schemeClr val="bg2">
                    <a:lumMod val="90000"/>
                  </a:schemeClr>
                </a:solidFill>
              </a:rPr>
              <a:t>Du har fått veta att Thyra har en son och </a:t>
            </a:r>
            <a:r>
              <a:rPr lang="sv-SE" sz="1200" i="1" dirty="0" err="1">
                <a:solidFill>
                  <a:schemeClr val="bg2">
                    <a:lumMod val="90000"/>
                  </a:schemeClr>
                </a:solidFill>
              </a:rPr>
              <a:t>Samina</a:t>
            </a:r>
            <a:r>
              <a:rPr lang="sv-SE" sz="1200" i="1" dirty="0">
                <a:solidFill>
                  <a:schemeClr val="bg2">
                    <a:lumMod val="90000"/>
                  </a:schemeClr>
                </a:solidFill>
              </a:rPr>
              <a:t> har informerat sonen om det planerade besöket i dag. Du planerar därför att fråga Thyra om du får ringa sonen efter undersökningen.</a:t>
            </a:r>
            <a:r>
              <a:rPr lang="sv-SE" sz="1200" b="1" i="1" dirty="0">
                <a:solidFill>
                  <a:schemeClr val="bg2">
                    <a:lumMod val="90000"/>
                  </a:schemeClr>
                </a:solidFill>
              </a:rPr>
              <a:t> </a:t>
            </a:r>
            <a:r>
              <a:rPr lang="sv-SE" sz="1200" i="1" dirty="0">
                <a:solidFill>
                  <a:schemeClr val="bg2">
                    <a:lumMod val="90000"/>
                  </a:schemeClr>
                </a:solidFill>
              </a:rPr>
              <a:t>Status: Allmäntillstånd gott. Skalle och kropp: Inga ojämnheter i skallen, inga </a:t>
            </a:r>
            <a:r>
              <a:rPr lang="sv-SE" sz="1200" i="1" dirty="0" err="1">
                <a:solidFill>
                  <a:schemeClr val="bg2">
                    <a:lumMod val="90000"/>
                  </a:schemeClr>
                </a:solidFill>
              </a:rPr>
              <a:t>hematom</a:t>
            </a:r>
            <a:r>
              <a:rPr lang="sv-SE" sz="1200" i="1" dirty="0">
                <a:solidFill>
                  <a:schemeClr val="bg2">
                    <a:lumMod val="90000"/>
                  </a:schemeClr>
                </a:solidFill>
              </a:rPr>
              <a:t>, inga sår Lymfkörtlar: i käkvinklarna, på halsen, supra- och </a:t>
            </a:r>
            <a:r>
              <a:rPr lang="sv-SE" sz="1200" i="1" dirty="0" err="1">
                <a:solidFill>
                  <a:schemeClr val="bg2">
                    <a:lumMod val="90000"/>
                  </a:schemeClr>
                </a:solidFill>
              </a:rPr>
              <a:t>infraklavikulärt</a:t>
            </a:r>
            <a:r>
              <a:rPr lang="sv-SE" sz="1200" i="1" dirty="0">
                <a:solidFill>
                  <a:schemeClr val="bg2">
                    <a:lumMod val="90000"/>
                  </a:schemeClr>
                </a:solidFill>
              </a:rPr>
              <a:t>, i axiller och ljumskar palperas utan förstorings och inge uppenbar ömhet. </a:t>
            </a:r>
            <a:r>
              <a:rPr lang="sv-SE" sz="1200" i="1" dirty="0" err="1">
                <a:solidFill>
                  <a:schemeClr val="bg2">
                    <a:lumMod val="90000"/>
                  </a:schemeClr>
                </a:solidFill>
              </a:rPr>
              <a:t>ua</a:t>
            </a:r>
            <a:r>
              <a:rPr lang="sv-SE" sz="1200" i="1" dirty="0">
                <a:solidFill>
                  <a:schemeClr val="bg2">
                    <a:lumMod val="90000"/>
                  </a:schemeClr>
                </a:solidFill>
              </a:rPr>
              <a:t> </a:t>
            </a:r>
            <a:r>
              <a:rPr lang="sv-SE" sz="1200" i="1" dirty="0" err="1">
                <a:solidFill>
                  <a:schemeClr val="bg2">
                    <a:lumMod val="90000"/>
                  </a:schemeClr>
                </a:solidFill>
              </a:rPr>
              <a:t>Tyreoidea</a:t>
            </a:r>
            <a:r>
              <a:rPr lang="sv-SE" sz="1200" i="1" dirty="0">
                <a:solidFill>
                  <a:schemeClr val="bg2">
                    <a:lumMod val="90000"/>
                  </a:schemeClr>
                </a:solidFill>
              </a:rPr>
              <a:t>: palperas normalstor, inga resistenser. Lungor: normala andningsljud, ingen </a:t>
            </a:r>
            <a:r>
              <a:rPr lang="sv-SE" sz="1200" i="1" dirty="0" err="1">
                <a:solidFill>
                  <a:schemeClr val="bg2">
                    <a:lumMod val="90000"/>
                  </a:schemeClr>
                </a:solidFill>
              </a:rPr>
              <a:t>perkutorisk</a:t>
            </a:r>
            <a:r>
              <a:rPr lang="sv-SE" sz="1200" i="1" dirty="0">
                <a:solidFill>
                  <a:schemeClr val="bg2">
                    <a:lumMod val="90000"/>
                  </a:schemeClr>
                </a:solidFill>
              </a:rPr>
              <a:t> </a:t>
            </a:r>
            <a:r>
              <a:rPr lang="sv-SE" sz="1200" i="1" dirty="0" err="1">
                <a:solidFill>
                  <a:schemeClr val="bg2">
                    <a:lumMod val="90000"/>
                  </a:schemeClr>
                </a:solidFill>
              </a:rPr>
              <a:t>dämping</a:t>
            </a:r>
            <a:r>
              <a:rPr lang="sv-SE" sz="1200" i="1" dirty="0">
                <a:solidFill>
                  <a:schemeClr val="bg2">
                    <a:lumMod val="90000"/>
                  </a:schemeClr>
                </a:solidFill>
              </a:rPr>
              <a:t>. Hjärta: regelbunden rytm, svagt systoliskt blåsljud över höger 12. Auskultera över </a:t>
            </a:r>
            <a:r>
              <a:rPr lang="sv-SE" sz="1200" i="1" dirty="0" err="1">
                <a:solidFill>
                  <a:schemeClr val="bg2">
                    <a:lumMod val="90000"/>
                  </a:schemeClr>
                </a:solidFill>
              </a:rPr>
              <a:t>carotider</a:t>
            </a:r>
            <a:r>
              <a:rPr lang="sv-SE" sz="1200" i="1" dirty="0">
                <a:solidFill>
                  <a:schemeClr val="bg2">
                    <a:lumMod val="90000"/>
                  </a:schemeClr>
                </a:solidFill>
              </a:rPr>
              <a:t>— inga säkra blåsljud. Blodtryck: 190/100 </a:t>
            </a:r>
            <a:r>
              <a:rPr lang="sv-SE" sz="1200" i="1" dirty="0" err="1">
                <a:solidFill>
                  <a:schemeClr val="bg2">
                    <a:lumMod val="90000"/>
                  </a:schemeClr>
                </a:solidFill>
              </a:rPr>
              <a:t>mmHg</a:t>
            </a:r>
            <a:r>
              <a:rPr lang="sv-SE" sz="1200" i="1" dirty="0">
                <a:solidFill>
                  <a:schemeClr val="bg2">
                    <a:lumMod val="90000"/>
                  </a:schemeClr>
                </a:solidFill>
              </a:rPr>
              <a:t>. Buk: Mjälte/lever </a:t>
            </a:r>
            <a:r>
              <a:rPr lang="sv-SE" sz="1200" i="1" dirty="0" err="1">
                <a:solidFill>
                  <a:schemeClr val="bg2">
                    <a:lumMod val="90000"/>
                  </a:schemeClr>
                </a:solidFill>
              </a:rPr>
              <a:t>ua</a:t>
            </a:r>
            <a:r>
              <a:rPr lang="sv-SE" sz="1200" i="1" dirty="0">
                <a:solidFill>
                  <a:schemeClr val="bg2">
                    <a:lumMod val="90000"/>
                  </a:schemeClr>
                </a:solidFill>
              </a:rPr>
              <a:t>. Ben: Inga perifera underbensödem. Neurologstatus: Inte orienterad till tid och rum. Rör sig obehindrat i stående utan hjälpmedel. Ingen bredspårig gång. Symmetrisk i ansiktet med normal motorik. Normal motorik i övre och nedre extremitet. Liksidiga normala reflexer. Inga kugghjulsfenomen. Inga tecken till afasi.</a:t>
            </a:r>
          </a:p>
          <a:p>
            <a:pPr marL="0" indent="0">
              <a:buNone/>
            </a:pPr>
            <a:r>
              <a:rPr lang="sv-SE" sz="1400" dirty="0"/>
              <a:t>Din bedömning är att Thyra inte är orienterad till tid och rum. Blodtrycket är förhöjt på 190/100 </a:t>
            </a:r>
            <a:r>
              <a:rPr lang="sv-SE" sz="1400" dirty="0" err="1"/>
              <a:t>mmHg</a:t>
            </a:r>
            <a:r>
              <a:rPr lang="sv-SE" sz="1400" dirty="0"/>
              <a:t>. I övrigt hittar du inte så mycket mer. Du tycker att statuset är lite bristfälligt men Thyra vill inte medverka mer. Du berättar för Thyra att du vill ringa Roland. Thyra lyser upp och säger ja gör det. Du ringer sonen Roland.</a:t>
            </a:r>
          </a:p>
          <a:p>
            <a:pPr marL="0" indent="0">
              <a:buNone/>
            </a:pPr>
            <a:r>
              <a:rPr lang="sv-SE" sz="1400" b="1" dirty="0"/>
              <a:t>Fråga 1:5 (2p). </a:t>
            </a:r>
            <a:r>
              <a:rPr lang="sv-SE" sz="1400" dirty="0"/>
              <a:t>Vad bör du fråga sonen?</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1"/>
            <a:ext cx="10515600" cy="1146220"/>
          </a:xfrm>
        </p:spPr>
        <p:txBody>
          <a:bodyPr>
            <a:normAutofit/>
          </a:bodyPr>
          <a:lstStyle/>
          <a:p>
            <a:r>
              <a:rPr lang="sv-SE" sz="2400" dirty="0">
                <a:effectLst/>
                <a:latin typeface="Signika"/>
              </a:rPr>
              <a:t>Fall 1: Thyra, 80 år. (25p) (Omtenta HT21)</a:t>
            </a:r>
            <a:endParaRPr lang="sv-SE" sz="2400" dirty="0">
              <a:effectLst/>
            </a:endParaRPr>
          </a:p>
        </p:txBody>
      </p:sp>
    </p:spTree>
    <p:extLst>
      <p:ext uri="{BB962C8B-B14F-4D97-AF65-F5344CB8AC3E}">
        <p14:creationId xmlns:p14="http://schemas.microsoft.com/office/powerpoint/2010/main" val="41232294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943598"/>
          </a:xfrm>
        </p:spPr>
        <p:txBody>
          <a:bodyPr>
            <a:normAutofit/>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Thyra svarar sparsamt på din förklaring om ABU och hon ställer inga ytterligare frågor om detta. Du tycker att hon ser lite frånvarande ut. Thyra berättar för dig att blodtrycket har det aldrig varit något fel på. Hon svarar också att hon inte är så sugen på mat. När du frågar hur det är med magen så svarar hon att det nog kunde ha varit bättre. Hon har lite ont i magen. Du vill bilda dig en uppfattning om Thyras kognitiva funktion och frågar henne om hon vet var hon är någonstans. Hon svarar skrattande att hon ju är här hemma hos dig. Du frågar då vidare om hon vet vad det är för hus och hon svarar att det vet hon. När du ställer frågan om vilket år vi har så säger hon att det är år 2012. Du fortsätter att fråga om hon har tagit några läkemedel hemma men då svarar hon att hon inte tar några. Nu börjar Thyra bli irriterad och säger att det är dags för henne att åka hem, Roland väntar faktiskt där utanför på henne. Du börjar fråga om maken Ragnar men Thyra reser sig för att gå och du bestämmer dig för att inte fråga mer nu även om du hade velat veta mer.</a:t>
            </a:r>
          </a:p>
          <a:p>
            <a:pPr marL="0" indent="0">
              <a:buNone/>
            </a:pPr>
            <a:r>
              <a:rPr lang="sv-SE" sz="1200" i="1" dirty="0">
                <a:solidFill>
                  <a:schemeClr val="bg2">
                    <a:lumMod val="90000"/>
                  </a:schemeClr>
                </a:solidFill>
              </a:rPr>
              <a:t>Du har fått veta att Thyra har en son och </a:t>
            </a:r>
            <a:r>
              <a:rPr lang="sv-SE" sz="1200" i="1" dirty="0" err="1">
                <a:solidFill>
                  <a:schemeClr val="bg2">
                    <a:lumMod val="90000"/>
                  </a:schemeClr>
                </a:solidFill>
              </a:rPr>
              <a:t>Samina</a:t>
            </a:r>
            <a:r>
              <a:rPr lang="sv-SE" sz="1200" i="1" dirty="0">
                <a:solidFill>
                  <a:schemeClr val="bg2">
                    <a:lumMod val="90000"/>
                  </a:schemeClr>
                </a:solidFill>
              </a:rPr>
              <a:t> har informerat sonen om det planerade besöket i dag. Du planerar därför att fråga Thyra om du får ringa sonen efter undersökningen.</a:t>
            </a:r>
            <a:r>
              <a:rPr lang="sv-SE" sz="1200" b="1" i="1" dirty="0">
                <a:solidFill>
                  <a:schemeClr val="bg2">
                    <a:lumMod val="90000"/>
                  </a:schemeClr>
                </a:solidFill>
              </a:rPr>
              <a:t> </a:t>
            </a:r>
            <a:r>
              <a:rPr lang="sv-SE" sz="1200" i="1" dirty="0">
                <a:solidFill>
                  <a:schemeClr val="bg2">
                    <a:lumMod val="90000"/>
                  </a:schemeClr>
                </a:solidFill>
              </a:rPr>
              <a:t>Status: Allmäntillstånd gott. Skalle och kropp: Inga ojämnheter i skallen, inga </a:t>
            </a:r>
            <a:r>
              <a:rPr lang="sv-SE" sz="1200" i="1" dirty="0" err="1">
                <a:solidFill>
                  <a:schemeClr val="bg2">
                    <a:lumMod val="90000"/>
                  </a:schemeClr>
                </a:solidFill>
              </a:rPr>
              <a:t>hematom</a:t>
            </a:r>
            <a:r>
              <a:rPr lang="sv-SE" sz="1200" i="1" dirty="0">
                <a:solidFill>
                  <a:schemeClr val="bg2">
                    <a:lumMod val="90000"/>
                  </a:schemeClr>
                </a:solidFill>
              </a:rPr>
              <a:t>, inga sår Lymfkörtlar: i käkvinklarna, på halsen, supra- och </a:t>
            </a:r>
            <a:r>
              <a:rPr lang="sv-SE" sz="1200" i="1" dirty="0" err="1">
                <a:solidFill>
                  <a:schemeClr val="bg2">
                    <a:lumMod val="90000"/>
                  </a:schemeClr>
                </a:solidFill>
              </a:rPr>
              <a:t>infraklavikulärt</a:t>
            </a:r>
            <a:r>
              <a:rPr lang="sv-SE" sz="1200" i="1" dirty="0">
                <a:solidFill>
                  <a:schemeClr val="bg2">
                    <a:lumMod val="90000"/>
                  </a:schemeClr>
                </a:solidFill>
              </a:rPr>
              <a:t>, i axiller och ljumskar palperas utan förstorings och inge uppenbar ömhet. </a:t>
            </a:r>
            <a:r>
              <a:rPr lang="sv-SE" sz="1200" i="1" dirty="0" err="1">
                <a:solidFill>
                  <a:schemeClr val="bg2">
                    <a:lumMod val="90000"/>
                  </a:schemeClr>
                </a:solidFill>
              </a:rPr>
              <a:t>ua</a:t>
            </a:r>
            <a:r>
              <a:rPr lang="sv-SE" sz="1200" i="1" dirty="0">
                <a:solidFill>
                  <a:schemeClr val="bg2">
                    <a:lumMod val="90000"/>
                  </a:schemeClr>
                </a:solidFill>
              </a:rPr>
              <a:t> </a:t>
            </a:r>
            <a:r>
              <a:rPr lang="sv-SE" sz="1200" i="1" dirty="0" err="1">
                <a:solidFill>
                  <a:schemeClr val="bg2">
                    <a:lumMod val="90000"/>
                  </a:schemeClr>
                </a:solidFill>
              </a:rPr>
              <a:t>Tyreoidea</a:t>
            </a:r>
            <a:r>
              <a:rPr lang="sv-SE" sz="1200" i="1" dirty="0">
                <a:solidFill>
                  <a:schemeClr val="bg2">
                    <a:lumMod val="90000"/>
                  </a:schemeClr>
                </a:solidFill>
              </a:rPr>
              <a:t>: palperas normalstor, inga resistenser. Lungor: normala andningsljud, ingen </a:t>
            </a:r>
            <a:r>
              <a:rPr lang="sv-SE" sz="1200" i="1" dirty="0" err="1">
                <a:solidFill>
                  <a:schemeClr val="bg2">
                    <a:lumMod val="90000"/>
                  </a:schemeClr>
                </a:solidFill>
              </a:rPr>
              <a:t>perkutorisk</a:t>
            </a:r>
            <a:r>
              <a:rPr lang="sv-SE" sz="1200" i="1" dirty="0">
                <a:solidFill>
                  <a:schemeClr val="bg2">
                    <a:lumMod val="90000"/>
                  </a:schemeClr>
                </a:solidFill>
              </a:rPr>
              <a:t> </a:t>
            </a:r>
            <a:r>
              <a:rPr lang="sv-SE" sz="1200" i="1" dirty="0" err="1">
                <a:solidFill>
                  <a:schemeClr val="bg2">
                    <a:lumMod val="90000"/>
                  </a:schemeClr>
                </a:solidFill>
              </a:rPr>
              <a:t>dämping</a:t>
            </a:r>
            <a:r>
              <a:rPr lang="sv-SE" sz="1200" i="1" dirty="0">
                <a:solidFill>
                  <a:schemeClr val="bg2">
                    <a:lumMod val="90000"/>
                  </a:schemeClr>
                </a:solidFill>
              </a:rPr>
              <a:t>. Hjärta: regelbunden rytm, svagt systoliskt blåsljud över höger 12. Auskultera över </a:t>
            </a:r>
            <a:r>
              <a:rPr lang="sv-SE" sz="1200" i="1" dirty="0" err="1">
                <a:solidFill>
                  <a:schemeClr val="bg2">
                    <a:lumMod val="90000"/>
                  </a:schemeClr>
                </a:solidFill>
              </a:rPr>
              <a:t>carotider</a:t>
            </a:r>
            <a:r>
              <a:rPr lang="sv-SE" sz="1200" i="1" dirty="0">
                <a:solidFill>
                  <a:schemeClr val="bg2">
                    <a:lumMod val="90000"/>
                  </a:schemeClr>
                </a:solidFill>
              </a:rPr>
              <a:t>— inga säkra blåsljud. Blodtryck: 190/100 </a:t>
            </a:r>
            <a:r>
              <a:rPr lang="sv-SE" sz="1200" i="1" dirty="0" err="1">
                <a:solidFill>
                  <a:schemeClr val="bg2">
                    <a:lumMod val="90000"/>
                  </a:schemeClr>
                </a:solidFill>
              </a:rPr>
              <a:t>mmHg</a:t>
            </a:r>
            <a:r>
              <a:rPr lang="sv-SE" sz="1200" i="1" dirty="0">
                <a:solidFill>
                  <a:schemeClr val="bg2">
                    <a:lumMod val="90000"/>
                  </a:schemeClr>
                </a:solidFill>
              </a:rPr>
              <a:t>. Buk: Mjälte/lever </a:t>
            </a:r>
            <a:r>
              <a:rPr lang="sv-SE" sz="1200" i="1" dirty="0" err="1">
                <a:solidFill>
                  <a:schemeClr val="bg2">
                    <a:lumMod val="90000"/>
                  </a:schemeClr>
                </a:solidFill>
              </a:rPr>
              <a:t>ua</a:t>
            </a:r>
            <a:r>
              <a:rPr lang="sv-SE" sz="1200" i="1" dirty="0">
                <a:solidFill>
                  <a:schemeClr val="bg2">
                    <a:lumMod val="90000"/>
                  </a:schemeClr>
                </a:solidFill>
              </a:rPr>
              <a:t>. Ben: Inga perifera underbensödem. Neurologstatus: Inte orienterad till tid och rum. Rör sig obehindrat i stående utan hjälpmedel. Ingen bredspårig gång. Symmetrisk i ansiktet med normal motorik. Normal motorik i övre och nedre extremitet. Liksidiga normala reflexer. Inga kugghjulsfenomen. Inga tecken till afasi.</a:t>
            </a:r>
          </a:p>
          <a:p>
            <a:pPr marL="0" indent="0">
              <a:buNone/>
            </a:pPr>
            <a:r>
              <a:rPr lang="sv-SE" sz="1400" dirty="0"/>
              <a:t>Din bedömning är att Thyra inte är orienterad till tid och rum. Blodtrycket är förhöjt på 190/100 </a:t>
            </a:r>
            <a:r>
              <a:rPr lang="sv-SE" sz="1400" dirty="0" err="1"/>
              <a:t>mmHg</a:t>
            </a:r>
            <a:r>
              <a:rPr lang="sv-SE" sz="1400" dirty="0"/>
              <a:t>. I övrigt hittar du inte så mycket mer. Du tycker att statuset är lite bristfälligt men Thyra vill inte medverka mer. Du berättar för Thyra att du vill ringa Roland. Thyra lyser upp och säger ja gör det. Du ringer sonen Roland.</a:t>
            </a:r>
          </a:p>
          <a:p>
            <a:pPr marL="0" indent="0">
              <a:buNone/>
            </a:pPr>
            <a:r>
              <a:rPr lang="sv-SE" sz="1400" b="1" dirty="0"/>
              <a:t>Fråga 1:5 (2p). </a:t>
            </a:r>
            <a:r>
              <a:rPr lang="sv-SE" sz="1400" dirty="0"/>
              <a:t>Vad bör du fråga sonen?</a:t>
            </a:r>
          </a:p>
          <a:p>
            <a:pPr marL="0" indent="0">
              <a:buNone/>
            </a:pPr>
            <a:r>
              <a:rPr lang="sv-SE" sz="1400" b="1" i="1" dirty="0">
                <a:solidFill>
                  <a:srgbClr val="0070C0"/>
                </a:solidFill>
              </a:rPr>
              <a:t>Återkoppling 1:5. </a:t>
            </a:r>
            <a:r>
              <a:rPr lang="sv-SE" sz="1400" i="1" dirty="0">
                <a:solidFill>
                  <a:srgbClr val="0070C0"/>
                </a:solidFill>
              </a:rPr>
              <a:t>Av sonen Roland får du reda på att Thyra har klarat sig ganska bra men att hon på senare tid gett ett frånvarande intryck. Hon har inte varit förvirrad på det sätt som du beskriver för Roland nu. Roland berättar att Thyra har varit ledsen efter makens bortgång men att han egentligen inte har pratat så mycket med henne om hur hon egentligen känner efter det som hänt. Roland bekräftar att Thyra har diabetes och högt blodtryck och att hon klarar hushållet och matlagning själv. Hur mycket Thyra äter och vad, har han svårt att redogöra för men han upplever inte att hon har gått ner uppenbart i vikt. Han vet inte heller hur hon tar sina mediciner eller hur väl reglerad hennes diabetes och hur blodtrycket är. (Lärandemål: B1, B4).</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1"/>
            <a:ext cx="10515600" cy="1146220"/>
          </a:xfrm>
        </p:spPr>
        <p:txBody>
          <a:bodyPr>
            <a:normAutofit/>
          </a:bodyPr>
          <a:lstStyle/>
          <a:p>
            <a:r>
              <a:rPr lang="sv-SE" sz="2400" dirty="0">
                <a:effectLst/>
                <a:latin typeface="Signika"/>
              </a:rPr>
              <a:t>Fall 1: Thyra, 80 år. (25p) (Omtenta HT21)</a:t>
            </a:r>
            <a:endParaRPr lang="sv-SE" sz="2400" dirty="0">
              <a:effectLst/>
            </a:endParaRPr>
          </a:p>
        </p:txBody>
      </p:sp>
    </p:spTree>
    <p:extLst>
      <p:ext uri="{BB962C8B-B14F-4D97-AF65-F5344CB8AC3E}">
        <p14:creationId xmlns:p14="http://schemas.microsoft.com/office/powerpoint/2010/main" val="18263720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943598"/>
          </a:xfrm>
        </p:spPr>
        <p:txBody>
          <a:bodyPr>
            <a:normAutofit/>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Thyra svarar sparsamt på din förklaring om ABU och hon ställer inga ytterligare frågor om detta. Du tycker att hon ser lite frånvarande ut. Thyra berättar för dig att blodtrycket har det aldrig varit något fel på. Hon svarar också att hon inte är så sugen på mat. När du frågar hur det är med magen så svarar hon att det nog kunde ha varit bättre. Hon har lite ont i magen. Du vill bilda dig en uppfattning om Thyras kognitiva funktion och frågar henne om hon vet var hon är någonstans. Hon svarar skrattande att hon ju är här hemma hos dig. Du frågar då vidare om hon vet vad det är för hus och hon svarar att det vet hon. När du ställer frågan om vilket år vi har så säger hon att det är år 2012. Du fortsätter att fråga om hon har tagit några läkemedel hemma men då svarar hon att hon inte tar några. Nu börjar Thyra bli irriterad och säger att det är dags för henne att åka hem, Roland väntar faktiskt där utanför på henne. Du börjar fråga om maken Ragnar men Thyra reser sig för att gå och du bestämmer dig för att inte fråga mer nu även om du hade velat veta mer.</a:t>
            </a:r>
          </a:p>
          <a:p>
            <a:pPr marL="0" indent="0">
              <a:buNone/>
            </a:pPr>
            <a:r>
              <a:rPr lang="sv-SE" sz="1200" i="1" dirty="0">
                <a:solidFill>
                  <a:schemeClr val="bg2">
                    <a:lumMod val="90000"/>
                  </a:schemeClr>
                </a:solidFill>
              </a:rPr>
              <a:t>Du har fått veta att Thyra har en son och </a:t>
            </a:r>
            <a:r>
              <a:rPr lang="sv-SE" sz="1200" i="1" dirty="0" err="1">
                <a:solidFill>
                  <a:schemeClr val="bg2">
                    <a:lumMod val="90000"/>
                  </a:schemeClr>
                </a:solidFill>
              </a:rPr>
              <a:t>Samina</a:t>
            </a:r>
            <a:r>
              <a:rPr lang="sv-SE" sz="1200" i="1" dirty="0">
                <a:solidFill>
                  <a:schemeClr val="bg2">
                    <a:lumMod val="90000"/>
                  </a:schemeClr>
                </a:solidFill>
              </a:rPr>
              <a:t> har informerat sonen om det planerade besöket i dag. Du planerar därför att fråga Thyra om du får ringa sonen efter undersökningen.</a:t>
            </a:r>
            <a:r>
              <a:rPr lang="sv-SE" sz="1200" b="1" i="1" dirty="0">
                <a:solidFill>
                  <a:schemeClr val="bg2">
                    <a:lumMod val="90000"/>
                  </a:schemeClr>
                </a:solidFill>
              </a:rPr>
              <a:t> </a:t>
            </a:r>
            <a:r>
              <a:rPr lang="sv-SE" sz="1200" i="1" dirty="0">
                <a:solidFill>
                  <a:schemeClr val="bg2">
                    <a:lumMod val="90000"/>
                  </a:schemeClr>
                </a:solidFill>
              </a:rPr>
              <a:t>Status: Allmäntillstånd gott. Skalle och kropp: Inga ojämnheter i skallen, inga </a:t>
            </a:r>
            <a:r>
              <a:rPr lang="sv-SE" sz="1200" i="1" dirty="0" err="1">
                <a:solidFill>
                  <a:schemeClr val="bg2">
                    <a:lumMod val="90000"/>
                  </a:schemeClr>
                </a:solidFill>
              </a:rPr>
              <a:t>hematom</a:t>
            </a:r>
            <a:r>
              <a:rPr lang="sv-SE" sz="1200" i="1" dirty="0">
                <a:solidFill>
                  <a:schemeClr val="bg2">
                    <a:lumMod val="90000"/>
                  </a:schemeClr>
                </a:solidFill>
              </a:rPr>
              <a:t>, inga sår Lymfkörtlar: i käkvinklarna, på halsen, supra- och </a:t>
            </a:r>
            <a:r>
              <a:rPr lang="sv-SE" sz="1200" i="1" dirty="0" err="1">
                <a:solidFill>
                  <a:schemeClr val="bg2">
                    <a:lumMod val="90000"/>
                  </a:schemeClr>
                </a:solidFill>
              </a:rPr>
              <a:t>infraklavikulärt</a:t>
            </a:r>
            <a:r>
              <a:rPr lang="sv-SE" sz="1200" i="1" dirty="0">
                <a:solidFill>
                  <a:schemeClr val="bg2">
                    <a:lumMod val="90000"/>
                  </a:schemeClr>
                </a:solidFill>
              </a:rPr>
              <a:t>, i axiller och ljumskar palperas utan förstorings och inge uppenbar ömhet. </a:t>
            </a:r>
            <a:r>
              <a:rPr lang="sv-SE" sz="1200" i="1" dirty="0" err="1">
                <a:solidFill>
                  <a:schemeClr val="bg2">
                    <a:lumMod val="90000"/>
                  </a:schemeClr>
                </a:solidFill>
              </a:rPr>
              <a:t>ua</a:t>
            </a:r>
            <a:r>
              <a:rPr lang="sv-SE" sz="1200" i="1" dirty="0">
                <a:solidFill>
                  <a:schemeClr val="bg2">
                    <a:lumMod val="90000"/>
                  </a:schemeClr>
                </a:solidFill>
              </a:rPr>
              <a:t> </a:t>
            </a:r>
            <a:r>
              <a:rPr lang="sv-SE" sz="1200" i="1" dirty="0" err="1">
                <a:solidFill>
                  <a:schemeClr val="bg2">
                    <a:lumMod val="90000"/>
                  </a:schemeClr>
                </a:solidFill>
              </a:rPr>
              <a:t>Tyreoidea</a:t>
            </a:r>
            <a:r>
              <a:rPr lang="sv-SE" sz="1200" i="1" dirty="0">
                <a:solidFill>
                  <a:schemeClr val="bg2">
                    <a:lumMod val="90000"/>
                  </a:schemeClr>
                </a:solidFill>
              </a:rPr>
              <a:t>: palperas normalstor, inga resistenser. Lungor: normala andningsljud, ingen </a:t>
            </a:r>
            <a:r>
              <a:rPr lang="sv-SE" sz="1200" i="1" dirty="0" err="1">
                <a:solidFill>
                  <a:schemeClr val="bg2">
                    <a:lumMod val="90000"/>
                  </a:schemeClr>
                </a:solidFill>
              </a:rPr>
              <a:t>perkutorisk</a:t>
            </a:r>
            <a:r>
              <a:rPr lang="sv-SE" sz="1200" i="1" dirty="0">
                <a:solidFill>
                  <a:schemeClr val="bg2">
                    <a:lumMod val="90000"/>
                  </a:schemeClr>
                </a:solidFill>
              </a:rPr>
              <a:t> </a:t>
            </a:r>
            <a:r>
              <a:rPr lang="sv-SE" sz="1200" i="1" dirty="0" err="1">
                <a:solidFill>
                  <a:schemeClr val="bg2">
                    <a:lumMod val="90000"/>
                  </a:schemeClr>
                </a:solidFill>
              </a:rPr>
              <a:t>dämping</a:t>
            </a:r>
            <a:r>
              <a:rPr lang="sv-SE" sz="1200" i="1" dirty="0">
                <a:solidFill>
                  <a:schemeClr val="bg2">
                    <a:lumMod val="90000"/>
                  </a:schemeClr>
                </a:solidFill>
              </a:rPr>
              <a:t>. Hjärta: regelbunden rytm, svagt systoliskt blåsljud över höger 12. Auskultera över </a:t>
            </a:r>
            <a:r>
              <a:rPr lang="sv-SE" sz="1200" i="1" dirty="0" err="1">
                <a:solidFill>
                  <a:schemeClr val="bg2">
                    <a:lumMod val="90000"/>
                  </a:schemeClr>
                </a:solidFill>
              </a:rPr>
              <a:t>carotider</a:t>
            </a:r>
            <a:r>
              <a:rPr lang="sv-SE" sz="1200" i="1" dirty="0">
                <a:solidFill>
                  <a:schemeClr val="bg2">
                    <a:lumMod val="90000"/>
                  </a:schemeClr>
                </a:solidFill>
              </a:rPr>
              <a:t>— inga säkra blåsljud. Blodtryck: 190/100 </a:t>
            </a:r>
            <a:r>
              <a:rPr lang="sv-SE" sz="1200" i="1" dirty="0" err="1">
                <a:solidFill>
                  <a:schemeClr val="bg2">
                    <a:lumMod val="90000"/>
                  </a:schemeClr>
                </a:solidFill>
              </a:rPr>
              <a:t>mmHg</a:t>
            </a:r>
            <a:r>
              <a:rPr lang="sv-SE" sz="1200" i="1" dirty="0">
                <a:solidFill>
                  <a:schemeClr val="bg2">
                    <a:lumMod val="90000"/>
                  </a:schemeClr>
                </a:solidFill>
              </a:rPr>
              <a:t>. Buk: Mjälte/lever </a:t>
            </a:r>
            <a:r>
              <a:rPr lang="sv-SE" sz="1200" i="1" dirty="0" err="1">
                <a:solidFill>
                  <a:schemeClr val="bg2">
                    <a:lumMod val="90000"/>
                  </a:schemeClr>
                </a:solidFill>
              </a:rPr>
              <a:t>ua</a:t>
            </a:r>
            <a:r>
              <a:rPr lang="sv-SE" sz="1200" i="1" dirty="0">
                <a:solidFill>
                  <a:schemeClr val="bg2">
                    <a:lumMod val="90000"/>
                  </a:schemeClr>
                </a:solidFill>
              </a:rPr>
              <a:t>. Ben: Inga perifera underbensödem. Neurologstatus: Inte orienterad till tid och rum. Rör sig obehindrat i stående utan hjälpmedel. Ingen bredspårig gång. Symmetrisk i ansiktet med normal motorik. Normal motorik i övre och nedre extremitet. Liksidiga normala reflexer. Inga kugghjulsfenomen. Inga tecken till afasi.</a:t>
            </a:r>
          </a:p>
          <a:p>
            <a:pPr marL="0" indent="0">
              <a:buNone/>
            </a:pPr>
            <a:r>
              <a:rPr lang="sv-SE" sz="1200" i="1" dirty="0">
                <a:solidFill>
                  <a:schemeClr val="bg2">
                    <a:lumMod val="90000"/>
                  </a:schemeClr>
                </a:solidFill>
              </a:rPr>
              <a:t>Din bedömning är att Thyra inte är orienterad till tid och rum. Blodtrycket är förhöjt på 190/100 </a:t>
            </a:r>
            <a:r>
              <a:rPr lang="sv-SE" sz="1200" i="1" dirty="0" err="1">
                <a:solidFill>
                  <a:schemeClr val="bg2">
                    <a:lumMod val="90000"/>
                  </a:schemeClr>
                </a:solidFill>
              </a:rPr>
              <a:t>mmHg</a:t>
            </a:r>
            <a:r>
              <a:rPr lang="sv-SE" sz="1200" i="1" dirty="0">
                <a:solidFill>
                  <a:schemeClr val="bg2">
                    <a:lumMod val="90000"/>
                  </a:schemeClr>
                </a:solidFill>
              </a:rPr>
              <a:t>. I övrigt hittar du inte så mycket mer. Du tycker att statuset är lite bristfälligt men Thyra vill inte medverka mer. Du berättar för Thyra att du vill ringa Roland. Thyra lyser upp och säger ja gör det. Du ringer sonen Roland. Av sonen Roland får du reda på att Thyra har klarat sig ganska bra men att hon på senare tid gett ett frånvarande intryck. Hon har inte varit förvirrad på det sätt som du beskriver för Roland nu. Roland berättar att Thyra har varit ledsen efter makens bortgång men att han egentligen inte har pratat så mycket med henne om hur hon egentligen känner efter det som hänt. Roland bekräftar att Thyra har diabetes och högt blodtryck och att hon klarar hushållet och matlagning själv. Hur mycket Thyra äter och vad, har han svårt att redogöra för men han upplever inte att hon har gått ner uppenbart i vikt. Han vet inte heller hur hon tar sina mediciner eller hur väl reglerad hennes diabetes och hur blodtrycket är.</a:t>
            </a:r>
          </a:p>
          <a:p>
            <a:pPr marL="0" indent="0">
              <a:buNone/>
            </a:pPr>
            <a:r>
              <a:rPr lang="sv-SE" sz="1400" dirty="0"/>
              <a:t>Av samtalet förstår du att konfusionen är nytillkommen och du fokuserar nu på denna.</a:t>
            </a:r>
          </a:p>
          <a:p>
            <a:pPr marL="0" indent="0">
              <a:buNone/>
            </a:pPr>
            <a:r>
              <a:rPr lang="sv-SE" sz="1400" b="1" dirty="0"/>
              <a:t>Fråga 1:6 (2p). </a:t>
            </a:r>
            <a:r>
              <a:rPr lang="sv-SE" sz="1400" dirty="0"/>
              <a:t>Hur bör du göra nu avseende Thyras konfusion? Motivera ur ett differentialdiagnostiskt perspektiv!</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1"/>
            <a:ext cx="10515600" cy="1146220"/>
          </a:xfrm>
        </p:spPr>
        <p:txBody>
          <a:bodyPr>
            <a:normAutofit/>
          </a:bodyPr>
          <a:lstStyle/>
          <a:p>
            <a:r>
              <a:rPr lang="sv-SE" sz="2400" dirty="0">
                <a:effectLst/>
                <a:latin typeface="Signika"/>
              </a:rPr>
              <a:t>Fall 1: Thyra, 80 år. (25p) (Omtenta HT21)</a:t>
            </a:r>
            <a:endParaRPr lang="sv-SE" sz="2400" dirty="0">
              <a:effectLst/>
            </a:endParaRPr>
          </a:p>
        </p:txBody>
      </p:sp>
    </p:spTree>
    <p:extLst>
      <p:ext uri="{BB962C8B-B14F-4D97-AF65-F5344CB8AC3E}">
        <p14:creationId xmlns:p14="http://schemas.microsoft.com/office/powerpoint/2010/main" val="9673653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943598"/>
          </a:xfrm>
        </p:spPr>
        <p:txBody>
          <a:bodyPr>
            <a:normAutofit/>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Thyra svarar sparsamt på din förklaring om ABU och hon ställer inga ytterligare frågor om detta. Du tycker att hon ser lite frånvarande ut. Thyra berättar för dig att blodtrycket har det aldrig varit något fel på. Hon svarar också att hon inte är så sugen på mat. När du frågar hur det är med magen så svarar hon att det nog kunde ha varit bättre. Hon har lite ont i magen. Du vill bilda dig en uppfattning om Thyras kognitiva funktion och frågar henne om hon vet var hon är någonstans. Hon svarar skrattande att hon ju är här hemma hos dig. Du frågar då vidare om hon vet vad det är för hus och hon svarar att det vet hon. När du ställer frågan om vilket år vi har så säger hon att det är år 2012. Du fortsätter att fråga om hon har tagit några läkemedel hemma men då svarar hon att hon inte tar några. Nu börjar Thyra bli irriterad och säger att det är dags för henne att åka hem, Roland väntar faktiskt där utanför på henne. Du börjar fråga om maken Ragnar men Thyra reser sig för att gå och du bestämmer dig för att inte fråga mer nu även om du hade velat veta mer.</a:t>
            </a:r>
          </a:p>
          <a:p>
            <a:pPr marL="0" indent="0">
              <a:buNone/>
            </a:pPr>
            <a:r>
              <a:rPr lang="sv-SE" sz="1200" i="1" dirty="0">
                <a:solidFill>
                  <a:schemeClr val="bg2">
                    <a:lumMod val="90000"/>
                  </a:schemeClr>
                </a:solidFill>
              </a:rPr>
              <a:t>Du har fått veta att Thyra har en son och </a:t>
            </a:r>
            <a:r>
              <a:rPr lang="sv-SE" sz="1200" i="1" dirty="0" err="1">
                <a:solidFill>
                  <a:schemeClr val="bg2">
                    <a:lumMod val="90000"/>
                  </a:schemeClr>
                </a:solidFill>
              </a:rPr>
              <a:t>Samina</a:t>
            </a:r>
            <a:r>
              <a:rPr lang="sv-SE" sz="1200" i="1" dirty="0">
                <a:solidFill>
                  <a:schemeClr val="bg2">
                    <a:lumMod val="90000"/>
                  </a:schemeClr>
                </a:solidFill>
              </a:rPr>
              <a:t> har informerat sonen om det planerade besöket i dag. Du planerar därför att fråga Thyra om du får ringa sonen efter undersökningen.</a:t>
            </a:r>
            <a:r>
              <a:rPr lang="sv-SE" sz="1200" b="1" i="1" dirty="0">
                <a:solidFill>
                  <a:schemeClr val="bg2">
                    <a:lumMod val="90000"/>
                  </a:schemeClr>
                </a:solidFill>
              </a:rPr>
              <a:t> </a:t>
            </a:r>
            <a:r>
              <a:rPr lang="sv-SE" sz="1200" i="1" dirty="0">
                <a:solidFill>
                  <a:schemeClr val="bg2">
                    <a:lumMod val="90000"/>
                  </a:schemeClr>
                </a:solidFill>
              </a:rPr>
              <a:t>Status: Allmäntillstånd gott. Skalle och kropp: Inga ojämnheter i skallen, inga </a:t>
            </a:r>
            <a:r>
              <a:rPr lang="sv-SE" sz="1200" i="1" dirty="0" err="1">
                <a:solidFill>
                  <a:schemeClr val="bg2">
                    <a:lumMod val="90000"/>
                  </a:schemeClr>
                </a:solidFill>
              </a:rPr>
              <a:t>hematom</a:t>
            </a:r>
            <a:r>
              <a:rPr lang="sv-SE" sz="1200" i="1" dirty="0">
                <a:solidFill>
                  <a:schemeClr val="bg2">
                    <a:lumMod val="90000"/>
                  </a:schemeClr>
                </a:solidFill>
              </a:rPr>
              <a:t>, inga sår Lymfkörtlar: i käkvinklarna, på halsen, supra- och </a:t>
            </a:r>
            <a:r>
              <a:rPr lang="sv-SE" sz="1200" i="1" dirty="0" err="1">
                <a:solidFill>
                  <a:schemeClr val="bg2">
                    <a:lumMod val="90000"/>
                  </a:schemeClr>
                </a:solidFill>
              </a:rPr>
              <a:t>infraklavikulärt</a:t>
            </a:r>
            <a:r>
              <a:rPr lang="sv-SE" sz="1200" i="1" dirty="0">
                <a:solidFill>
                  <a:schemeClr val="bg2">
                    <a:lumMod val="90000"/>
                  </a:schemeClr>
                </a:solidFill>
              </a:rPr>
              <a:t>, i axiller och ljumskar palperas utan förstorings och inge uppenbar ömhet. </a:t>
            </a:r>
            <a:r>
              <a:rPr lang="sv-SE" sz="1200" i="1" dirty="0" err="1">
                <a:solidFill>
                  <a:schemeClr val="bg2">
                    <a:lumMod val="90000"/>
                  </a:schemeClr>
                </a:solidFill>
              </a:rPr>
              <a:t>ua</a:t>
            </a:r>
            <a:r>
              <a:rPr lang="sv-SE" sz="1200" i="1" dirty="0">
                <a:solidFill>
                  <a:schemeClr val="bg2">
                    <a:lumMod val="90000"/>
                  </a:schemeClr>
                </a:solidFill>
              </a:rPr>
              <a:t> </a:t>
            </a:r>
            <a:r>
              <a:rPr lang="sv-SE" sz="1200" i="1" dirty="0" err="1">
                <a:solidFill>
                  <a:schemeClr val="bg2">
                    <a:lumMod val="90000"/>
                  </a:schemeClr>
                </a:solidFill>
              </a:rPr>
              <a:t>Tyreoidea</a:t>
            </a:r>
            <a:r>
              <a:rPr lang="sv-SE" sz="1200" i="1" dirty="0">
                <a:solidFill>
                  <a:schemeClr val="bg2">
                    <a:lumMod val="90000"/>
                  </a:schemeClr>
                </a:solidFill>
              </a:rPr>
              <a:t>: palperas normalstor, inga resistenser. Lungor: normala andningsljud, ingen </a:t>
            </a:r>
            <a:r>
              <a:rPr lang="sv-SE" sz="1200" i="1" dirty="0" err="1">
                <a:solidFill>
                  <a:schemeClr val="bg2">
                    <a:lumMod val="90000"/>
                  </a:schemeClr>
                </a:solidFill>
              </a:rPr>
              <a:t>perkutorisk</a:t>
            </a:r>
            <a:r>
              <a:rPr lang="sv-SE" sz="1200" i="1" dirty="0">
                <a:solidFill>
                  <a:schemeClr val="bg2">
                    <a:lumMod val="90000"/>
                  </a:schemeClr>
                </a:solidFill>
              </a:rPr>
              <a:t> </a:t>
            </a:r>
            <a:r>
              <a:rPr lang="sv-SE" sz="1200" i="1" dirty="0" err="1">
                <a:solidFill>
                  <a:schemeClr val="bg2">
                    <a:lumMod val="90000"/>
                  </a:schemeClr>
                </a:solidFill>
              </a:rPr>
              <a:t>dämping</a:t>
            </a:r>
            <a:r>
              <a:rPr lang="sv-SE" sz="1200" i="1" dirty="0">
                <a:solidFill>
                  <a:schemeClr val="bg2">
                    <a:lumMod val="90000"/>
                  </a:schemeClr>
                </a:solidFill>
              </a:rPr>
              <a:t>. Hjärta: regelbunden rytm, svagt systoliskt blåsljud över höger 12. Auskultera över </a:t>
            </a:r>
            <a:r>
              <a:rPr lang="sv-SE" sz="1200" i="1" dirty="0" err="1">
                <a:solidFill>
                  <a:schemeClr val="bg2">
                    <a:lumMod val="90000"/>
                  </a:schemeClr>
                </a:solidFill>
              </a:rPr>
              <a:t>carotider</a:t>
            </a:r>
            <a:r>
              <a:rPr lang="sv-SE" sz="1200" i="1" dirty="0">
                <a:solidFill>
                  <a:schemeClr val="bg2">
                    <a:lumMod val="90000"/>
                  </a:schemeClr>
                </a:solidFill>
              </a:rPr>
              <a:t>— inga säkra blåsljud. Blodtryck: 190/100 </a:t>
            </a:r>
            <a:r>
              <a:rPr lang="sv-SE" sz="1200" i="1" dirty="0" err="1">
                <a:solidFill>
                  <a:schemeClr val="bg2">
                    <a:lumMod val="90000"/>
                  </a:schemeClr>
                </a:solidFill>
              </a:rPr>
              <a:t>mmHg</a:t>
            </a:r>
            <a:r>
              <a:rPr lang="sv-SE" sz="1200" i="1" dirty="0">
                <a:solidFill>
                  <a:schemeClr val="bg2">
                    <a:lumMod val="90000"/>
                  </a:schemeClr>
                </a:solidFill>
              </a:rPr>
              <a:t>. Buk: Mjälte/lever </a:t>
            </a:r>
            <a:r>
              <a:rPr lang="sv-SE" sz="1200" i="1" dirty="0" err="1">
                <a:solidFill>
                  <a:schemeClr val="bg2">
                    <a:lumMod val="90000"/>
                  </a:schemeClr>
                </a:solidFill>
              </a:rPr>
              <a:t>ua</a:t>
            </a:r>
            <a:r>
              <a:rPr lang="sv-SE" sz="1200" i="1" dirty="0">
                <a:solidFill>
                  <a:schemeClr val="bg2">
                    <a:lumMod val="90000"/>
                  </a:schemeClr>
                </a:solidFill>
              </a:rPr>
              <a:t>. Ben: Inga perifera underbensödem. Neurologstatus: Inte orienterad till tid och rum. Rör sig obehindrat i stående utan hjälpmedel. Ingen bredspårig gång. Symmetrisk i ansiktet med normal motorik. Normal motorik i övre och nedre extremitet. Liksidiga normala reflexer. Inga kugghjulsfenomen. Inga tecken till afasi.</a:t>
            </a:r>
          </a:p>
          <a:p>
            <a:pPr marL="0" indent="0">
              <a:buNone/>
            </a:pPr>
            <a:r>
              <a:rPr lang="sv-SE" sz="1200" i="1" dirty="0">
                <a:solidFill>
                  <a:schemeClr val="bg2">
                    <a:lumMod val="90000"/>
                  </a:schemeClr>
                </a:solidFill>
              </a:rPr>
              <a:t>Din bedömning är att Thyra inte är orienterad till tid och rum. Blodtrycket är förhöjt på 190/100 </a:t>
            </a:r>
            <a:r>
              <a:rPr lang="sv-SE" sz="1200" i="1" dirty="0" err="1">
                <a:solidFill>
                  <a:schemeClr val="bg2">
                    <a:lumMod val="90000"/>
                  </a:schemeClr>
                </a:solidFill>
              </a:rPr>
              <a:t>mmHg</a:t>
            </a:r>
            <a:r>
              <a:rPr lang="sv-SE" sz="1200" i="1" dirty="0">
                <a:solidFill>
                  <a:schemeClr val="bg2">
                    <a:lumMod val="90000"/>
                  </a:schemeClr>
                </a:solidFill>
              </a:rPr>
              <a:t>. I övrigt hittar du inte så mycket mer. Du tycker att statuset är lite bristfälligt men Thyra vill inte medverka mer. Du berättar för Thyra att du vill ringa Roland. Thyra lyser upp och säger ja gör det. Du ringer sonen Roland. Av sonen Roland får du reda på att Thyra har klarat sig ganska bra men att hon på senare tid gett ett frånvarande intryck. Hon har inte varit förvirrad på det sätt som du beskriver för Roland nu. Roland berättar att Thyra har varit ledsen efter makens bortgång men att han egentligen inte har pratat så mycket med henne om hur hon egentligen känner efter det som hänt. Roland bekräftar att Thyra har diabetes och högt blodtryck och att hon klarar hushållet och matlagning själv. Hur mycket Thyra äter och vad, har han svårt att redogöra för men han upplever inte att hon har gått ner uppenbart i vikt. Han vet inte heller hur hon tar sina mediciner eller hur väl reglerad hennes diabetes och hur blodtrycket är.</a:t>
            </a:r>
          </a:p>
          <a:p>
            <a:pPr marL="0" indent="0">
              <a:buNone/>
            </a:pPr>
            <a:r>
              <a:rPr lang="sv-SE" sz="1400" dirty="0"/>
              <a:t>Av samtalet förstår du att konfusionen är nytillkommen och du fokuserar nu på denna.</a:t>
            </a:r>
          </a:p>
          <a:p>
            <a:pPr marL="0" indent="0">
              <a:buNone/>
            </a:pPr>
            <a:r>
              <a:rPr lang="sv-SE" sz="1400" b="1" dirty="0"/>
              <a:t>Fråga 1:6 (2p). </a:t>
            </a:r>
            <a:r>
              <a:rPr lang="sv-SE" sz="1400" dirty="0"/>
              <a:t>Hur bör du göra nu avseende Thyras konfusion? Motivera ur ett differentialdiagnostiskt perspektiv!</a:t>
            </a:r>
          </a:p>
          <a:p>
            <a:pPr marL="0" indent="0">
              <a:buNone/>
            </a:pPr>
            <a:r>
              <a:rPr lang="sv-SE" sz="1400" b="1" i="1" dirty="0">
                <a:solidFill>
                  <a:srgbClr val="0070C0"/>
                </a:solidFill>
              </a:rPr>
              <a:t>Återkoppling 1:6. </a:t>
            </a:r>
            <a:r>
              <a:rPr lang="sv-SE" sz="1400" i="1" dirty="0">
                <a:solidFill>
                  <a:srgbClr val="0070C0"/>
                </a:solidFill>
              </a:rPr>
              <a:t>Du remitterar Thyra akut till akutmottagningen. Du ser till att det blir med ambulanstransport så att övervakning kan ske. En akut radiologisk undersökning av huvudet förslagsvis en datortomografi av huvudet bör göras för att utesluta </a:t>
            </a:r>
            <a:r>
              <a:rPr lang="sv-SE" sz="1400" i="1" dirty="0" err="1">
                <a:solidFill>
                  <a:srgbClr val="0070C0"/>
                </a:solidFill>
              </a:rPr>
              <a:t>intrakraniell</a:t>
            </a:r>
            <a:r>
              <a:rPr lang="sv-SE" sz="1400" i="1" dirty="0">
                <a:solidFill>
                  <a:srgbClr val="0070C0"/>
                </a:solidFill>
              </a:rPr>
              <a:t> orsak till de akuta </a:t>
            </a:r>
            <a:r>
              <a:rPr lang="sv-SE" sz="1400" i="1" dirty="0" err="1">
                <a:solidFill>
                  <a:srgbClr val="0070C0"/>
                </a:solidFill>
              </a:rPr>
              <a:t>konfusoriska</a:t>
            </a:r>
            <a:r>
              <a:rPr lang="sv-SE" sz="1400" i="1" dirty="0">
                <a:solidFill>
                  <a:srgbClr val="0070C0"/>
                </a:solidFill>
              </a:rPr>
              <a:t> symtomen. En datortomografi utesluter </a:t>
            </a:r>
            <a:r>
              <a:rPr lang="sv-SE" sz="1400" i="1" dirty="0" err="1">
                <a:solidFill>
                  <a:srgbClr val="0070C0"/>
                </a:solidFill>
              </a:rPr>
              <a:t>subduralhematom</a:t>
            </a:r>
            <a:r>
              <a:rPr lang="sv-SE" sz="1400" i="1" dirty="0">
                <a:solidFill>
                  <a:srgbClr val="0070C0"/>
                </a:solidFill>
              </a:rPr>
              <a:t> och inga resttillstånd efter stroke ses. (Lärandemål: B2, C5).</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1"/>
            <a:ext cx="10515600" cy="1146220"/>
          </a:xfrm>
        </p:spPr>
        <p:txBody>
          <a:bodyPr>
            <a:normAutofit/>
          </a:bodyPr>
          <a:lstStyle/>
          <a:p>
            <a:r>
              <a:rPr lang="sv-SE" sz="2400" dirty="0">
                <a:effectLst/>
                <a:latin typeface="Signika"/>
              </a:rPr>
              <a:t>Fall 1: Thyra, 80 år. (25p) (Omtenta HT21)</a:t>
            </a:r>
            <a:endParaRPr lang="sv-SE" sz="2400" dirty="0">
              <a:effectLst/>
            </a:endParaRPr>
          </a:p>
        </p:txBody>
      </p:sp>
    </p:spTree>
    <p:extLst>
      <p:ext uri="{BB962C8B-B14F-4D97-AF65-F5344CB8AC3E}">
        <p14:creationId xmlns:p14="http://schemas.microsoft.com/office/powerpoint/2010/main" val="29323498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943598"/>
          </a:xfrm>
        </p:spPr>
        <p:txBody>
          <a:bodyPr>
            <a:normAutofit/>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Thyra svarar sparsamt på din förklaring om ABU och hon ställer inga ytterligare frågor om detta. Du tycker att hon ser lite frånvarande ut. Thyra berättar för dig att blodtrycket har det aldrig varit något fel på. Hon svarar också att hon inte är så sugen på mat. När du frågar hur det är med magen så svarar hon att det nog kunde ha varit bättre. Hon har lite ont i magen. Du vill bilda dig en uppfattning om Thyras kognitiva funktion och frågar henne om hon vet var hon är någonstans. Hon svarar skrattande att hon ju är här hemma hos dig. Du frågar då vidare om hon vet vad det är för hus och hon svarar att det vet hon. När du ställer frågan om vilket år vi har så säger hon att det är år 2012. Du fortsätter att fråga om hon har tagit några läkemedel hemma men då svarar hon att hon inte tar några. Nu börjar Thyra bli irriterad och säger att det är dags för henne att åka hem, Roland väntar faktiskt där utanför på henne. Du börjar fråga om maken Ragnar men Thyra reser sig för att gå och du bestämmer dig för att inte fråga mer nu även om du hade velat veta mer.</a:t>
            </a:r>
          </a:p>
          <a:p>
            <a:pPr marL="0" indent="0">
              <a:buNone/>
            </a:pPr>
            <a:r>
              <a:rPr lang="sv-SE" sz="1200" i="1" dirty="0">
                <a:solidFill>
                  <a:schemeClr val="bg2">
                    <a:lumMod val="90000"/>
                  </a:schemeClr>
                </a:solidFill>
              </a:rPr>
              <a:t>Du har fått veta att Thyra har en son och </a:t>
            </a:r>
            <a:r>
              <a:rPr lang="sv-SE" sz="1200" i="1" dirty="0" err="1">
                <a:solidFill>
                  <a:schemeClr val="bg2">
                    <a:lumMod val="90000"/>
                  </a:schemeClr>
                </a:solidFill>
              </a:rPr>
              <a:t>Samina</a:t>
            </a:r>
            <a:r>
              <a:rPr lang="sv-SE" sz="1200" i="1" dirty="0">
                <a:solidFill>
                  <a:schemeClr val="bg2">
                    <a:lumMod val="90000"/>
                  </a:schemeClr>
                </a:solidFill>
              </a:rPr>
              <a:t> har informerat sonen om det planerade besöket i dag. Du planerar därför att fråga Thyra om du får ringa sonen efter undersökningen.</a:t>
            </a:r>
            <a:r>
              <a:rPr lang="sv-SE" sz="1200" b="1" i="1" dirty="0">
                <a:solidFill>
                  <a:schemeClr val="bg2">
                    <a:lumMod val="90000"/>
                  </a:schemeClr>
                </a:solidFill>
              </a:rPr>
              <a:t> </a:t>
            </a:r>
            <a:r>
              <a:rPr lang="sv-SE" sz="1200" i="1" dirty="0">
                <a:solidFill>
                  <a:schemeClr val="bg2">
                    <a:lumMod val="90000"/>
                  </a:schemeClr>
                </a:solidFill>
              </a:rPr>
              <a:t>Status: Allmäntillstånd gott. Skalle och kropp: Inga ojämnheter i skallen, inga </a:t>
            </a:r>
            <a:r>
              <a:rPr lang="sv-SE" sz="1200" i="1" dirty="0" err="1">
                <a:solidFill>
                  <a:schemeClr val="bg2">
                    <a:lumMod val="90000"/>
                  </a:schemeClr>
                </a:solidFill>
              </a:rPr>
              <a:t>hematom</a:t>
            </a:r>
            <a:r>
              <a:rPr lang="sv-SE" sz="1200" i="1" dirty="0">
                <a:solidFill>
                  <a:schemeClr val="bg2">
                    <a:lumMod val="90000"/>
                  </a:schemeClr>
                </a:solidFill>
              </a:rPr>
              <a:t>, inga sår Lymfkörtlar: i käkvinklarna, på halsen, supra- och </a:t>
            </a:r>
            <a:r>
              <a:rPr lang="sv-SE" sz="1200" i="1" dirty="0" err="1">
                <a:solidFill>
                  <a:schemeClr val="bg2">
                    <a:lumMod val="90000"/>
                  </a:schemeClr>
                </a:solidFill>
              </a:rPr>
              <a:t>infraklavikulärt</a:t>
            </a:r>
            <a:r>
              <a:rPr lang="sv-SE" sz="1200" i="1" dirty="0">
                <a:solidFill>
                  <a:schemeClr val="bg2">
                    <a:lumMod val="90000"/>
                  </a:schemeClr>
                </a:solidFill>
              </a:rPr>
              <a:t>, i axiller och ljumskar palperas utan förstorings och inge uppenbar ömhet. </a:t>
            </a:r>
            <a:r>
              <a:rPr lang="sv-SE" sz="1200" i="1" dirty="0" err="1">
                <a:solidFill>
                  <a:schemeClr val="bg2">
                    <a:lumMod val="90000"/>
                  </a:schemeClr>
                </a:solidFill>
              </a:rPr>
              <a:t>ua</a:t>
            </a:r>
            <a:r>
              <a:rPr lang="sv-SE" sz="1200" i="1" dirty="0">
                <a:solidFill>
                  <a:schemeClr val="bg2">
                    <a:lumMod val="90000"/>
                  </a:schemeClr>
                </a:solidFill>
              </a:rPr>
              <a:t> </a:t>
            </a:r>
            <a:r>
              <a:rPr lang="sv-SE" sz="1200" i="1" dirty="0" err="1">
                <a:solidFill>
                  <a:schemeClr val="bg2">
                    <a:lumMod val="90000"/>
                  </a:schemeClr>
                </a:solidFill>
              </a:rPr>
              <a:t>Tyreoidea</a:t>
            </a:r>
            <a:r>
              <a:rPr lang="sv-SE" sz="1200" i="1" dirty="0">
                <a:solidFill>
                  <a:schemeClr val="bg2">
                    <a:lumMod val="90000"/>
                  </a:schemeClr>
                </a:solidFill>
              </a:rPr>
              <a:t>: palperas normalstor, inga resistenser. Lungor: normala andningsljud, ingen </a:t>
            </a:r>
            <a:r>
              <a:rPr lang="sv-SE" sz="1200" i="1" dirty="0" err="1">
                <a:solidFill>
                  <a:schemeClr val="bg2">
                    <a:lumMod val="90000"/>
                  </a:schemeClr>
                </a:solidFill>
              </a:rPr>
              <a:t>perkutorisk</a:t>
            </a:r>
            <a:r>
              <a:rPr lang="sv-SE" sz="1200" i="1" dirty="0">
                <a:solidFill>
                  <a:schemeClr val="bg2">
                    <a:lumMod val="90000"/>
                  </a:schemeClr>
                </a:solidFill>
              </a:rPr>
              <a:t> </a:t>
            </a:r>
            <a:r>
              <a:rPr lang="sv-SE" sz="1200" i="1" dirty="0" err="1">
                <a:solidFill>
                  <a:schemeClr val="bg2">
                    <a:lumMod val="90000"/>
                  </a:schemeClr>
                </a:solidFill>
              </a:rPr>
              <a:t>dämping</a:t>
            </a:r>
            <a:r>
              <a:rPr lang="sv-SE" sz="1200" i="1" dirty="0">
                <a:solidFill>
                  <a:schemeClr val="bg2">
                    <a:lumMod val="90000"/>
                  </a:schemeClr>
                </a:solidFill>
              </a:rPr>
              <a:t>. Hjärta: regelbunden rytm, svagt systoliskt blåsljud över höger 12. Auskultera över </a:t>
            </a:r>
            <a:r>
              <a:rPr lang="sv-SE" sz="1200" i="1" dirty="0" err="1">
                <a:solidFill>
                  <a:schemeClr val="bg2">
                    <a:lumMod val="90000"/>
                  </a:schemeClr>
                </a:solidFill>
              </a:rPr>
              <a:t>carotider</a:t>
            </a:r>
            <a:r>
              <a:rPr lang="sv-SE" sz="1200" i="1" dirty="0">
                <a:solidFill>
                  <a:schemeClr val="bg2">
                    <a:lumMod val="90000"/>
                  </a:schemeClr>
                </a:solidFill>
              </a:rPr>
              <a:t>— inga säkra blåsljud. Blodtryck: 190/100 </a:t>
            </a:r>
            <a:r>
              <a:rPr lang="sv-SE" sz="1200" i="1" dirty="0" err="1">
                <a:solidFill>
                  <a:schemeClr val="bg2">
                    <a:lumMod val="90000"/>
                  </a:schemeClr>
                </a:solidFill>
              </a:rPr>
              <a:t>mmHg</a:t>
            </a:r>
            <a:r>
              <a:rPr lang="sv-SE" sz="1200" i="1" dirty="0">
                <a:solidFill>
                  <a:schemeClr val="bg2">
                    <a:lumMod val="90000"/>
                  </a:schemeClr>
                </a:solidFill>
              </a:rPr>
              <a:t>. Buk: Mjälte/lever </a:t>
            </a:r>
            <a:r>
              <a:rPr lang="sv-SE" sz="1200" i="1" dirty="0" err="1">
                <a:solidFill>
                  <a:schemeClr val="bg2">
                    <a:lumMod val="90000"/>
                  </a:schemeClr>
                </a:solidFill>
              </a:rPr>
              <a:t>ua</a:t>
            </a:r>
            <a:r>
              <a:rPr lang="sv-SE" sz="1200" i="1" dirty="0">
                <a:solidFill>
                  <a:schemeClr val="bg2">
                    <a:lumMod val="90000"/>
                  </a:schemeClr>
                </a:solidFill>
              </a:rPr>
              <a:t>. Ben: Inga perifera underbensödem. Neurologstatus: Inte orienterad till tid och rum. Rör sig obehindrat i stående utan hjälpmedel. Ingen bredspårig gång. Symmetrisk i ansiktet med normal motorik. Normal motorik i övre och nedre extremitet. Liksidiga normala reflexer. Inga kugghjulsfenomen. Inga tecken till afasi.</a:t>
            </a:r>
          </a:p>
          <a:p>
            <a:pPr marL="0" indent="0">
              <a:buNone/>
            </a:pPr>
            <a:r>
              <a:rPr lang="sv-SE" sz="1200" i="1" dirty="0">
                <a:solidFill>
                  <a:schemeClr val="bg2">
                    <a:lumMod val="90000"/>
                  </a:schemeClr>
                </a:solidFill>
              </a:rPr>
              <a:t>Din bedömning är att Thyra inte är orienterad till tid och rum. Blodtrycket är förhöjt på 190/100 </a:t>
            </a:r>
            <a:r>
              <a:rPr lang="sv-SE" sz="1200" i="1" dirty="0" err="1">
                <a:solidFill>
                  <a:schemeClr val="bg2">
                    <a:lumMod val="90000"/>
                  </a:schemeClr>
                </a:solidFill>
              </a:rPr>
              <a:t>mmHg</a:t>
            </a:r>
            <a:r>
              <a:rPr lang="sv-SE" sz="1200" i="1" dirty="0">
                <a:solidFill>
                  <a:schemeClr val="bg2">
                    <a:lumMod val="90000"/>
                  </a:schemeClr>
                </a:solidFill>
              </a:rPr>
              <a:t>. I övrigt hittar du inte så mycket mer. Du tycker att statuset är lite bristfälligt men Thyra vill inte medverka mer. Du berättar för Thyra att du vill ringa Roland. Thyra lyser upp och säger ja gör det. Du ringer sonen Roland. Av sonen Roland får du reda på att Thyra har klarat sig ganska bra men att hon på senare tid gett ett frånvarande intryck. Hon har inte varit förvirrad på det sätt som du beskriver för Roland nu. Roland berättar att Thyra har varit ledsen efter makens bortgång men att han egentligen inte har pratat så mycket med henne om hur hon egentligen känner efter det som hänt. Roland bekräftar att Thyra har diabetes och högt blodtryck och att hon klarar hushållet och matlagning själv. Hur mycket Thyra äter och vad, har han svårt att redogöra för men han upplever inte att hon har gått ner uppenbart i vikt. Han vet inte heller hur hon tar sina mediciner eller hur väl reglerad hennes diabetes och hur blodtrycket är.</a:t>
            </a:r>
          </a:p>
          <a:p>
            <a:pPr marL="0" indent="0">
              <a:buNone/>
            </a:pPr>
            <a:r>
              <a:rPr lang="sv-SE" sz="1200" i="1" dirty="0">
                <a:solidFill>
                  <a:schemeClr val="bg2">
                    <a:lumMod val="90000"/>
                  </a:schemeClr>
                </a:solidFill>
              </a:rPr>
              <a:t>Av samtalet förstår du att konfusionen är nytillkommen och du fokuserar nu på denna. Du remitterar Thyra akut till akutmottagningen. Du ser till att det blir med ambulanstransport så att övervakning kan se. En akut radiologisk undersökning av huvudet förslagsvis en datortomografi av huvudet bör göras för att utesluta </a:t>
            </a:r>
            <a:r>
              <a:rPr lang="sv-SE" sz="1200" i="1" dirty="0" err="1">
                <a:solidFill>
                  <a:schemeClr val="bg2">
                    <a:lumMod val="90000"/>
                  </a:schemeClr>
                </a:solidFill>
              </a:rPr>
              <a:t>intrakraniell</a:t>
            </a:r>
            <a:r>
              <a:rPr lang="sv-SE" sz="1200" i="1" dirty="0">
                <a:solidFill>
                  <a:schemeClr val="bg2">
                    <a:lumMod val="90000"/>
                  </a:schemeClr>
                </a:solidFill>
              </a:rPr>
              <a:t> orsak till de akuta </a:t>
            </a:r>
            <a:r>
              <a:rPr lang="sv-SE" sz="1200" i="1" dirty="0" err="1">
                <a:solidFill>
                  <a:schemeClr val="bg2">
                    <a:lumMod val="90000"/>
                  </a:schemeClr>
                </a:solidFill>
              </a:rPr>
              <a:t>konfusoriska</a:t>
            </a:r>
            <a:r>
              <a:rPr lang="sv-SE" sz="1200" i="1" dirty="0">
                <a:solidFill>
                  <a:schemeClr val="bg2">
                    <a:lumMod val="90000"/>
                  </a:schemeClr>
                </a:solidFill>
              </a:rPr>
              <a:t> symtomen. En datortomografi utesluter </a:t>
            </a:r>
            <a:r>
              <a:rPr lang="sv-SE" sz="1200" i="1" dirty="0" err="1">
                <a:solidFill>
                  <a:schemeClr val="bg2">
                    <a:lumMod val="90000"/>
                  </a:schemeClr>
                </a:solidFill>
              </a:rPr>
              <a:t>subduralhematom</a:t>
            </a:r>
            <a:r>
              <a:rPr lang="sv-SE" sz="1200" i="1" dirty="0">
                <a:solidFill>
                  <a:schemeClr val="bg2">
                    <a:lumMod val="90000"/>
                  </a:schemeClr>
                </a:solidFill>
              </a:rPr>
              <a:t> och inga resttillstånd efter stroke ses. Thyra återkommer till boendet igen samma kväll.</a:t>
            </a:r>
          </a:p>
          <a:p>
            <a:pPr marL="0" indent="0">
              <a:buNone/>
            </a:pPr>
            <a:r>
              <a:rPr lang="sv-SE" sz="1400" dirty="0"/>
              <a:t>Du har informerat </a:t>
            </a:r>
            <a:r>
              <a:rPr lang="sv-SE" sz="1400" dirty="0" err="1"/>
              <a:t>Samina</a:t>
            </a:r>
            <a:r>
              <a:rPr lang="sv-SE" sz="1400" dirty="0"/>
              <a:t> om att prover ska kontrolleras via boendet nästa dag om Thyra kommer tillbaka direkt efter den akuta bedömningen på lasarettet.</a:t>
            </a:r>
          </a:p>
          <a:p>
            <a:pPr marL="0" indent="0">
              <a:buNone/>
            </a:pPr>
            <a:r>
              <a:rPr lang="sv-SE" sz="1400" b="1" dirty="0"/>
              <a:t>Fråga 1:7 (2p). </a:t>
            </a:r>
            <a:r>
              <a:rPr lang="sv-SE" sz="1400" dirty="0"/>
              <a:t>Vilka prover ordinerar du? Motivera.</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1"/>
            <a:ext cx="10515600" cy="1146220"/>
          </a:xfrm>
        </p:spPr>
        <p:txBody>
          <a:bodyPr>
            <a:normAutofit/>
          </a:bodyPr>
          <a:lstStyle/>
          <a:p>
            <a:r>
              <a:rPr lang="sv-SE" sz="2400" dirty="0">
                <a:effectLst/>
                <a:latin typeface="Signika"/>
              </a:rPr>
              <a:t>Fall 1: Thyra, 80 år. (25p) (Omtenta HT21)</a:t>
            </a:r>
            <a:endParaRPr lang="sv-SE" sz="2400" dirty="0">
              <a:effectLst/>
            </a:endParaRPr>
          </a:p>
        </p:txBody>
      </p:sp>
    </p:spTree>
    <p:extLst>
      <p:ext uri="{BB962C8B-B14F-4D97-AF65-F5344CB8AC3E}">
        <p14:creationId xmlns:p14="http://schemas.microsoft.com/office/powerpoint/2010/main" val="18608668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943598"/>
          </a:xfrm>
        </p:spPr>
        <p:txBody>
          <a:bodyPr>
            <a:normAutofit/>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Thyra svarar sparsamt på din förklaring om ABU och hon ställer inga ytterligare frågor om detta. Du tycker att hon ser lite frånvarande ut. Thyra berättar för dig att blodtrycket har det aldrig varit något fel på. Hon svarar också att hon inte är så sugen på mat. När du frågar hur det är med magen så svarar hon att det nog kunde ha varit bättre. Hon har lite ont i magen. Du vill bilda dig en uppfattning om Thyras kognitiva funktion och frågar henne om hon vet var hon är någonstans. Hon svarar skrattande att hon ju är här hemma hos dig. Du frågar då vidare om hon vet vad det är för hus och hon svarar att det vet hon. När du ställer frågan om vilket år vi har så säger hon att det är år 2012. Du fortsätter att fråga om hon har tagit några läkemedel hemma men då svarar hon att hon inte tar några. Nu börjar Thyra bli irriterad och säger att det är dags för henne att åka hem, Roland väntar faktiskt där utanför på henne. Du börjar fråga om maken Ragnar men Thyra reser sig för att gå och du bestämmer dig för att inte fråga mer nu även om du hade velat veta mer.</a:t>
            </a:r>
          </a:p>
          <a:p>
            <a:pPr marL="0" indent="0">
              <a:buNone/>
            </a:pPr>
            <a:r>
              <a:rPr lang="sv-SE" sz="1200" i="1" dirty="0">
                <a:solidFill>
                  <a:schemeClr val="bg2">
                    <a:lumMod val="90000"/>
                  </a:schemeClr>
                </a:solidFill>
              </a:rPr>
              <a:t>Du har fått veta att Thyra har en son och </a:t>
            </a:r>
            <a:r>
              <a:rPr lang="sv-SE" sz="1200" i="1" dirty="0" err="1">
                <a:solidFill>
                  <a:schemeClr val="bg2">
                    <a:lumMod val="90000"/>
                  </a:schemeClr>
                </a:solidFill>
              </a:rPr>
              <a:t>Samina</a:t>
            </a:r>
            <a:r>
              <a:rPr lang="sv-SE" sz="1200" i="1" dirty="0">
                <a:solidFill>
                  <a:schemeClr val="bg2">
                    <a:lumMod val="90000"/>
                  </a:schemeClr>
                </a:solidFill>
              </a:rPr>
              <a:t> har informerat sonen om det planerade besöket i dag. Du planerar därför att fråga Thyra om du får ringa sonen efter undersökningen.</a:t>
            </a:r>
            <a:r>
              <a:rPr lang="sv-SE" sz="1200" b="1" i="1" dirty="0">
                <a:solidFill>
                  <a:schemeClr val="bg2">
                    <a:lumMod val="90000"/>
                  </a:schemeClr>
                </a:solidFill>
              </a:rPr>
              <a:t> </a:t>
            </a:r>
            <a:r>
              <a:rPr lang="sv-SE" sz="1200" i="1" dirty="0">
                <a:solidFill>
                  <a:schemeClr val="bg2">
                    <a:lumMod val="90000"/>
                  </a:schemeClr>
                </a:solidFill>
              </a:rPr>
              <a:t>Status: Allmäntillstånd gott. Skalle och kropp: Inga ojämnheter i skallen, inga </a:t>
            </a:r>
            <a:r>
              <a:rPr lang="sv-SE" sz="1200" i="1" dirty="0" err="1">
                <a:solidFill>
                  <a:schemeClr val="bg2">
                    <a:lumMod val="90000"/>
                  </a:schemeClr>
                </a:solidFill>
              </a:rPr>
              <a:t>hematom</a:t>
            </a:r>
            <a:r>
              <a:rPr lang="sv-SE" sz="1200" i="1" dirty="0">
                <a:solidFill>
                  <a:schemeClr val="bg2">
                    <a:lumMod val="90000"/>
                  </a:schemeClr>
                </a:solidFill>
              </a:rPr>
              <a:t>, inga sår Lymfkörtlar: i käkvinklarna, på halsen, supra- och </a:t>
            </a:r>
            <a:r>
              <a:rPr lang="sv-SE" sz="1200" i="1" dirty="0" err="1">
                <a:solidFill>
                  <a:schemeClr val="bg2">
                    <a:lumMod val="90000"/>
                  </a:schemeClr>
                </a:solidFill>
              </a:rPr>
              <a:t>infraklavikulärt</a:t>
            </a:r>
            <a:r>
              <a:rPr lang="sv-SE" sz="1200" i="1" dirty="0">
                <a:solidFill>
                  <a:schemeClr val="bg2">
                    <a:lumMod val="90000"/>
                  </a:schemeClr>
                </a:solidFill>
              </a:rPr>
              <a:t>, i axiller och ljumskar palperas utan förstorings och inge uppenbar ömhet. </a:t>
            </a:r>
            <a:r>
              <a:rPr lang="sv-SE" sz="1200" i="1" dirty="0" err="1">
                <a:solidFill>
                  <a:schemeClr val="bg2">
                    <a:lumMod val="90000"/>
                  </a:schemeClr>
                </a:solidFill>
              </a:rPr>
              <a:t>ua</a:t>
            </a:r>
            <a:r>
              <a:rPr lang="sv-SE" sz="1200" i="1" dirty="0">
                <a:solidFill>
                  <a:schemeClr val="bg2">
                    <a:lumMod val="90000"/>
                  </a:schemeClr>
                </a:solidFill>
              </a:rPr>
              <a:t> </a:t>
            </a:r>
            <a:r>
              <a:rPr lang="sv-SE" sz="1200" i="1" dirty="0" err="1">
                <a:solidFill>
                  <a:schemeClr val="bg2">
                    <a:lumMod val="90000"/>
                  </a:schemeClr>
                </a:solidFill>
              </a:rPr>
              <a:t>Tyreoidea</a:t>
            </a:r>
            <a:r>
              <a:rPr lang="sv-SE" sz="1200" i="1" dirty="0">
                <a:solidFill>
                  <a:schemeClr val="bg2">
                    <a:lumMod val="90000"/>
                  </a:schemeClr>
                </a:solidFill>
              </a:rPr>
              <a:t>: palperas normalstor, inga resistenser. Lungor: normala andningsljud, ingen </a:t>
            </a:r>
            <a:r>
              <a:rPr lang="sv-SE" sz="1200" i="1" dirty="0" err="1">
                <a:solidFill>
                  <a:schemeClr val="bg2">
                    <a:lumMod val="90000"/>
                  </a:schemeClr>
                </a:solidFill>
              </a:rPr>
              <a:t>perkutorisk</a:t>
            </a:r>
            <a:r>
              <a:rPr lang="sv-SE" sz="1200" i="1" dirty="0">
                <a:solidFill>
                  <a:schemeClr val="bg2">
                    <a:lumMod val="90000"/>
                  </a:schemeClr>
                </a:solidFill>
              </a:rPr>
              <a:t> </a:t>
            </a:r>
            <a:r>
              <a:rPr lang="sv-SE" sz="1200" i="1" dirty="0" err="1">
                <a:solidFill>
                  <a:schemeClr val="bg2">
                    <a:lumMod val="90000"/>
                  </a:schemeClr>
                </a:solidFill>
              </a:rPr>
              <a:t>dämping</a:t>
            </a:r>
            <a:r>
              <a:rPr lang="sv-SE" sz="1200" i="1" dirty="0">
                <a:solidFill>
                  <a:schemeClr val="bg2">
                    <a:lumMod val="90000"/>
                  </a:schemeClr>
                </a:solidFill>
              </a:rPr>
              <a:t>. Hjärta: regelbunden rytm, svagt systoliskt blåsljud över höger 12. Auskultera över </a:t>
            </a:r>
            <a:r>
              <a:rPr lang="sv-SE" sz="1200" i="1" dirty="0" err="1">
                <a:solidFill>
                  <a:schemeClr val="bg2">
                    <a:lumMod val="90000"/>
                  </a:schemeClr>
                </a:solidFill>
              </a:rPr>
              <a:t>carotider</a:t>
            </a:r>
            <a:r>
              <a:rPr lang="sv-SE" sz="1200" i="1" dirty="0">
                <a:solidFill>
                  <a:schemeClr val="bg2">
                    <a:lumMod val="90000"/>
                  </a:schemeClr>
                </a:solidFill>
              </a:rPr>
              <a:t>— inga säkra blåsljud. Blodtryck: 190/100 </a:t>
            </a:r>
            <a:r>
              <a:rPr lang="sv-SE" sz="1200" i="1" dirty="0" err="1">
                <a:solidFill>
                  <a:schemeClr val="bg2">
                    <a:lumMod val="90000"/>
                  </a:schemeClr>
                </a:solidFill>
              </a:rPr>
              <a:t>mmHg</a:t>
            </a:r>
            <a:r>
              <a:rPr lang="sv-SE" sz="1200" i="1" dirty="0">
                <a:solidFill>
                  <a:schemeClr val="bg2">
                    <a:lumMod val="90000"/>
                  </a:schemeClr>
                </a:solidFill>
              </a:rPr>
              <a:t>. Buk: Mjälte/lever </a:t>
            </a:r>
            <a:r>
              <a:rPr lang="sv-SE" sz="1200" i="1" dirty="0" err="1">
                <a:solidFill>
                  <a:schemeClr val="bg2">
                    <a:lumMod val="90000"/>
                  </a:schemeClr>
                </a:solidFill>
              </a:rPr>
              <a:t>ua</a:t>
            </a:r>
            <a:r>
              <a:rPr lang="sv-SE" sz="1200" i="1" dirty="0">
                <a:solidFill>
                  <a:schemeClr val="bg2">
                    <a:lumMod val="90000"/>
                  </a:schemeClr>
                </a:solidFill>
              </a:rPr>
              <a:t>. Ben: Inga perifera underbensödem. Neurologstatus: Inte orienterad till tid och rum. Rör sig obehindrat i stående utan hjälpmedel. Ingen bredspårig gång. Symmetrisk i ansiktet med normal motorik. Normal motorik i övre och nedre extremitet. Liksidiga normala reflexer. Inga kugghjulsfenomen. Inga tecken till afasi.</a:t>
            </a:r>
          </a:p>
          <a:p>
            <a:pPr marL="0" indent="0">
              <a:buNone/>
            </a:pPr>
            <a:r>
              <a:rPr lang="sv-SE" sz="1200" i="1" dirty="0">
                <a:solidFill>
                  <a:schemeClr val="bg2">
                    <a:lumMod val="90000"/>
                  </a:schemeClr>
                </a:solidFill>
              </a:rPr>
              <a:t>Din bedömning är att Thyra inte är orienterad till tid och rum. Blodtrycket är förhöjt på 190/100 </a:t>
            </a:r>
            <a:r>
              <a:rPr lang="sv-SE" sz="1200" i="1" dirty="0" err="1">
                <a:solidFill>
                  <a:schemeClr val="bg2">
                    <a:lumMod val="90000"/>
                  </a:schemeClr>
                </a:solidFill>
              </a:rPr>
              <a:t>mmHg</a:t>
            </a:r>
            <a:r>
              <a:rPr lang="sv-SE" sz="1200" i="1" dirty="0">
                <a:solidFill>
                  <a:schemeClr val="bg2">
                    <a:lumMod val="90000"/>
                  </a:schemeClr>
                </a:solidFill>
              </a:rPr>
              <a:t>. I övrigt hittar du inte så mycket mer. Du tycker att statuset är lite bristfälligt men Thyra vill inte medverka mer. Du berättar för Thyra att du vill ringa Roland. Thyra lyser upp och säger ja gör det. Du ringer sonen Roland. Av sonen Roland får du reda på att Thyra har klarat sig ganska bra men att hon på senare tid gett ett frånvarande intryck. Hon har inte varit förvirrad på det sätt som du beskriver för Roland nu. Roland berättar att Thyra har varit ledsen efter makens bortgång men att han egentligen inte har pratat så mycket med henne om hur hon egentligen känner efter det som hänt. Roland bekräftar att Thyra har diabetes och högt blodtryck och att hon klarar hushållet och matlagning själv. Hur mycket Thyra äter och vad, har han svårt att redogöra för men han upplever inte att hon har gått ner uppenbart i vikt. Han vet inte heller hur hon tar sina mediciner eller hur väl reglerad hennes diabetes och hur blodtrycket är.</a:t>
            </a:r>
          </a:p>
          <a:p>
            <a:pPr marL="0" indent="0">
              <a:buNone/>
            </a:pPr>
            <a:r>
              <a:rPr lang="sv-SE" sz="1200" i="1" dirty="0">
                <a:solidFill>
                  <a:schemeClr val="bg2">
                    <a:lumMod val="90000"/>
                  </a:schemeClr>
                </a:solidFill>
              </a:rPr>
              <a:t>Av samtalet förstår du att konfusionen är nytillkommen och du fokuserar nu på denna. Du remitterar Thyra akut till akutmottagningen. Du ser till att det blir med ambulanstransport så att övervakning kan se. En akut radiologisk undersökning av huvudet förslagsvis en datortomografi av huvudet bör göras för att utesluta </a:t>
            </a:r>
            <a:r>
              <a:rPr lang="sv-SE" sz="1200" i="1" dirty="0" err="1">
                <a:solidFill>
                  <a:schemeClr val="bg2">
                    <a:lumMod val="90000"/>
                  </a:schemeClr>
                </a:solidFill>
              </a:rPr>
              <a:t>intrakraniell</a:t>
            </a:r>
            <a:r>
              <a:rPr lang="sv-SE" sz="1200" i="1" dirty="0">
                <a:solidFill>
                  <a:schemeClr val="bg2">
                    <a:lumMod val="90000"/>
                  </a:schemeClr>
                </a:solidFill>
              </a:rPr>
              <a:t> orsak till de akuta </a:t>
            </a:r>
            <a:r>
              <a:rPr lang="sv-SE" sz="1200" i="1" dirty="0" err="1">
                <a:solidFill>
                  <a:schemeClr val="bg2">
                    <a:lumMod val="90000"/>
                  </a:schemeClr>
                </a:solidFill>
              </a:rPr>
              <a:t>konfusoriska</a:t>
            </a:r>
            <a:r>
              <a:rPr lang="sv-SE" sz="1200" i="1" dirty="0">
                <a:solidFill>
                  <a:schemeClr val="bg2">
                    <a:lumMod val="90000"/>
                  </a:schemeClr>
                </a:solidFill>
              </a:rPr>
              <a:t> symtomen. En datortomografi utesluter </a:t>
            </a:r>
            <a:r>
              <a:rPr lang="sv-SE" sz="1200" i="1" dirty="0" err="1">
                <a:solidFill>
                  <a:schemeClr val="bg2">
                    <a:lumMod val="90000"/>
                  </a:schemeClr>
                </a:solidFill>
              </a:rPr>
              <a:t>subduralhematom</a:t>
            </a:r>
            <a:r>
              <a:rPr lang="sv-SE" sz="1200" i="1" dirty="0">
                <a:solidFill>
                  <a:schemeClr val="bg2">
                    <a:lumMod val="90000"/>
                  </a:schemeClr>
                </a:solidFill>
              </a:rPr>
              <a:t> och inga resttillstånd efter stroke ses. Thyra återkommer till boendet igen samma kväll.</a:t>
            </a:r>
          </a:p>
          <a:p>
            <a:pPr marL="0" indent="0">
              <a:buNone/>
            </a:pPr>
            <a:r>
              <a:rPr lang="sv-SE" sz="1400" dirty="0"/>
              <a:t>Du har informerat </a:t>
            </a:r>
            <a:r>
              <a:rPr lang="sv-SE" sz="1400" dirty="0" err="1"/>
              <a:t>Samina</a:t>
            </a:r>
            <a:r>
              <a:rPr lang="sv-SE" sz="1400" dirty="0"/>
              <a:t> om att prover ska kontrolleras via boendet nästa dag om Thyra kommer tillbaka direkt efter den akuta bedömningen på lasarettet.</a:t>
            </a:r>
          </a:p>
          <a:p>
            <a:pPr marL="0" indent="0">
              <a:buNone/>
            </a:pPr>
            <a:r>
              <a:rPr lang="sv-SE" sz="1400" b="1" dirty="0"/>
              <a:t>Fråga 1:7 (2p). </a:t>
            </a:r>
            <a:r>
              <a:rPr lang="sv-SE" sz="1400" dirty="0"/>
              <a:t>Vilka prover ordinerar du? Motivera.</a:t>
            </a:r>
          </a:p>
          <a:p>
            <a:pPr marL="0" indent="0">
              <a:buNone/>
            </a:pPr>
            <a:r>
              <a:rPr lang="sv-SE" sz="1400" b="1" i="1" dirty="0">
                <a:solidFill>
                  <a:srgbClr val="0070C0"/>
                </a:solidFill>
              </a:rPr>
              <a:t>Återkoppling 1:7. </a:t>
            </a:r>
            <a:r>
              <a:rPr lang="sv-SE" sz="1400" i="1" dirty="0">
                <a:solidFill>
                  <a:srgbClr val="0070C0"/>
                </a:solidFill>
              </a:rPr>
              <a:t>Du har nu fått provsvaren som visar att blodstatus, HDA1c, TSH, Ca, Na, K leverstatus inklusive albumin, B12 ligger inom normala värden. </a:t>
            </a:r>
            <a:r>
              <a:rPr lang="sv-SE" sz="1400" i="1" dirty="0" err="1">
                <a:solidFill>
                  <a:srgbClr val="0070C0"/>
                </a:solidFill>
              </a:rPr>
              <a:t>eGFR</a:t>
            </a:r>
            <a:r>
              <a:rPr lang="sv-SE" sz="1400" i="1" dirty="0">
                <a:solidFill>
                  <a:srgbClr val="0070C0"/>
                </a:solidFill>
              </a:rPr>
              <a:t> är 60 ml/minut. (Lärandemål: B2)</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1"/>
            <a:ext cx="10515600" cy="1146220"/>
          </a:xfrm>
        </p:spPr>
        <p:txBody>
          <a:bodyPr>
            <a:normAutofit/>
          </a:bodyPr>
          <a:lstStyle/>
          <a:p>
            <a:r>
              <a:rPr lang="sv-SE" sz="2400" dirty="0">
                <a:effectLst/>
                <a:latin typeface="Signika"/>
              </a:rPr>
              <a:t>Fall 1: Thyra, 80 år. (25p) (Omtenta HT21)</a:t>
            </a:r>
            <a:endParaRPr lang="sv-SE" sz="2400" dirty="0">
              <a:effectLst/>
            </a:endParaRPr>
          </a:p>
        </p:txBody>
      </p:sp>
    </p:spTree>
    <p:extLst>
      <p:ext uri="{BB962C8B-B14F-4D97-AF65-F5344CB8AC3E}">
        <p14:creationId xmlns:p14="http://schemas.microsoft.com/office/powerpoint/2010/main" val="2562686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Anders, 67 </a:t>
            </a:r>
            <a:r>
              <a:rPr lang="sv-SE" sz="2400" dirty="0" err="1">
                <a:effectLst/>
                <a:latin typeface="Signika"/>
              </a:rPr>
              <a:t>år</a:t>
            </a:r>
            <a:r>
              <a:rPr lang="sv-SE" sz="2400" dirty="0">
                <a:effectLst/>
                <a:latin typeface="Signika"/>
              </a:rPr>
              <a:t>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Anders är 67 år och arbetade i höstas sin sista termin som gymnasielärare i matematik och kemi. Han har alltid trivts med sitt yrke, men i samband med hans hustrus bortgång för ett par år sedan tappade han gnistan en del och tappade samtidigt även glädjen i arbetet. Under den gångna hösten noterade han tilltagande problem med närminnet och vid ett par tillfällen glömde han lektioner, vilket han aldrig tidigare gjort under sin yrkeskarriär. När han nu söker dig på vårdcentralen knappt ett år senare i augusti är det för att hans dotter som bor i en annan stad mer eller mindre tvingat honom till en läkartid för hans dåliga minne.</a:t>
            </a:r>
          </a:p>
          <a:p>
            <a:pPr marL="0" indent="0">
              <a:buNone/>
            </a:pPr>
            <a:r>
              <a:rPr lang="sv-SE" sz="1200" i="1" dirty="0">
                <a:solidFill>
                  <a:schemeClr val="bg2">
                    <a:lumMod val="90000"/>
                  </a:schemeClr>
                </a:solidFill>
              </a:rPr>
              <a:t>Du bedömer att det utifrån den kortfattade anamnesen finns en del som talar för en depression, men funderar även över möjligheten av en demenssjukdom.</a:t>
            </a:r>
          </a:p>
          <a:p>
            <a:pPr marL="0" indent="0">
              <a:buNone/>
            </a:pPr>
            <a:r>
              <a:rPr lang="sv-SE" sz="1600" b="1" dirty="0"/>
              <a:t>Fråga 2:2 (5p). </a:t>
            </a:r>
            <a:r>
              <a:rPr lang="sv-SE" sz="1600" dirty="0"/>
              <a:t>Vilka åtgärder och undersökningar är rimligt att genomföra i primärvården vid välgrundad misstanke på demenssjukdom?</a:t>
            </a:r>
          </a:p>
        </p:txBody>
      </p:sp>
    </p:spTree>
    <p:extLst>
      <p:ext uri="{BB962C8B-B14F-4D97-AF65-F5344CB8AC3E}">
        <p14:creationId xmlns:p14="http://schemas.microsoft.com/office/powerpoint/2010/main" val="42461875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943598"/>
          </a:xfrm>
        </p:spPr>
        <p:txBody>
          <a:bodyPr>
            <a:normAutofit/>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Du har fått veta att Thyra har en son och </a:t>
            </a:r>
            <a:r>
              <a:rPr lang="sv-SE" sz="1200" i="1" dirty="0" err="1">
                <a:solidFill>
                  <a:schemeClr val="bg2">
                    <a:lumMod val="90000"/>
                  </a:schemeClr>
                </a:solidFill>
              </a:rPr>
              <a:t>Samina</a:t>
            </a:r>
            <a:r>
              <a:rPr lang="sv-SE" sz="1200" i="1" dirty="0">
                <a:solidFill>
                  <a:schemeClr val="bg2">
                    <a:lumMod val="90000"/>
                  </a:schemeClr>
                </a:solidFill>
              </a:rPr>
              <a:t> har informerat sonen om det planerade besöket i dag. Du planerar därför att fråga Thyra om du får ringa sonen efter undersökningen.</a:t>
            </a:r>
            <a:r>
              <a:rPr lang="sv-SE" sz="1200" b="1" i="1" dirty="0">
                <a:solidFill>
                  <a:schemeClr val="bg2">
                    <a:lumMod val="90000"/>
                  </a:schemeClr>
                </a:solidFill>
              </a:rPr>
              <a:t> </a:t>
            </a:r>
            <a:r>
              <a:rPr lang="sv-SE" sz="1200" i="1" dirty="0">
                <a:solidFill>
                  <a:schemeClr val="bg2">
                    <a:lumMod val="90000"/>
                  </a:schemeClr>
                </a:solidFill>
              </a:rPr>
              <a:t>Status: Allmäntillstånd gott. Skalle och kropp: Inga ojämnheter i skallen, inga </a:t>
            </a:r>
            <a:r>
              <a:rPr lang="sv-SE" sz="1200" i="1" dirty="0" err="1">
                <a:solidFill>
                  <a:schemeClr val="bg2">
                    <a:lumMod val="90000"/>
                  </a:schemeClr>
                </a:solidFill>
              </a:rPr>
              <a:t>hematom</a:t>
            </a:r>
            <a:r>
              <a:rPr lang="sv-SE" sz="1200" i="1" dirty="0">
                <a:solidFill>
                  <a:schemeClr val="bg2">
                    <a:lumMod val="90000"/>
                  </a:schemeClr>
                </a:solidFill>
              </a:rPr>
              <a:t>, inga sår Lymfkörtlar: i käkvinklarna, på halsen, supra- och </a:t>
            </a:r>
            <a:r>
              <a:rPr lang="sv-SE" sz="1200" i="1" dirty="0" err="1">
                <a:solidFill>
                  <a:schemeClr val="bg2">
                    <a:lumMod val="90000"/>
                  </a:schemeClr>
                </a:solidFill>
              </a:rPr>
              <a:t>infraklavikulärt</a:t>
            </a:r>
            <a:r>
              <a:rPr lang="sv-SE" sz="1200" i="1" dirty="0">
                <a:solidFill>
                  <a:schemeClr val="bg2">
                    <a:lumMod val="90000"/>
                  </a:schemeClr>
                </a:solidFill>
              </a:rPr>
              <a:t>, i axiller och ljumskar palperas utan förstorings och inge uppenbar ömhet. </a:t>
            </a:r>
            <a:r>
              <a:rPr lang="sv-SE" sz="1200" i="1" dirty="0" err="1">
                <a:solidFill>
                  <a:schemeClr val="bg2">
                    <a:lumMod val="90000"/>
                  </a:schemeClr>
                </a:solidFill>
              </a:rPr>
              <a:t>ua</a:t>
            </a:r>
            <a:r>
              <a:rPr lang="sv-SE" sz="1200" i="1" dirty="0">
                <a:solidFill>
                  <a:schemeClr val="bg2">
                    <a:lumMod val="90000"/>
                  </a:schemeClr>
                </a:solidFill>
              </a:rPr>
              <a:t> </a:t>
            </a:r>
            <a:r>
              <a:rPr lang="sv-SE" sz="1200" i="1" dirty="0" err="1">
                <a:solidFill>
                  <a:schemeClr val="bg2">
                    <a:lumMod val="90000"/>
                  </a:schemeClr>
                </a:solidFill>
              </a:rPr>
              <a:t>Tyreoidea</a:t>
            </a:r>
            <a:r>
              <a:rPr lang="sv-SE" sz="1200" i="1" dirty="0">
                <a:solidFill>
                  <a:schemeClr val="bg2">
                    <a:lumMod val="90000"/>
                  </a:schemeClr>
                </a:solidFill>
              </a:rPr>
              <a:t>: palperas normalstor, inga resistenser. Lungor: normala andningsljud, ingen </a:t>
            </a:r>
            <a:r>
              <a:rPr lang="sv-SE" sz="1200" i="1" dirty="0" err="1">
                <a:solidFill>
                  <a:schemeClr val="bg2">
                    <a:lumMod val="90000"/>
                  </a:schemeClr>
                </a:solidFill>
              </a:rPr>
              <a:t>perkutorisk</a:t>
            </a:r>
            <a:r>
              <a:rPr lang="sv-SE" sz="1200" i="1" dirty="0">
                <a:solidFill>
                  <a:schemeClr val="bg2">
                    <a:lumMod val="90000"/>
                  </a:schemeClr>
                </a:solidFill>
              </a:rPr>
              <a:t> </a:t>
            </a:r>
            <a:r>
              <a:rPr lang="sv-SE" sz="1200" i="1" dirty="0" err="1">
                <a:solidFill>
                  <a:schemeClr val="bg2">
                    <a:lumMod val="90000"/>
                  </a:schemeClr>
                </a:solidFill>
              </a:rPr>
              <a:t>dämping</a:t>
            </a:r>
            <a:r>
              <a:rPr lang="sv-SE" sz="1200" i="1" dirty="0">
                <a:solidFill>
                  <a:schemeClr val="bg2">
                    <a:lumMod val="90000"/>
                  </a:schemeClr>
                </a:solidFill>
              </a:rPr>
              <a:t>. Hjärta: regelbunden rytm, svagt systoliskt blåsljud över höger 12. Auskultera över </a:t>
            </a:r>
            <a:r>
              <a:rPr lang="sv-SE" sz="1200" i="1" dirty="0" err="1">
                <a:solidFill>
                  <a:schemeClr val="bg2">
                    <a:lumMod val="90000"/>
                  </a:schemeClr>
                </a:solidFill>
              </a:rPr>
              <a:t>carotider</a:t>
            </a:r>
            <a:r>
              <a:rPr lang="sv-SE" sz="1200" i="1" dirty="0">
                <a:solidFill>
                  <a:schemeClr val="bg2">
                    <a:lumMod val="90000"/>
                  </a:schemeClr>
                </a:solidFill>
              </a:rPr>
              <a:t>— inga säkra blåsljud. Blodtryck: 190/100 </a:t>
            </a:r>
            <a:r>
              <a:rPr lang="sv-SE" sz="1200" i="1" dirty="0" err="1">
                <a:solidFill>
                  <a:schemeClr val="bg2">
                    <a:lumMod val="90000"/>
                  </a:schemeClr>
                </a:solidFill>
              </a:rPr>
              <a:t>mmHg</a:t>
            </a:r>
            <a:r>
              <a:rPr lang="sv-SE" sz="1200" i="1" dirty="0">
                <a:solidFill>
                  <a:schemeClr val="bg2">
                    <a:lumMod val="90000"/>
                  </a:schemeClr>
                </a:solidFill>
              </a:rPr>
              <a:t>. Buk: Mjälte/lever </a:t>
            </a:r>
            <a:r>
              <a:rPr lang="sv-SE" sz="1200" i="1" dirty="0" err="1">
                <a:solidFill>
                  <a:schemeClr val="bg2">
                    <a:lumMod val="90000"/>
                  </a:schemeClr>
                </a:solidFill>
              </a:rPr>
              <a:t>ua</a:t>
            </a:r>
            <a:r>
              <a:rPr lang="sv-SE" sz="1200" i="1" dirty="0">
                <a:solidFill>
                  <a:schemeClr val="bg2">
                    <a:lumMod val="90000"/>
                  </a:schemeClr>
                </a:solidFill>
              </a:rPr>
              <a:t>. Ben: Inga perifera underbensödem. Neurologstatus: Inte orienterad till tid och rum. Rör sig obehindrat i stående utan hjälpmedel. Ingen bredspårig gång. Symmetrisk i ansiktet med normal motorik. Normal motorik i övre och nedre extremitet. Liksidiga normala reflexer. Inga kugghjulsfenomen. Inga tecken till afasi.</a:t>
            </a:r>
          </a:p>
          <a:p>
            <a:pPr marL="0" indent="0">
              <a:buNone/>
            </a:pPr>
            <a:r>
              <a:rPr lang="sv-SE" sz="1200" i="1" dirty="0">
                <a:solidFill>
                  <a:schemeClr val="bg2">
                    <a:lumMod val="90000"/>
                  </a:schemeClr>
                </a:solidFill>
              </a:rPr>
              <a:t>Din bedömning är att Thyra inte är orienterad till tid och rum. Blodtrycket är förhöjt på 190/100 </a:t>
            </a:r>
            <a:r>
              <a:rPr lang="sv-SE" sz="1200" i="1" dirty="0" err="1">
                <a:solidFill>
                  <a:schemeClr val="bg2">
                    <a:lumMod val="90000"/>
                  </a:schemeClr>
                </a:solidFill>
              </a:rPr>
              <a:t>mmHg</a:t>
            </a:r>
            <a:r>
              <a:rPr lang="sv-SE" sz="1200" i="1" dirty="0">
                <a:solidFill>
                  <a:schemeClr val="bg2">
                    <a:lumMod val="90000"/>
                  </a:schemeClr>
                </a:solidFill>
              </a:rPr>
              <a:t>. I övrigt hittar du inte så mycket mer. Du tycker att statuset är lite bristfälligt men Thyra vill inte medverka mer. Du berättar för Thyra att du vill ringa Roland. Thyra lyser upp och säger ja gör det. Du ringer sonen Roland. Av sonen Roland får du reda på att Thyra har klarat sig ganska bra men att hon på senare tid gett ett frånvarande intryck. Hon har inte varit förvirrad på det sätt som du beskriver för Roland nu. Roland berättar att Thyra har varit ledsen efter makens bortgång men att han egentligen inte har pratat så mycket med henne om hur hon egentligen känner efter det som hänt. Roland bekräftar att Thyra har diabetes och högt blodtryck och att hon klarar hushållet och matlagning själv. Hur mycket Thyra äter och vad, har han svårt att redogöra för men han upplever inte att hon har gått ner uppenbart i vikt. Han vet inte heller hur hon tar sina mediciner eller hur väl reglerad hennes diabetes och hur blodtrycket är.</a:t>
            </a:r>
          </a:p>
          <a:p>
            <a:pPr marL="0" indent="0">
              <a:buNone/>
            </a:pPr>
            <a:r>
              <a:rPr lang="sv-SE" sz="1200" i="1" dirty="0">
                <a:solidFill>
                  <a:schemeClr val="bg2">
                    <a:lumMod val="90000"/>
                  </a:schemeClr>
                </a:solidFill>
              </a:rPr>
              <a:t>Av samtalet förstår du att konfusionen är nytillkommen och du fokuserar nu på denna. Du remitterar Thyra akut till akutmottagningen. Du ser till att det blir med ambulanstransport så att övervakning kan se. En akut radiologisk undersökning av huvudet förslagsvis en datortomografi av huvudet bör göras för att utesluta </a:t>
            </a:r>
            <a:r>
              <a:rPr lang="sv-SE" sz="1200" i="1" dirty="0" err="1">
                <a:solidFill>
                  <a:schemeClr val="bg2">
                    <a:lumMod val="90000"/>
                  </a:schemeClr>
                </a:solidFill>
              </a:rPr>
              <a:t>intrakraniell</a:t>
            </a:r>
            <a:r>
              <a:rPr lang="sv-SE" sz="1200" i="1" dirty="0">
                <a:solidFill>
                  <a:schemeClr val="bg2">
                    <a:lumMod val="90000"/>
                  </a:schemeClr>
                </a:solidFill>
              </a:rPr>
              <a:t> orsak till de akuta </a:t>
            </a:r>
            <a:r>
              <a:rPr lang="sv-SE" sz="1200" i="1" dirty="0" err="1">
                <a:solidFill>
                  <a:schemeClr val="bg2">
                    <a:lumMod val="90000"/>
                  </a:schemeClr>
                </a:solidFill>
              </a:rPr>
              <a:t>konfusoriska</a:t>
            </a:r>
            <a:r>
              <a:rPr lang="sv-SE" sz="1200" i="1" dirty="0">
                <a:solidFill>
                  <a:schemeClr val="bg2">
                    <a:lumMod val="90000"/>
                  </a:schemeClr>
                </a:solidFill>
              </a:rPr>
              <a:t> symtomen. En datortomografi utesluter </a:t>
            </a:r>
            <a:r>
              <a:rPr lang="sv-SE" sz="1200" i="1" dirty="0" err="1">
                <a:solidFill>
                  <a:schemeClr val="bg2">
                    <a:lumMod val="90000"/>
                  </a:schemeClr>
                </a:solidFill>
              </a:rPr>
              <a:t>subduralhematom</a:t>
            </a:r>
            <a:r>
              <a:rPr lang="sv-SE" sz="1200" i="1" dirty="0">
                <a:solidFill>
                  <a:schemeClr val="bg2">
                    <a:lumMod val="90000"/>
                  </a:schemeClr>
                </a:solidFill>
              </a:rPr>
              <a:t> och inga resttillstånd efter stroke ses. Thyra återkommer till boendet igen samma kväll.</a:t>
            </a:r>
          </a:p>
          <a:p>
            <a:pPr marL="0" indent="0">
              <a:buNone/>
            </a:pPr>
            <a:r>
              <a:rPr lang="sv-SE" sz="1200" i="1" dirty="0">
                <a:solidFill>
                  <a:schemeClr val="bg2">
                    <a:lumMod val="90000"/>
                  </a:schemeClr>
                </a:solidFill>
              </a:rPr>
              <a:t>Du har informerat </a:t>
            </a:r>
            <a:r>
              <a:rPr lang="sv-SE" sz="1200" i="1" dirty="0" err="1">
                <a:solidFill>
                  <a:schemeClr val="bg2">
                    <a:lumMod val="90000"/>
                  </a:schemeClr>
                </a:solidFill>
              </a:rPr>
              <a:t>Samina</a:t>
            </a:r>
            <a:r>
              <a:rPr lang="sv-SE" sz="1200" i="1" dirty="0">
                <a:solidFill>
                  <a:schemeClr val="bg2">
                    <a:lumMod val="90000"/>
                  </a:schemeClr>
                </a:solidFill>
              </a:rPr>
              <a:t> om att prover ska kontrolleras via boendet nästa dag om Thyra kommer tillbaka direkt efter den akuta bedömningen på lasarettet. Du har nu fått provsvaren som visar att blodstatus, HDA1c, TSH, Ca, Na, K leverstatus inklusive albumin, B12 ligger inom normala värden. </a:t>
            </a:r>
            <a:r>
              <a:rPr lang="sv-SE" sz="1200" i="1" dirty="0" err="1">
                <a:solidFill>
                  <a:schemeClr val="bg2">
                    <a:lumMod val="90000"/>
                  </a:schemeClr>
                </a:solidFill>
              </a:rPr>
              <a:t>eGFR</a:t>
            </a:r>
            <a:r>
              <a:rPr lang="sv-SE" sz="1200" i="1" dirty="0">
                <a:solidFill>
                  <a:schemeClr val="bg2">
                    <a:lumMod val="90000"/>
                  </a:schemeClr>
                </a:solidFill>
              </a:rPr>
              <a:t> är 60 ml/minut. (Lärandemål: B2)</a:t>
            </a:r>
          </a:p>
          <a:p>
            <a:pPr marL="0" indent="0">
              <a:buNone/>
            </a:pPr>
            <a:r>
              <a:rPr lang="sv-SE" sz="1400" dirty="0"/>
              <a:t>Du ringer till sjuksköterskan på boendet när provsvaren kommit och informerar om dem. </a:t>
            </a:r>
            <a:r>
              <a:rPr lang="sv-SE" sz="1400" dirty="0" err="1"/>
              <a:t>Samina</a:t>
            </a:r>
            <a:r>
              <a:rPr lang="sv-SE" sz="1400" dirty="0"/>
              <a:t> berättar att Thyra är mycket piggare idag. Sonen Roland kom till boendet i går kväll och hjälpte till så att Thyra fick i sig sin kvällsmat när hon kom tillbaka från </a:t>
            </a:r>
            <a:r>
              <a:rPr lang="sv-SE" sz="1400" dirty="0" err="1"/>
              <a:t>DTn</a:t>
            </a:r>
            <a:r>
              <a:rPr lang="sv-SE" sz="1400" dirty="0"/>
              <a:t>. Enligt Roland så hade han och Thyra sedan suttit och pratat länge om maken Ragnar. Thyra har sovit gott under natten och även ätit ordentligt till frukost. Thyra verkar så nöjd, trots allt ståhej som varit. Du bedömer tillståndet som en akut konfusion troligen på basen av en kombination av chock efter makens död, trauma, miljöombyte, dåligt matintag samt minskad kognitiv marginal</a:t>
            </a:r>
          </a:p>
          <a:p>
            <a:pPr marL="0" indent="0">
              <a:buNone/>
            </a:pPr>
            <a:r>
              <a:rPr lang="sv-SE" sz="1400" dirty="0"/>
              <a:t>När du pratar med </a:t>
            </a:r>
            <a:r>
              <a:rPr lang="sv-SE" sz="1400" dirty="0" err="1"/>
              <a:t>Samina</a:t>
            </a:r>
            <a:r>
              <a:rPr lang="sv-SE" sz="1400" dirty="0"/>
              <a:t> minns du att Thyras blodtryck var väldigt högt när du tog det vid besöket, 190/100 </a:t>
            </a:r>
            <a:r>
              <a:rPr lang="sv-SE" sz="1400" dirty="0" err="1"/>
              <a:t>mmHg</a:t>
            </a:r>
            <a:r>
              <a:rPr lang="sv-SE" sz="1400" dirty="0"/>
              <a:t>.</a:t>
            </a:r>
          </a:p>
          <a:p>
            <a:pPr marL="0" indent="0">
              <a:buNone/>
            </a:pPr>
            <a:r>
              <a:rPr lang="sv-SE" sz="1400" b="1" dirty="0"/>
              <a:t>Fråga 1:8a (2p). </a:t>
            </a:r>
            <a:r>
              <a:rPr lang="sv-SE" sz="1400" dirty="0"/>
              <a:t>Hur agerar du avseende Thyras blodtryck? Motivera!</a:t>
            </a:r>
          </a:p>
          <a:p>
            <a:pPr marL="0" indent="0">
              <a:buNone/>
            </a:pPr>
            <a:r>
              <a:rPr lang="sv-SE" sz="1400" b="1" dirty="0"/>
              <a:t>Fråga 1:8b (3p). </a:t>
            </a:r>
            <a:r>
              <a:rPr lang="sv-SE" sz="1400" dirty="0"/>
              <a:t>Du planerar att göra en läkemedelsgenomgång med Thyra när du kommer till Ugglan nästa vecka. Vad bör ingå i en enkel respektive fördjupad läkemedelsgenomgång? Motivera!</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1"/>
            <a:ext cx="10515600" cy="1146220"/>
          </a:xfrm>
        </p:spPr>
        <p:txBody>
          <a:bodyPr>
            <a:normAutofit/>
          </a:bodyPr>
          <a:lstStyle/>
          <a:p>
            <a:r>
              <a:rPr lang="sv-SE" sz="2400" dirty="0">
                <a:effectLst/>
                <a:latin typeface="Signika"/>
              </a:rPr>
              <a:t>Fall 1: Thyra, 80 år. (25p) (Omtenta HT21)</a:t>
            </a:r>
            <a:endParaRPr lang="sv-SE" sz="2400" dirty="0">
              <a:effectLst/>
            </a:endParaRPr>
          </a:p>
        </p:txBody>
      </p:sp>
    </p:spTree>
    <p:extLst>
      <p:ext uri="{BB962C8B-B14F-4D97-AF65-F5344CB8AC3E}">
        <p14:creationId xmlns:p14="http://schemas.microsoft.com/office/powerpoint/2010/main" val="386532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943598"/>
          </a:xfrm>
        </p:spPr>
        <p:txBody>
          <a:bodyPr>
            <a:normAutofit/>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Av samtalet förstår du att konfusionen är nytillkommen och du fokuserar nu på denna. Du remitterar Thyra akut till akutmottagningen. Du ser till att det blir med ambulanstransport så att övervakning kan se. En akut radiologisk undersökning av huvudet förslagsvis en datortomografi av huvudet bör göras för att utesluta </a:t>
            </a:r>
            <a:r>
              <a:rPr lang="sv-SE" sz="1200" i="1" dirty="0" err="1">
                <a:solidFill>
                  <a:schemeClr val="bg2">
                    <a:lumMod val="90000"/>
                  </a:schemeClr>
                </a:solidFill>
              </a:rPr>
              <a:t>intrakraniell</a:t>
            </a:r>
            <a:r>
              <a:rPr lang="sv-SE" sz="1200" i="1" dirty="0">
                <a:solidFill>
                  <a:schemeClr val="bg2">
                    <a:lumMod val="90000"/>
                  </a:schemeClr>
                </a:solidFill>
              </a:rPr>
              <a:t> orsak till de akuta </a:t>
            </a:r>
            <a:r>
              <a:rPr lang="sv-SE" sz="1200" i="1" dirty="0" err="1">
                <a:solidFill>
                  <a:schemeClr val="bg2">
                    <a:lumMod val="90000"/>
                  </a:schemeClr>
                </a:solidFill>
              </a:rPr>
              <a:t>konfusoriska</a:t>
            </a:r>
            <a:r>
              <a:rPr lang="sv-SE" sz="1200" i="1" dirty="0">
                <a:solidFill>
                  <a:schemeClr val="bg2">
                    <a:lumMod val="90000"/>
                  </a:schemeClr>
                </a:solidFill>
              </a:rPr>
              <a:t> symtomen. En datortomografi utesluter </a:t>
            </a:r>
            <a:r>
              <a:rPr lang="sv-SE" sz="1200" i="1" dirty="0" err="1">
                <a:solidFill>
                  <a:schemeClr val="bg2">
                    <a:lumMod val="90000"/>
                  </a:schemeClr>
                </a:solidFill>
              </a:rPr>
              <a:t>subduralhematom</a:t>
            </a:r>
            <a:r>
              <a:rPr lang="sv-SE" sz="1200" i="1" dirty="0">
                <a:solidFill>
                  <a:schemeClr val="bg2">
                    <a:lumMod val="90000"/>
                  </a:schemeClr>
                </a:solidFill>
              </a:rPr>
              <a:t> och inga resttillstånd efter stroke ses. Thyra återkommer till boendet igen samma kväll.</a:t>
            </a:r>
          </a:p>
          <a:p>
            <a:pPr marL="0" indent="0">
              <a:buNone/>
            </a:pPr>
            <a:r>
              <a:rPr lang="sv-SE" sz="1200" i="1" dirty="0">
                <a:solidFill>
                  <a:schemeClr val="bg2">
                    <a:lumMod val="90000"/>
                  </a:schemeClr>
                </a:solidFill>
              </a:rPr>
              <a:t>Du har informerat </a:t>
            </a:r>
            <a:r>
              <a:rPr lang="sv-SE" sz="1200" i="1" dirty="0" err="1">
                <a:solidFill>
                  <a:schemeClr val="bg2">
                    <a:lumMod val="90000"/>
                  </a:schemeClr>
                </a:solidFill>
              </a:rPr>
              <a:t>Samina</a:t>
            </a:r>
            <a:r>
              <a:rPr lang="sv-SE" sz="1200" i="1" dirty="0">
                <a:solidFill>
                  <a:schemeClr val="bg2">
                    <a:lumMod val="90000"/>
                  </a:schemeClr>
                </a:solidFill>
              </a:rPr>
              <a:t> om att prover ska kontrolleras via boendet nästa dag om Thyra kommer tillbaka direkt efter den akuta bedömningen på lasarettet. Du har nu fått provsvaren som visar att blodstatus, HDA1c, TSH, Ca, Na, K leverstatus inklusive albumin, B12 ligger inom normala värden. </a:t>
            </a:r>
            <a:r>
              <a:rPr lang="sv-SE" sz="1200" i="1" dirty="0" err="1">
                <a:solidFill>
                  <a:schemeClr val="bg2">
                    <a:lumMod val="90000"/>
                  </a:schemeClr>
                </a:solidFill>
              </a:rPr>
              <a:t>eGFR</a:t>
            </a:r>
            <a:r>
              <a:rPr lang="sv-SE" sz="1200" i="1" dirty="0">
                <a:solidFill>
                  <a:schemeClr val="bg2">
                    <a:lumMod val="90000"/>
                  </a:schemeClr>
                </a:solidFill>
              </a:rPr>
              <a:t> är 60 ml/minut. (Lärandemål: B2)</a:t>
            </a:r>
          </a:p>
          <a:p>
            <a:pPr marL="0" indent="0">
              <a:buNone/>
            </a:pPr>
            <a:r>
              <a:rPr lang="sv-SE" sz="1400" dirty="0"/>
              <a:t>Du ringer till sjuksköterskan på boendet när provsvaren kommit och informerar om dem. </a:t>
            </a:r>
            <a:r>
              <a:rPr lang="sv-SE" sz="1400" dirty="0" err="1"/>
              <a:t>Samina</a:t>
            </a:r>
            <a:r>
              <a:rPr lang="sv-SE" sz="1400" dirty="0"/>
              <a:t> berättar att Thyra är mycket piggare idag. Sonen Roland kom till boendet i går kväll och hjälpte till så att Thyra fick i sig sin kvällsmat när hon kom tillbaka från </a:t>
            </a:r>
            <a:r>
              <a:rPr lang="sv-SE" sz="1400" dirty="0" err="1"/>
              <a:t>DTn</a:t>
            </a:r>
            <a:r>
              <a:rPr lang="sv-SE" sz="1400" dirty="0"/>
              <a:t>. Enligt Roland så hade han och Thyra sedan suttit och pratat länge om maken Ragnar. Thyra har sovit gott under natten och även ätit ordentligt till frukost. Thyra verkar så nöjd, trots allt ståhej som varit. Du bedömer tillståndet som en akut konfusion troligen på basen av en kombination av chock efter makens död, trauma, miljöombyte, dåligt matintag samt minskad kognitiv marginal</a:t>
            </a:r>
          </a:p>
          <a:p>
            <a:pPr marL="0" indent="0">
              <a:buNone/>
            </a:pPr>
            <a:r>
              <a:rPr lang="sv-SE" sz="1400" dirty="0"/>
              <a:t>När du pratar med </a:t>
            </a:r>
            <a:r>
              <a:rPr lang="sv-SE" sz="1400" dirty="0" err="1"/>
              <a:t>Samina</a:t>
            </a:r>
            <a:r>
              <a:rPr lang="sv-SE" sz="1400" dirty="0"/>
              <a:t> minns du att Thyras blodtryck var väldigt högt när du tog det vid besöket, 190/100 </a:t>
            </a:r>
            <a:r>
              <a:rPr lang="sv-SE" sz="1400" dirty="0" err="1"/>
              <a:t>mmHg</a:t>
            </a:r>
            <a:r>
              <a:rPr lang="sv-SE" sz="1400" dirty="0"/>
              <a:t>.</a:t>
            </a:r>
          </a:p>
          <a:p>
            <a:pPr marL="0" indent="0">
              <a:buNone/>
            </a:pPr>
            <a:r>
              <a:rPr lang="sv-SE" sz="1400" b="1" dirty="0"/>
              <a:t>Fråga 1:8a (2p). </a:t>
            </a:r>
            <a:r>
              <a:rPr lang="sv-SE" sz="1400" dirty="0"/>
              <a:t>Hur agerar du avseende Thyras blodtryck? Motivera!</a:t>
            </a:r>
          </a:p>
          <a:p>
            <a:pPr marL="0" indent="0">
              <a:buNone/>
            </a:pPr>
            <a:r>
              <a:rPr lang="sv-SE" sz="1400" b="1" dirty="0"/>
              <a:t>Fråga 1:8b (3p). </a:t>
            </a:r>
            <a:r>
              <a:rPr lang="sv-SE" sz="1400" dirty="0"/>
              <a:t>Du planerar att göra en läkemedelsgenomgång med Thyra när du kommer till Ugglan nästa vecka. Vad bör ingå i en enkel respektive fördjupad läkemedelsgenomgång? Motivera!</a:t>
            </a:r>
          </a:p>
          <a:p>
            <a:pPr marL="0" indent="0">
              <a:buNone/>
            </a:pPr>
            <a:r>
              <a:rPr lang="sv-SE" sz="1400" b="1" i="1" dirty="0">
                <a:solidFill>
                  <a:srgbClr val="0070C0"/>
                </a:solidFill>
              </a:rPr>
              <a:t>Återkoppling 1:8. </a:t>
            </a:r>
            <a:r>
              <a:rPr lang="sv-SE" sz="1400" i="1" dirty="0">
                <a:solidFill>
                  <a:srgbClr val="0070C0"/>
                </a:solidFill>
              </a:rPr>
              <a:t>Du ber </a:t>
            </a:r>
            <a:r>
              <a:rPr lang="sv-SE" sz="1400" i="1" dirty="0" err="1">
                <a:solidFill>
                  <a:srgbClr val="0070C0"/>
                </a:solidFill>
              </a:rPr>
              <a:t>Samina</a:t>
            </a:r>
            <a:r>
              <a:rPr lang="sv-SE" sz="1400" i="1" dirty="0">
                <a:solidFill>
                  <a:srgbClr val="0070C0"/>
                </a:solidFill>
              </a:rPr>
              <a:t> kontrollera Thyras blodtryck en till två gånger om dagen kommande dagar och notera blodtrycken i en lista. Detta då den föregående blodtrycksmätningen skedde när Thyra var stressad och </a:t>
            </a:r>
            <a:r>
              <a:rPr lang="sv-SE" sz="1400" i="1" dirty="0" err="1">
                <a:solidFill>
                  <a:srgbClr val="0070C0"/>
                </a:solidFill>
              </a:rPr>
              <a:t>konfusorisk</a:t>
            </a:r>
            <a:r>
              <a:rPr lang="sv-SE" sz="1400" i="1" dirty="0">
                <a:solidFill>
                  <a:srgbClr val="0070C0"/>
                </a:solidFill>
              </a:rPr>
              <a:t>. Baserat på resultaten kommer du justera dosen </a:t>
            </a:r>
            <a:r>
              <a:rPr lang="sv-SE" sz="1400" i="1" dirty="0" err="1">
                <a:solidFill>
                  <a:srgbClr val="0070C0"/>
                </a:solidFill>
              </a:rPr>
              <a:t>Enalapril</a:t>
            </a:r>
            <a:r>
              <a:rPr lang="sv-SE" sz="1400" i="1" dirty="0">
                <a:solidFill>
                  <a:srgbClr val="0070C0"/>
                </a:solidFill>
              </a:rPr>
              <a:t> med hänsyn tagen till Thyras njurfunktion, risk för </a:t>
            </a:r>
            <a:r>
              <a:rPr lang="sv-SE" sz="1400" i="1" dirty="0" err="1">
                <a:solidFill>
                  <a:srgbClr val="0070C0"/>
                </a:solidFill>
              </a:rPr>
              <a:t>dehydrering</a:t>
            </a:r>
            <a:r>
              <a:rPr lang="sv-SE" sz="1400" i="1" dirty="0">
                <a:solidFill>
                  <a:srgbClr val="0070C0"/>
                </a:solidFill>
              </a:rPr>
              <a:t> samt blodtrycksnivå och eventuell </a:t>
            </a:r>
            <a:r>
              <a:rPr lang="sv-SE" sz="1400" i="1" dirty="0" err="1">
                <a:solidFill>
                  <a:srgbClr val="0070C0"/>
                </a:solidFill>
              </a:rPr>
              <a:t>ortostatism</a:t>
            </a:r>
            <a:r>
              <a:rPr lang="sv-SE" sz="1400" i="1" dirty="0">
                <a:solidFill>
                  <a:srgbClr val="0070C0"/>
                </a:solidFill>
              </a:rPr>
              <a:t>. Du planerar också för en enkel läkemedelsgenomgång, med möjlighet till att gå vidare med en fördjupad genomgång. Du kommer samla information om Thyras ordinerade läkemedel utifrån journalen, samt efterhöra med henne själv hur hon använder sina läkemedel och eventuella biverkningar. Om Thyra har problem med sin läkemedelsbehandling kommer du göra en fördjupad genomgång där du värderar och tar ställning till varje ordination. (LärandemåAl3, B6, C1)</a:t>
            </a:r>
          </a:p>
          <a:p>
            <a:pPr marL="0" indent="0">
              <a:buNone/>
            </a:pPr>
            <a:r>
              <a:rPr lang="sv-SE" sz="1400" b="1" i="1" dirty="0">
                <a:solidFill>
                  <a:srgbClr val="0070C0"/>
                </a:solidFill>
              </a:rPr>
              <a:t>Slut på fall!</a:t>
            </a:r>
          </a:p>
        </p:txBody>
      </p:sp>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1"/>
            <a:ext cx="10515600" cy="1146220"/>
          </a:xfrm>
        </p:spPr>
        <p:txBody>
          <a:bodyPr>
            <a:normAutofit/>
          </a:bodyPr>
          <a:lstStyle/>
          <a:p>
            <a:r>
              <a:rPr lang="sv-SE" sz="2400" dirty="0">
                <a:effectLst/>
                <a:latin typeface="Signika"/>
              </a:rPr>
              <a:t>Fall 1: Thyra, 80 år. (25p) (Omtenta HT21)</a:t>
            </a:r>
            <a:endParaRPr lang="sv-SE" sz="2400" dirty="0">
              <a:effectLst/>
            </a:endParaRPr>
          </a:p>
        </p:txBody>
      </p:sp>
    </p:spTree>
    <p:extLst>
      <p:ext uri="{BB962C8B-B14F-4D97-AF65-F5344CB8AC3E}">
        <p14:creationId xmlns:p14="http://schemas.microsoft.com/office/powerpoint/2010/main" val="24853820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Ulla, 76 år. (37p) (Omtenta HT21)</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400" dirty="0"/>
              <a:t>Ulla, 76 år, lever tillsammans med Ingrid i eget hus. Ulla har tidigare varit rökare under många år och utvecklat en KOL, har tidigare genomgått hjärtinfarkt x2, har förmaksflimmer samt hjärtsvikt. Ulla har två vuxna söner ut ett tidigare äktenskap, som båda bor i andra städer. Ulla har under de senaste åren insjuknat upprepade gånger i luftvägsinfektioner, både i form av KOL-</a:t>
            </a:r>
            <a:r>
              <a:rPr lang="sv-SE" sz="1400" dirty="0" err="1"/>
              <a:t>exacerbationer</a:t>
            </a:r>
            <a:r>
              <a:rPr lang="sv-SE" sz="1400" dirty="0"/>
              <a:t> och bakteriella pneumonier. Hon fick också en mildare covid-infektion för ett år sedan. Hon har under senaste årets gång blivit allt tröttare, magrat och orkar allt mindre. Ulla har vårdats på sjukhus pga. allvarlig infektion vid fem tillfällen sista året, och erhållit antibiotikabehandling vid sju separata tillfällen. Ulla skrevs återigen ut från sjukhuset för en dryg vecka sedan och avslutade den senaste antibiotikakuren igår.</a:t>
            </a:r>
          </a:p>
          <a:p>
            <a:pPr marL="0" indent="0">
              <a:buNone/>
            </a:pPr>
            <a:r>
              <a:rPr lang="sv-SE" sz="1400" dirty="0"/>
              <a:t>Du är ST-läkare i allmänmedicin på vårdcentralen Talgoxen och ska träffa Ulla vid ett uppföljande hembesök tillsammans med en kommunal hemsjukvårds-sköterska.</a:t>
            </a:r>
          </a:p>
          <a:p>
            <a:pPr marL="0" indent="0">
              <a:buNone/>
            </a:pPr>
            <a:r>
              <a:rPr lang="sv-SE" sz="1400" b="1" dirty="0"/>
              <a:t>Fråga 2:1 (3p). </a:t>
            </a:r>
            <a:r>
              <a:rPr lang="sv-SE" sz="1400" dirty="0"/>
              <a:t>Hur agerar du i denna situation? För ett kort principiellt resonemang hur du planerar att lägga upp besöket och vad du vill försöka samtala med Ulla om.</a:t>
            </a:r>
          </a:p>
        </p:txBody>
      </p:sp>
    </p:spTree>
    <p:extLst>
      <p:ext uri="{BB962C8B-B14F-4D97-AF65-F5344CB8AC3E}">
        <p14:creationId xmlns:p14="http://schemas.microsoft.com/office/powerpoint/2010/main" val="3232859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Ulla, 76 år. (37p) (Omtenta HT21)</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400" dirty="0"/>
              <a:t>Ulla, 76 år, lever tillsammans med Ingrid i eget hus. Ulla har tidigare varit rökare under många år och utvecklat en KOL, har tidigare genomgått hjärtinfarkt x2, har förmaksflimmer samt hjärtsvikt. Ulla har två vuxna söner ut ett tidigare äktenskap, som båda bor i andra städer. Ulla har under de senaste åren insjuknat upprepade gånger i luftvägsinfektioner, både i form av KOL-</a:t>
            </a:r>
            <a:r>
              <a:rPr lang="sv-SE" sz="1400" dirty="0" err="1"/>
              <a:t>exacerbationer</a:t>
            </a:r>
            <a:r>
              <a:rPr lang="sv-SE" sz="1400" dirty="0"/>
              <a:t> och bakteriella </a:t>
            </a:r>
            <a:r>
              <a:rPr lang="sv-SE" sz="1400" dirty="0" err="1"/>
              <a:t>prneumonier</a:t>
            </a:r>
            <a:r>
              <a:rPr lang="sv-SE" sz="1400" dirty="0"/>
              <a:t>. Hon fick också en mildare covid-infektion för ett år sedan. Hon har under senaste årets gång blivit allt tröttare, magrat och orkar allt mindre. Ulla har vårdats på sjukhus pga. allvarlig infektion vid fem tillfällen sista året, och erhållit antibiotikabehandling vid sju separata tillfällen. Ulla skrevs återigen ut från sjukhuset för en dryg vecka sedan och avslutade den senaste antibiotikakuren igår.</a:t>
            </a:r>
          </a:p>
          <a:p>
            <a:pPr marL="0" indent="0">
              <a:buNone/>
            </a:pPr>
            <a:r>
              <a:rPr lang="sv-SE" sz="1400" dirty="0"/>
              <a:t>Du är ST-läkare i allmänmedicin på vårdcentralen Talgoxen och ska träffa Ulla vid ett uppföljande hembesök tillsammans med en kommunal hemsjukvårds-sköterska.</a:t>
            </a:r>
          </a:p>
          <a:p>
            <a:pPr marL="0" indent="0">
              <a:buNone/>
            </a:pPr>
            <a:r>
              <a:rPr lang="sv-SE" sz="1400" b="1" dirty="0"/>
              <a:t>Fråga 2:1 (3p). </a:t>
            </a:r>
            <a:r>
              <a:rPr lang="sv-SE" sz="1400" dirty="0"/>
              <a:t>Hur agerar du i denna situation? För ett kort principiellt resonemang hur du planerar att lägga upp besöket och vad du vill försöka samtala med Ulla om.</a:t>
            </a:r>
          </a:p>
          <a:p>
            <a:pPr marL="0" indent="0">
              <a:buNone/>
            </a:pPr>
            <a:r>
              <a:rPr lang="sv-SE" sz="1400" b="1" i="1" dirty="0">
                <a:solidFill>
                  <a:srgbClr val="0070C0"/>
                </a:solidFill>
              </a:rPr>
              <a:t>Återkoppling 2:1. </a:t>
            </a:r>
            <a:r>
              <a:rPr lang="sv-SE" sz="1400" i="1" dirty="0">
                <a:solidFill>
                  <a:srgbClr val="0070C0"/>
                </a:solidFill>
              </a:rPr>
              <a:t>Du uppfattar att Ulla är svårt sjuk med obotlig progressiv sjukdom och vill erbjuda samtal med Ulla (och Ingrid om Ulla tillåter) om detta. Du vill ta ytterligare anamnes kring hur Ulla mår, vilka symtom som besvärar, hur hon klarar vardagen, och vilka behov hon har och vad hon vet om sin sjukdom. Du vill även lära känna Ulla lite mer, om hennes liv, sociala situation, värderingar och önskningar. Dessutom gärna prata med Ingrid om hur hon har det som närstående, hur hon upplever Ullas situation såväl som sin egen. Du erbjuder Ulla information om hennes sjukdom, behandlingsalternativ och prognos. Du vill försöka göra en gemensam plan för framtida vård. (Lärandemål: B4, C3)</a:t>
            </a:r>
          </a:p>
        </p:txBody>
      </p:sp>
    </p:spTree>
    <p:extLst>
      <p:ext uri="{BB962C8B-B14F-4D97-AF65-F5344CB8AC3E}">
        <p14:creationId xmlns:p14="http://schemas.microsoft.com/office/powerpoint/2010/main" val="31082617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Ulla, 76 år. (37p) (Omtenta HT21)</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Ulla, 76 år, lever tillsammans med Ingrid i eget hus. Ulla har tidigare varit rökare under många år och utvecklat en KOL, har tidigare genomgått hjärtinfarkt x2, har förmaksflimmer samt hjärtsvikt. Ulla har två vuxna söner ut ett tidigare äktenskap, som båda bor i andra städer. Ulla har under de senaste åren insjuknat upprepade gånger i luftvägsinfektioner, både i form av KOL-</a:t>
            </a:r>
            <a:r>
              <a:rPr lang="sv-SE" sz="1200" i="1" dirty="0" err="1">
                <a:solidFill>
                  <a:schemeClr val="bg2">
                    <a:lumMod val="90000"/>
                  </a:schemeClr>
                </a:solidFill>
              </a:rPr>
              <a:t>exacerbationer</a:t>
            </a:r>
            <a:r>
              <a:rPr lang="sv-SE" sz="1200" i="1" dirty="0">
                <a:solidFill>
                  <a:schemeClr val="bg2">
                    <a:lumMod val="90000"/>
                  </a:schemeClr>
                </a:solidFill>
              </a:rPr>
              <a:t> och bakteriella </a:t>
            </a:r>
            <a:r>
              <a:rPr lang="sv-SE" sz="1200" i="1" dirty="0" err="1">
                <a:solidFill>
                  <a:schemeClr val="bg2">
                    <a:lumMod val="90000"/>
                  </a:schemeClr>
                </a:solidFill>
              </a:rPr>
              <a:t>prneumonier</a:t>
            </a:r>
            <a:r>
              <a:rPr lang="sv-SE" sz="1200" i="1" dirty="0">
                <a:solidFill>
                  <a:schemeClr val="bg2">
                    <a:lumMod val="90000"/>
                  </a:schemeClr>
                </a:solidFill>
              </a:rPr>
              <a:t>. Hon fick också en mildare covid-infektion för ett år sedan. Hon har under senaste årets gång blivit allt tröttare, magrat och orkar allt mindre. Ulla har vårdats på sjukhus pga. allvarlig infektion vid fem tillfällen sista året, och erhållit antibiotikabehandling vid sju separata tillfällen. Ulla skrevs återigen ut från sjukhuset för en dryg vecka sedan och avslutade den senaste antibiotikakuren igår.</a:t>
            </a:r>
          </a:p>
          <a:p>
            <a:pPr marL="0" indent="0">
              <a:buNone/>
            </a:pPr>
            <a:r>
              <a:rPr lang="sv-SE" sz="1200" i="1" dirty="0">
                <a:solidFill>
                  <a:schemeClr val="bg2">
                    <a:lumMod val="90000"/>
                  </a:schemeClr>
                </a:solidFill>
              </a:rPr>
              <a:t>Du är ST-läkare i allmänmedicin på vårdcentralen Talgoxen och ska träffa Ulla vid ett uppföljande hembesök tillsammans med en kommunal hemsjukvårds-sköterska. Du uppfattar att Ulla är svårt sjuk med obotlig progressiv sjukdom och vill erbjuda samtal med Ulla (och Ingrid om Ulla tillåter) om detta. Du vill ta ytterligare anamnes kring hur Ulla mår, vilka symtom som besvärar, hur hon klarar vardagen, och vilka behov hon har och vad hon vet om sin sjukdom. Du vill även lära känna Ulla lite mer, om hennes liv, sociala situation, värderingar och önskningar. Dessutom gärna prata med Ingrid om hur hon har det som närstående, hur hon upplever Ullas situation såväl som sin egen. Du erbjuder Ulla information om hennes sjukdom, behandlingsalternativ och prognos. Du vill försöka göra en gemensam plan för framtida vård. </a:t>
            </a:r>
          </a:p>
          <a:p>
            <a:pPr marL="0" indent="0">
              <a:buNone/>
            </a:pPr>
            <a:r>
              <a:rPr lang="sv-SE" sz="1400" dirty="0"/>
              <a:t>Du upplever Ulla som trött och tagen, och Ingrid berättar att hon hjälper Ulla alltmer med dagliga uppgifter. Ibland klarar inte Ulla att gå själv till toaletten, och Ingrid måste stötta henne. Hon har ramlat flera gånger och då har det varit svårt att hjälpa henne upp igen. Ulla sitter uppe i en fåtölj nattetid då det är svårt att sova liggande </a:t>
            </a:r>
            <a:r>
              <a:rPr lang="sv-SE" sz="1400" dirty="0" err="1"/>
              <a:t>pga</a:t>
            </a:r>
            <a:r>
              <a:rPr lang="sv-SE" sz="1400" dirty="0"/>
              <a:t> oro och andnöd. Hon har ofta värk i ryggen och upplever att maten inte smakar längre, vilket stressar Ingrid som gör sitt bästa att laga mat som hon vet att Ulla tycker om, men det hjälper inte. Ulla anger att hon oroar sig för Ingrid, som hon uppfattar som ensam och trött. Hennes egna söner har haft svårt att acceptera relationen med Ingrid, och de har sparsam kontakt.</a:t>
            </a:r>
          </a:p>
          <a:p>
            <a:pPr marL="0" indent="0">
              <a:buNone/>
            </a:pPr>
            <a:r>
              <a:rPr lang="sv-SE" sz="1400" dirty="0"/>
              <a:t>Ulla tänker ibland att sjukdomen är ett straff. Inom palliativ vård används ofta begreppet multidimensionellt lidande.</a:t>
            </a:r>
          </a:p>
          <a:p>
            <a:pPr marL="0" indent="0">
              <a:buNone/>
            </a:pPr>
            <a:r>
              <a:rPr lang="sv-SE" sz="1400" b="1" dirty="0"/>
              <a:t>Fråga 2:2a (4p). </a:t>
            </a:r>
            <a:r>
              <a:rPr lang="sv-SE" sz="1400" dirty="0"/>
              <a:t>Vad innebär multidimensionellt lidande? Beskriv olika typer av dimensioner som kan ge upphov till lidande, och ge exempel på varje dimension i Ullas fall.</a:t>
            </a:r>
          </a:p>
          <a:p>
            <a:pPr marL="0" indent="0">
              <a:buNone/>
            </a:pPr>
            <a:r>
              <a:rPr lang="sv-SE" sz="1400" b="1" dirty="0"/>
              <a:t>Fråga 2:2b (2p). </a:t>
            </a:r>
            <a:r>
              <a:rPr lang="sv-SE" sz="1400" dirty="0"/>
              <a:t>Föreslå en åtgärd per dimension i syfte att lindra det lidande du gett exempel på i föregående fråga.</a:t>
            </a:r>
          </a:p>
        </p:txBody>
      </p:sp>
    </p:spTree>
    <p:extLst>
      <p:ext uri="{BB962C8B-B14F-4D97-AF65-F5344CB8AC3E}">
        <p14:creationId xmlns:p14="http://schemas.microsoft.com/office/powerpoint/2010/main" val="36815259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Ulla, 76 år. (37p) (Omtenta HT21)</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Ulla, 76 år, lever tillsammans med Ingrid i eget hus. Ulla har tidigare varit rökare under många år och utvecklat en KOL, har tidigare genomgått hjärtinfarkt x2, har förmaksflimmer samt hjärtsvikt. Ulla har två vuxna söner ut ett tidigare äktenskap, som båda bor i andra städer. Ulla har under de senaste åren insjuknat upprepade gånger i luftvägsinfektioner, både i form av KOL-</a:t>
            </a:r>
            <a:r>
              <a:rPr lang="sv-SE" sz="1200" i="1" dirty="0" err="1">
                <a:solidFill>
                  <a:schemeClr val="bg2">
                    <a:lumMod val="90000"/>
                  </a:schemeClr>
                </a:solidFill>
              </a:rPr>
              <a:t>exacerbationer</a:t>
            </a:r>
            <a:r>
              <a:rPr lang="sv-SE" sz="1200" i="1" dirty="0">
                <a:solidFill>
                  <a:schemeClr val="bg2">
                    <a:lumMod val="90000"/>
                  </a:schemeClr>
                </a:solidFill>
              </a:rPr>
              <a:t> och bakteriella </a:t>
            </a:r>
            <a:r>
              <a:rPr lang="sv-SE" sz="1200" i="1" dirty="0" err="1">
                <a:solidFill>
                  <a:schemeClr val="bg2">
                    <a:lumMod val="90000"/>
                  </a:schemeClr>
                </a:solidFill>
              </a:rPr>
              <a:t>prneumonier</a:t>
            </a:r>
            <a:r>
              <a:rPr lang="sv-SE" sz="1200" i="1" dirty="0">
                <a:solidFill>
                  <a:schemeClr val="bg2">
                    <a:lumMod val="90000"/>
                  </a:schemeClr>
                </a:solidFill>
              </a:rPr>
              <a:t>. Hon fick också en mildare covid-infektion för ett år sedan. Hon har under senaste årets gång blivit allt tröttare, magrat och orkar allt mindre. Ulla har vårdats på sjukhus pga. allvarlig infektion vid fem tillfällen sista året, och erhållit antibiotikabehandling vid sju separata tillfällen. Ulla skrevs återigen ut från sjukhuset för en dryg vecka sedan och avslutade den senaste antibiotikakuren igår.</a:t>
            </a:r>
          </a:p>
          <a:p>
            <a:pPr marL="0" indent="0">
              <a:buNone/>
            </a:pPr>
            <a:r>
              <a:rPr lang="sv-SE" sz="1200" i="1" dirty="0">
                <a:solidFill>
                  <a:schemeClr val="bg2">
                    <a:lumMod val="90000"/>
                  </a:schemeClr>
                </a:solidFill>
              </a:rPr>
              <a:t>Du är ST-läkare i allmänmedicin på vårdcentralen Talgoxen och ska träffa Ulla vid ett uppföljande hembesök tillsammans med en kommunal hemsjukvårds-sköterska. Du uppfattar att Ulla är svårt sjuk med obotlig progressiv sjukdom och vill erbjuda samtal med Ulla (och Ingrid om Ulla tillåter) om detta. Du vill ta ytterligare anamnes kring hur Ulla mår, vilka symtom som besvärar, hur hon klarar vardagen, och vilka behov hon har och vad hon vet om sin sjukdom. Du vill även lära känna Ulla lite mer, om hennes liv, sociala situation, värderingar och önskningar. Dessutom gärna prata med Ingrid om hur hon har det som närstående, hur hon upplever Ullas situation såväl som sin egen. Du erbjuder Ulla information om hennes sjukdom, behandlingsalternativ och prognos. Du vill försöka göra en gemensam plan för framtida vård. </a:t>
            </a:r>
          </a:p>
          <a:p>
            <a:pPr marL="0" indent="0">
              <a:buNone/>
            </a:pPr>
            <a:r>
              <a:rPr lang="sv-SE" sz="1400" dirty="0"/>
              <a:t>Du upplever Ulla som trött och tagen, och Ingrid berättar att hon hjälper Ulla alltmer med dagliga uppgifter. Ibland klarar inte Ulla att gå själv till toaletten, och Ingrid måste stötta henne. Hon har ramlat flera gånger och då har det varit svårt att hjälpa henne upp igen. Ulla sitter uppe i en fåtölj nattetid då det är svårt att sova liggande </a:t>
            </a:r>
            <a:r>
              <a:rPr lang="sv-SE" sz="1400" dirty="0" err="1"/>
              <a:t>pga</a:t>
            </a:r>
            <a:r>
              <a:rPr lang="sv-SE" sz="1400" dirty="0"/>
              <a:t> oro och andnöd. Hon har ofta värk i ryggen och upplever att maten inte smakar längre, vilket stressar Ingrid som gör sitt bästa att laga mat som hon vet att Ulla tycker om, men det hjälper inte. Ulla anger att hon oroar sig för Ingrid, som hon uppfattar som ensam och trött. Hennes egna söner har haft svårt att acceptera relationen med Ingrid, och de har sparsam kontakt.</a:t>
            </a:r>
          </a:p>
          <a:p>
            <a:pPr marL="0" indent="0">
              <a:buNone/>
            </a:pPr>
            <a:r>
              <a:rPr lang="sv-SE" sz="1400" dirty="0"/>
              <a:t>Ulla tänker ibland att sjukdomen är ett straff. Inom palliativ vård används ofta begreppet multidimensionellt lidande.</a:t>
            </a:r>
          </a:p>
          <a:p>
            <a:pPr marL="0" indent="0">
              <a:buNone/>
            </a:pPr>
            <a:r>
              <a:rPr lang="sv-SE" sz="1400" b="1" dirty="0"/>
              <a:t>Fråga 2:2a (4p). </a:t>
            </a:r>
            <a:r>
              <a:rPr lang="sv-SE" sz="1400" dirty="0"/>
              <a:t>Vad innebär multidimensionellt lidande? Beskriv olika typer av dimensioner som kan ge upphov till lidande, och ge exempel på varje dimension i Ullas fall.</a:t>
            </a:r>
          </a:p>
          <a:p>
            <a:pPr marL="0" indent="0">
              <a:buNone/>
            </a:pPr>
            <a:r>
              <a:rPr lang="sv-SE" sz="1400" b="1" dirty="0"/>
              <a:t>Fråga 2:2b (2p). </a:t>
            </a:r>
            <a:r>
              <a:rPr lang="sv-SE" sz="1400" dirty="0"/>
              <a:t>Föreslå en åtgärd per dimension i syfte att lindra det lidande du gett exempel på i föregående fråga.</a:t>
            </a:r>
          </a:p>
          <a:p>
            <a:pPr marL="0" indent="0">
              <a:buNone/>
            </a:pPr>
            <a:r>
              <a:rPr lang="sv-SE" sz="1400" b="1" i="1" dirty="0">
                <a:solidFill>
                  <a:srgbClr val="0070C0"/>
                </a:solidFill>
              </a:rPr>
              <a:t>Återkoppling 2:2. </a:t>
            </a:r>
            <a:r>
              <a:rPr lang="sv-SE" sz="1400" i="1" dirty="0">
                <a:solidFill>
                  <a:srgbClr val="0070C0"/>
                </a:solidFill>
              </a:rPr>
              <a:t>Lidande kan ha ursprung ur många olika dimensioner, som fysiska, psykiska, sociala och existentiella, och som kan påverka varandra, där lidande i en dimension kan förstärka eller skapa lidande i en annan. Exempel hos Ulla på fysiskt lidande kan vara trötthet, smärta, andnöd och matleda. Psykiskt lidande kan vara oro och nedstämdhet. Socialt lidande kan komma ur oron för Ingrid, samt den svåra relationen med sönerna. Existentiellt lidande kan röra tankar om livets mening och ex att sjukdomen är ett straff. Fysiskt lidande som smärta och andnöd kan behandlas med symtomlindrande läkemedel ex </a:t>
            </a:r>
            <a:r>
              <a:rPr lang="sv-SE" sz="1400" i="1" dirty="0" err="1">
                <a:solidFill>
                  <a:srgbClr val="0070C0"/>
                </a:solidFill>
              </a:rPr>
              <a:t>opioider</a:t>
            </a:r>
            <a:r>
              <a:rPr lang="sv-SE" sz="1400" i="1" dirty="0">
                <a:solidFill>
                  <a:srgbClr val="0070C0"/>
                </a:solidFill>
              </a:rPr>
              <a:t>, andnöd och trötthet i samband med </a:t>
            </a:r>
            <a:r>
              <a:rPr lang="sv-SE" sz="1400" i="1" dirty="0" err="1">
                <a:solidFill>
                  <a:srgbClr val="0070C0"/>
                </a:solidFill>
              </a:rPr>
              <a:t>exacerbation</a:t>
            </a:r>
            <a:r>
              <a:rPr lang="sv-SE" sz="1400" i="1" dirty="0">
                <a:solidFill>
                  <a:srgbClr val="0070C0"/>
                </a:solidFill>
              </a:rPr>
              <a:t> med kortison. Oro och nedstämdhet kan behandlas med samtal och ev. läkemedel som antidepressiva eller </a:t>
            </a:r>
            <a:r>
              <a:rPr lang="sv-SE" sz="1400" i="1" dirty="0" err="1">
                <a:solidFill>
                  <a:srgbClr val="0070C0"/>
                </a:solidFill>
              </a:rPr>
              <a:t>bensodiazepiner</a:t>
            </a:r>
            <a:r>
              <a:rPr lang="sv-SE" sz="1400" i="1" dirty="0">
                <a:solidFill>
                  <a:srgbClr val="0070C0"/>
                </a:solidFill>
              </a:rPr>
              <a:t>. Oro för Ingrid och söner kan lindras vid samtal tillsammans med närstående eller enskilt. Även vid existentiellt lidande är lyssnande samtal en åtgärd, antingen med vårdmedarbetare men även </a:t>
            </a:r>
            <a:r>
              <a:rPr lang="sv-SE" sz="1400" i="1" dirty="0" err="1">
                <a:solidFill>
                  <a:srgbClr val="0070C0"/>
                </a:solidFill>
              </a:rPr>
              <a:t>ev</a:t>
            </a:r>
            <a:r>
              <a:rPr lang="sv-SE" sz="1400" i="1" dirty="0">
                <a:solidFill>
                  <a:srgbClr val="0070C0"/>
                </a:solidFill>
              </a:rPr>
              <a:t> terapeut eller om patienten önskar, en religiös företrädare. (Lärandemål: A2, B4)</a:t>
            </a:r>
          </a:p>
        </p:txBody>
      </p:sp>
    </p:spTree>
    <p:extLst>
      <p:ext uri="{BB962C8B-B14F-4D97-AF65-F5344CB8AC3E}">
        <p14:creationId xmlns:p14="http://schemas.microsoft.com/office/powerpoint/2010/main" val="305291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Ulla, 76 år. (37p) (Omtenta HT21)</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Ulla, 76 år, lever tillsammans med Ingrid i eget hus. Ulla har tidigare varit rökare under många år och utvecklat en KOL, har tidigare genomgått hjärtinfarkt x2, har förmaksflimmer samt hjärtsvikt. Ulla har två vuxna söner ut ett tidigare äktenskap, som båda bor i andra städer. Ulla har under de senaste åren insjuknat upprepade gånger i luftvägsinfektioner, både i form av KOL-</a:t>
            </a:r>
            <a:r>
              <a:rPr lang="sv-SE" sz="1200" i="1" dirty="0" err="1">
                <a:solidFill>
                  <a:schemeClr val="bg2">
                    <a:lumMod val="90000"/>
                  </a:schemeClr>
                </a:solidFill>
              </a:rPr>
              <a:t>exacerbationer</a:t>
            </a:r>
            <a:r>
              <a:rPr lang="sv-SE" sz="1200" i="1" dirty="0">
                <a:solidFill>
                  <a:schemeClr val="bg2">
                    <a:lumMod val="90000"/>
                  </a:schemeClr>
                </a:solidFill>
              </a:rPr>
              <a:t> och bakteriella </a:t>
            </a:r>
            <a:r>
              <a:rPr lang="sv-SE" sz="1200" i="1" dirty="0" err="1">
                <a:solidFill>
                  <a:schemeClr val="bg2">
                    <a:lumMod val="90000"/>
                  </a:schemeClr>
                </a:solidFill>
              </a:rPr>
              <a:t>prneumonier</a:t>
            </a:r>
            <a:r>
              <a:rPr lang="sv-SE" sz="1200" i="1" dirty="0">
                <a:solidFill>
                  <a:schemeClr val="bg2">
                    <a:lumMod val="90000"/>
                  </a:schemeClr>
                </a:solidFill>
              </a:rPr>
              <a:t>. Hon fick också en mildare covid-infektion för ett år sedan. Hon har under senaste årets gång blivit allt tröttare, magrat och orkar allt mindre. Ulla har vårdats på sjukhus pga. allvarlig infektion vid fem tillfällen sista året, och erhållit antibiotikabehandling vid sju separata tillfällen. Ulla skrevs återigen ut från sjukhuset för en dryg vecka sedan och avslutade den senaste antibiotikakuren igår.</a:t>
            </a:r>
          </a:p>
          <a:p>
            <a:pPr marL="0" indent="0">
              <a:buNone/>
            </a:pPr>
            <a:r>
              <a:rPr lang="sv-SE" sz="1200" i="1" dirty="0">
                <a:solidFill>
                  <a:schemeClr val="bg2">
                    <a:lumMod val="90000"/>
                  </a:schemeClr>
                </a:solidFill>
              </a:rPr>
              <a:t>Du är ST-läkare i allmänmedicin på vårdcentralen Talgoxen och ska träffa Ulla vid ett uppföljande hembesök tillsammans med en kommunal hemsjukvårds-sköterska. Du uppfattar att Ulla är svårt sjuk med obotlig progressiv sjukdom och vill erbjuda samtal med Ulla (och Ingrid om Ulla tillåter) om detta. Du vill ta ytterligare anamnes kring hur Ulla mår, vilka symtom som besvärar, hur hon klarar vardagen, och vilka behov hon har och vad hon vet om sin sjukdom. Du vill även lära känna Ulla lite mer, om hennes liv, sociala situation, värderingar och önskningar. Dessutom gärna prata med Ingrid om hur hon har det som närstående, hur hon upplever Ullas situation såväl som sin egen. Du erbjuder Ulla information om hennes sjukdom, behandlingsalternativ och prognos. Du vill försöka göra en gemensam plan för framtida vård. </a:t>
            </a:r>
          </a:p>
          <a:p>
            <a:pPr marL="0" indent="0">
              <a:buNone/>
            </a:pPr>
            <a:r>
              <a:rPr lang="sv-SE" sz="1200" i="1" dirty="0">
                <a:solidFill>
                  <a:schemeClr val="bg2">
                    <a:lumMod val="90000"/>
                  </a:schemeClr>
                </a:solidFill>
              </a:rPr>
              <a:t>Du upplever Ulla som trött och tagen, och Ingrid berättar att hon hjälper Ulla alltmer med dagliga uppgifter. Ibland klarar inte Ulla att gå själv till toaletten, och Ingrid måste stötta henne. Hon har ramlat flera gånger och då har det varit svårt att hjälpa henne upp igen. Ulla sitter uppe i en fåtölj nattetid då det är svårt att sova liggande </a:t>
            </a:r>
            <a:r>
              <a:rPr lang="sv-SE" sz="1200" i="1" dirty="0" err="1">
                <a:solidFill>
                  <a:schemeClr val="bg2">
                    <a:lumMod val="90000"/>
                  </a:schemeClr>
                </a:solidFill>
              </a:rPr>
              <a:t>pga</a:t>
            </a:r>
            <a:r>
              <a:rPr lang="sv-SE" sz="1200" i="1" dirty="0">
                <a:solidFill>
                  <a:schemeClr val="bg2">
                    <a:lumMod val="90000"/>
                  </a:schemeClr>
                </a:solidFill>
              </a:rPr>
              <a:t> oro och andnöd. Hon har ofta värk i ryggen och upplever att maten inte smakar längre, vilket stressar Ingrid som gör sitt bästa att laga mat som hon vet att Ulla tycker om, men det hjälper inte. Ulla anger att hon oroar sig för Ingrid, som hon uppfattar som ensam och trött. Hennes egna söner har haft svårt att acceptera relationen med Ingrid, och de har sparsam kontakt.</a:t>
            </a:r>
          </a:p>
          <a:p>
            <a:pPr marL="0" indent="0">
              <a:buNone/>
            </a:pPr>
            <a:r>
              <a:rPr lang="sv-SE" sz="1200" i="1" dirty="0">
                <a:solidFill>
                  <a:schemeClr val="bg2">
                    <a:lumMod val="90000"/>
                  </a:schemeClr>
                </a:solidFill>
              </a:rPr>
              <a:t>Ulla tänker ibland att sjukdomen är ett straff. Inom palliativ vård används ofta begreppet multidimensionellt lidande. Lidande kan ha ursprung ur många olika dimensioner, som fysiska, psykiska, sociala och existentiella, och som kan påverka varandra, där lidande i en dimension kan förstärka eller skapa lidande i en annan. Exempel hos Ulla på fysiskt lidande kan vara trötthet, smärta, andnöd och matleda. Psykiskt lidande kan vara oro och nedstämdhet. Socialt lidande kan komma ur oron för Ingrid, samt den svåra relationen med sönerna. Existentiellt lidande kan röra tankar om livets mening och ex att sjukdomen är ett straff. Fysiskt lidande som smärta och andnöd kan behandlas med symtomlindrande läkemedel ex </a:t>
            </a:r>
            <a:r>
              <a:rPr lang="sv-SE" sz="1200" i="1" dirty="0" err="1">
                <a:solidFill>
                  <a:schemeClr val="bg2">
                    <a:lumMod val="90000"/>
                  </a:schemeClr>
                </a:solidFill>
              </a:rPr>
              <a:t>opioider</a:t>
            </a:r>
            <a:r>
              <a:rPr lang="sv-SE" sz="1200" i="1" dirty="0">
                <a:solidFill>
                  <a:schemeClr val="bg2">
                    <a:lumMod val="90000"/>
                  </a:schemeClr>
                </a:solidFill>
              </a:rPr>
              <a:t>, andnöd och trötthet i samband med </a:t>
            </a:r>
            <a:r>
              <a:rPr lang="sv-SE" sz="1200" i="1" dirty="0" err="1">
                <a:solidFill>
                  <a:schemeClr val="bg2">
                    <a:lumMod val="90000"/>
                  </a:schemeClr>
                </a:solidFill>
              </a:rPr>
              <a:t>exacerbation</a:t>
            </a:r>
            <a:r>
              <a:rPr lang="sv-SE" sz="1200" i="1" dirty="0">
                <a:solidFill>
                  <a:schemeClr val="bg2">
                    <a:lumMod val="90000"/>
                  </a:schemeClr>
                </a:solidFill>
              </a:rPr>
              <a:t> med kortison. Oro och nedstämdhet kan behandlas med samtal och ev. läkemedel som antidepressiva eller </a:t>
            </a:r>
            <a:r>
              <a:rPr lang="sv-SE" sz="1200" i="1" dirty="0" err="1">
                <a:solidFill>
                  <a:schemeClr val="bg2">
                    <a:lumMod val="90000"/>
                  </a:schemeClr>
                </a:solidFill>
              </a:rPr>
              <a:t>bensodiazepiner</a:t>
            </a:r>
            <a:r>
              <a:rPr lang="sv-SE" sz="1200" i="1" dirty="0">
                <a:solidFill>
                  <a:schemeClr val="bg2">
                    <a:lumMod val="90000"/>
                  </a:schemeClr>
                </a:solidFill>
              </a:rPr>
              <a:t>. Oro för Ingrid och söner kan lindras vid samtal tillsammans med närstående eller enskilt. Även vid existentiellt lidande är lyssnande samtal en åtgärd, antingen med vårdmedarbetare men även </a:t>
            </a:r>
            <a:r>
              <a:rPr lang="sv-SE" sz="1200" i="1" dirty="0" err="1">
                <a:solidFill>
                  <a:schemeClr val="bg2">
                    <a:lumMod val="90000"/>
                  </a:schemeClr>
                </a:solidFill>
              </a:rPr>
              <a:t>ev</a:t>
            </a:r>
            <a:r>
              <a:rPr lang="sv-SE" sz="1200" i="1" dirty="0">
                <a:solidFill>
                  <a:schemeClr val="bg2">
                    <a:lumMod val="90000"/>
                  </a:schemeClr>
                </a:solidFill>
              </a:rPr>
              <a:t> terapeut eller om patienten önskar, en religiös företrädare.</a:t>
            </a:r>
          </a:p>
          <a:p>
            <a:pPr marL="0" indent="0">
              <a:buNone/>
            </a:pPr>
            <a:r>
              <a:rPr lang="sv-SE" sz="1400" dirty="0"/>
              <a:t>Efter en stunds samtal berättar Ulla också att hon sedan en längre tid tänkt på sin framtid och sviktande hälsa och att hon förstår att hon är svårt sjuk och närmar sig livets slut. Hon uppger att hon inte vill åka till sjukhuset mer, det är så jobbigt och hon känner inte att hon längre blir bättre. Hon vill därför inte ha mer livsuppehållande behandling vid nästa försämring och tycker att det kan få vara nog nu. Hon undrar vilka alternativ som finns om hon väljer att stanna hemma.</a:t>
            </a:r>
          </a:p>
          <a:p>
            <a:pPr marL="0" indent="0">
              <a:buNone/>
            </a:pPr>
            <a:r>
              <a:rPr lang="sv-SE" sz="1400" b="1" dirty="0"/>
              <a:t>Fråga 2:4a (2p). </a:t>
            </a:r>
            <a:r>
              <a:rPr lang="sv-SE" sz="1400" dirty="0"/>
              <a:t>Vilka alternativ för vård finns om Ulla väljer att inte åka till sjukhus vid nästa försämring?</a:t>
            </a:r>
          </a:p>
          <a:p>
            <a:pPr marL="0" indent="0">
              <a:buNone/>
            </a:pPr>
            <a:r>
              <a:rPr lang="sv-SE" sz="1400" b="1" dirty="0"/>
              <a:t>Fråga 2:4b (3p). </a:t>
            </a:r>
            <a:r>
              <a:rPr lang="sv-SE" sz="1400" dirty="0"/>
              <a:t>Hur hanterar du Ullas önskemål? Ange såväl juridiskt (motivera med stöd av ”SOSFS 2011:7 Livsuppehållande behandling”) samt praktiskt.</a:t>
            </a:r>
          </a:p>
        </p:txBody>
      </p:sp>
    </p:spTree>
    <p:extLst>
      <p:ext uri="{BB962C8B-B14F-4D97-AF65-F5344CB8AC3E}">
        <p14:creationId xmlns:p14="http://schemas.microsoft.com/office/powerpoint/2010/main" val="26654896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Ulla, 76 år. (37p) (Omtenta HT21)</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a:t>
            </a:r>
          </a:p>
          <a:p>
            <a:pPr marL="0" indent="0">
              <a:buNone/>
            </a:pPr>
            <a:r>
              <a:rPr lang="sv-SE" sz="1400" dirty="0"/>
              <a:t>Efter en stunds samtal berättar Ulla också att hon sedan en längre tid tänkt på sin framtid och sviktande hälsa och att hon förstår att hon är svårt sjuk och närmar sig livets slut. Hon uppger att hon inte vill åka till sjukhuset mer, det är så jobbigt och hon känner inte att hon längre blir bättre. Hon vill därför inte ha mer livsuppehållande behandling vid nästa försämring och tycker att det kan få vara nog nu. Hon undrar vilka alternativ som finns om hon väljer att stanna hemma.</a:t>
            </a:r>
          </a:p>
          <a:p>
            <a:pPr marL="0" indent="0">
              <a:buNone/>
            </a:pPr>
            <a:r>
              <a:rPr lang="sv-SE" sz="1400" b="1" dirty="0"/>
              <a:t>Fråga 2:4a (2p). </a:t>
            </a:r>
            <a:r>
              <a:rPr lang="sv-SE" sz="1400" dirty="0"/>
              <a:t>Vilka alternativ för vård finns om Ulla väljer att inte åka till sjukhus vid nästa försämring?</a:t>
            </a:r>
          </a:p>
          <a:p>
            <a:pPr marL="0" indent="0">
              <a:buNone/>
            </a:pPr>
            <a:r>
              <a:rPr lang="sv-SE" sz="1400" b="1" dirty="0"/>
              <a:t>Fråga 2:4b (3p). </a:t>
            </a:r>
            <a:r>
              <a:rPr lang="sv-SE" sz="1400" dirty="0"/>
              <a:t>Hur hanterar du Ullas önskemål? Ange såväl juridiskt (motivera med stöd av ”SOSFS 2011:7 Livsuppehållande behandling”) samt praktiskt.</a:t>
            </a:r>
          </a:p>
          <a:p>
            <a:pPr marL="0" indent="0">
              <a:buNone/>
            </a:pPr>
            <a:r>
              <a:rPr lang="sv-SE" sz="1400" b="1" i="1" dirty="0">
                <a:solidFill>
                  <a:srgbClr val="0070C0"/>
                </a:solidFill>
              </a:rPr>
              <a:t>Återkoppling 2:4. </a:t>
            </a:r>
            <a:r>
              <a:rPr lang="sv-SE" sz="1400" i="1" dirty="0">
                <a:solidFill>
                  <a:srgbClr val="0070C0"/>
                </a:solidFill>
              </a:rPr>
              <a:t>Det är möjligt att avstå livsförlängande behandling och övergå till lindrande palliativ vård i livets slutskede, vilket ofta kan ske i hemmet. Hur det organiseras skiljer sig lite åt runtom i Sverige, men det finns ofta möjlighet till allmän eller specialiserad palliativ hemsjukvård även om det kan heta lite olika på olika platser. Ofta är basen omvårdnad från kommunal personal, medicinskt stöd från primärvårdsläkare i kombination med sjuksköterskor från kommun (allmän palliativ hemsjukvård), ibland med stöd från specialiserade palliativa rådgivningsteam, och i flera regioner finns även specialiserad palliativ hemsjukvård. Om närstående vill vara närvarande finns möjlighet att vara frånvarande från arbetet med ersättningssystemet Närståendepenning. Du samtalar i lugn och ro med Ulla om hennes tillstånd, prognos, vilka behandlingsmöjligheter som finns, vilka konsekvenserna blir av hennes val att avstå livsuppehållande behandling. Du uppfattar att Ulla är införstådd med detta. Du bedömer att hon är klar och redig och inte lider av en svår psykisk sjukdom som ex. depression. Du samråder med den legitimerade sjuksköterskan som medföljer på besöket och som träffat Ulla återkommande sista månaderna, och hon uppger att Ulla till henne uttryckt samma önskan vid flera tillfällen de sista månaderna. Ni beslutar att hörsamma Ullas önskan att avstå livsuppehållande behandling vid livshotande tillstånd och planerar för att Ulla ska få kvarstanna hemma och erhålla palliativ vård vid ev. försämring, och gör en vårdplan för vårdens innehåll vid ev. framtida försämring, som dokumenteras i journalen. (Lärandemål: C3, A5)</a:t>
            </a:r>
          </a:p>
        </p:txBody>
      </p:sp>
    </p:spTree>
    <p:extLst>
      <p:ext uri="{BB962C8B-B14F-4D97-AF65-F5344CB8AC3E}">
        <p14:creationId xmlns:p14="http://schemas.microsoft.com/office/powerpoint/2010/main" val="3044211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Ulla, 76 år. (37p) (Omtenta HT21)</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Efter en stunds samtal berättar Ulla också att hon sedan en längre tid tänkt på sin framtid och sviktande hälsa och att hon förstår att hon är svårt sjuk och närmar sig livets slut. Hon uppger att hon inte vill åka till sjukhuset mer, det är så jobbigt och hon känner inte att hon längre blir bättre. Hon vill därför inte ha mer livsuppehållande behandling vid nästa försämring och tycker att det kan få vara nog nu. Hon undrar vilka alternativ som finns om hon väljer att stanna hemma. Det är möjligt att avstå livsförlängande behandling och övergå till lindrande palliativ vård i livets slutskede, vilket ofta kan ske i hemmet. Hur det organiseras skiljer sig lite åt runtom i Sverige, men det finns ofta möjlighet till allmän eller specialiserad palliativ hemsjukvård även om det kan heta lite olika på olika platser. Ofta är basen omvårdnad från kommunal personal, medicinskt stöd från primärvårdsläkare i kombination med sjuksköterskor från kommun (allmän palliativ hemsjukvård), ibland med stöd från specialiserade palliativa rådgivningsteam, och i flera regioner finns även specialiserad palliativ hemsjukvård. Om närstående vill vara närvarande finns möjlighet att vara frånvarande från arbetet med ersättningssystemet Närståendepenning. Du samtalar i lugn och ro med Ulla om hennes tillstånd, prognos, vilka behandlingsmöjligheter som finns, vilka konsekvenserna blir av hennes val att avstå livsuppehållande behandling. Du uppfattar att Ulla är införstådd med detta. Du bedömer att hon är klar och redig och inte lider av en svår psykisk sjukdom som ex. depression. Du samråder med den legitimerade sjuksköterskan som medföljer på besöket och som träffat Ulla återkommande sista månaderna, och hon uppger att Ulla till henne uttryckt samma önskan vid flera tillfällen de sista månaderna. Ni beslutar att hörsamma Ullas önskan att avstå livsuppehållande behandling vid livshotande tillstånd och planerar för att Ulla ska få kvarstanna hemma och erhålla palliativ vård vid ev. försämring, och gör en vårdplan för vårdens innehåll vid ev. framtida försämring, som dokumenteras i journalen. </a:t>
            </a:r>
          </a:p>
          <a:p>
            <a:pPr marL="0" indent="0">
              <a:buNone/>
            </a:pPr>
            <a:r>
              <a:rPr lang="sv-SE" sz="1400" dirty="0"/>
              <a:t>Sjuksköterskan har en student med sig som efter besöket frågar dig om det där med brytpunkt och vad det egentligen betyder.</a:t>
            </a:r>
          </a:p>
          <a:p>
            <a:pPr marL="0" indent="0">
              <a:buNone/>
            </a:pPr>
            <a:r>
              <a:rPr lang="sv-SE" sz="1400" b="1" dirty="0"/>
              <a:t>Fråga 2:5a (1p). </a:t>
            </a:r>
            <a:r>
              <a:rPr lang="sv-SE" sz="1400" dirty="0"/>
              <a:t>Förklara vad brytpunkt till vård i livets slutskede innebär.</a:t>
            </a:r>
          </a:p>
          <a:p>
            <a:pPr marL="0" indent="0">
              <a:buNone/>
            </a:pPr>
            <a:r>
              <a:rPr lang="sv-SE" sz="1400" b="1" dirty="0"/>
              <a:t>Fråga 2:5b (2p). </a:t>
            </a:r>
            <a:r>
              <a:rPr lang="sv-SE" sz="1400" dirty="0"/>
              <a:t>Har Ulla passerat brytpunkten till vård i livets slutskede? Motivera.</a:t>
            </a:r>
          </a:p>
        </p:txBody>
      </p:sp>
    </p:spTree>
    <p:extLst>
      <p:ext uri="{BB962C8B-B14F-4D97-AF65-F5344CB8AC3E}">
        <p14:creationId xmlns:p14="http://schemas.microsoft.com/office/powerpoint/2010/main" val="10874924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Ulla, 76 år. (37p) (Omtenta HT21)</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Efter en stunds samtal berättar Ulla också att hon sedan en längre tid tänkt på sin framtid och sviktande hälsa och att hon förstår att hon är svårt sjuk och närmar sig livets slut. Hon uppger att hon inte vill åka till sjukhuset mer, det är så jobbigt och hon känner inte att hon längre blir bättre. Hon vill därför inte ha mer livsuppehållande behandling vid nästa försämring och tycker att det kan få vara nog nu. Hon undrar vilka alternativ som finns om hon väljer att stanna hemma. Det är möjligt att avstå livsförlängande behandling och övergå till lindrande palliativ vård i livets slutskede, vilket ofta kan ske i hemmet. Hur det organiseras skiljer sig lite åt runtom i Sverige, men det finns ofta möjlighet till allmän eller specialiserad palliativ hemsjukvård även om det kan heta lite olika på olika platser. Ofta är basen omvårdnad från kommunal personal, medicinskt stöd från primärvårdsläkare i kombination med sjuksköterskor från kommun (allmän palliativ hemsjukvård), ibland med stöd från specialiserade palliativa rådgivningsteam, och i flera regioner finns även specialiserad palliativ hemsjukvård. Om närstående vill vara närvarande finns möjlighet att vara frånvarande från arbetet med ersättningssystemet Närståendepenning. Du samtalar i lugn och ro med Ulla om hennes tillstånd, prognos, vilka behandlingsmöjligheter som finns, vilka konsekvenserna blir av hennes val att avstå livsuppehållande behandling. Du uppfattar att Ulla är införstådd med detta. Du bedömer att hon är klar och redig och inte lider av en svår psykisk sjukdom som ex. depression. Du samråder med den legitimerade sjuksköterskan som medföljer på besöket och som träffat Ulla återkommande sista månaderna, och hon uppger att Ulla till henne uttryckt samma önskan vid flera tillfällen de sista månaderna. Ni beslutar att hörsamma Ullas önskan att avstå livsuppehållande behandling vid livshotande tillstånd och planerar för att Ulla ska få kvarstanna hemma och erhålla palliativ vård vid ev. försämring, och gör en vårdplan för vårdens innehåll vid ev. framtida försämring, som dokumenteras i journalen. </a:t>
            </a:r>
          </a:p>
          <a:p>
            <a:pPr marL="0" indent="0">
              <a:buNone/>
            </a:pPr>
            <a:r>
              <a:rPr lang="sv-SE" sz="1400" dirty="0"/>
              <a:t>Sjuksköterskan har en student med sig som efter besöket frågar dig om det där med brytpunkt och vad det egentligen betyder.</a:t>
            </a:r>
          </a:p>
          <a:p>
            <a:pPr marL="0" indent="0">
              <a:buNone/>
            </a:pPr>
            <a:r>
              <a:rPr lang="sv-SE" sz="1400" b="1" dirty="0"/>
              <a:t>Fråga 2:5a (1p). </a:t>
            </a:r>
            <a:r>
              <a:rPr lang="sv-SE" sz="1400" dirty="0"/>
              <a:t>Förklara vad brytpunkt till vård i livets slutskede innebär.</a:t>
            </a:r>
          </a:p>
          <a:p>
            <a:pPr marL="0" indent="0">
              <a:buNone/>
            </a:pPr>
            <a:r>
              <a:rPr lang="sv-SE" sz="1400" b="1" dirty="0"/>
              <a:t>Fråga 2:5b (2p). </a:t>
            </a:r>
            <a:r>
              <a:rPr lang="sv-SE" sz="1400" dirty="0"/>
              <a:t>Har Ulla passerat brytpunkten till vård i livets slutskede? Motivera.</a:t>
            </a:r>
          </a:p>
          <a:p>
            <a:pPr marL="0" indent="0">
              <a:buNone/>
            </a:pPr>
            <a:r>
              <a:rPr lang="sv-SE" sz="1400" b="1" i="1" dirty="0">
                <a:solidFill>
                  <a:srgbClr val="0070C0"/>
                </a:solidFill>
              </a:rPr>
              <a:t>Återkoppling 2:5. </a:t>
            </a:r>
            <a:r>
              <a:rPr lang="sv-SE" sz="1400" i="1" dirty="0">
                <a:solidFill>
                  <a:srgbClr val="0070C0"/>
                </a:solidFill>
              </a:rPr>
              <a:t>Du förklarar för studenten att brytpunkt till vård i livets slutskede innebär att vårdens mål övergår från att vara livsförlängande till att vara lindrande. Du kan argumentera för att brytpunkten passeras nu, då Ulla uttrycker att hon inte önskar fortsatt livsuppehållande behandling, och att livsuppehållande insatser är utsiktslösa </a:t>
            </a:r>
            <a:r>
              <a:rPr lang="sv-SE" sz="1400" i="1" dirty="0" err="1">
                <a:solidFill>
                  <a:srgbClr val="0070C0"/>
                </a:solidFill>
              </a:rPr>
              <a:t>pga</a:t>
            </a:r>
            <a:r>
              <a:rPr lang="sv-SE" sz="1400" i="1" dirty="0">
                <a:solidFill>
                  <a:srgbClr val="0070C0"/>
                </a:solidFill>
              </a:rPr>
              <a:t> allvarlig sjukdom, och att hon nu gynnas av symtomlindrande insatser. (Lärandemål: A5, B4, B2)</a:t>
            </a:r>
          </a:p>
        </p:txBody>
      </p:sp>
    </p:spTree>
    <p:extLst>
      <p:ext uri="{BB962C8B-B14F-4D97-AF65-F5344CB8AC3E}">
        <p14:creationId xmlns:p14="http://schemas.microsoft.com/office/powerpoint/2010/main" val="3688839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Anders, 67 </a:t>
            </a:r>
            <a:r>
              <a:rPr lang="sv-SE" sz="2400" dirty="0" err="1">
                <a:effectLst/>
                <a:latin typeface="Signika"/>
              </a:rPr>
              <a:t>år</a:t>
            </a:r>
            <a:r>
              <a:rPr lang="sv-SE" sz="2400" dirty="0">
                <a:effectLst/>
                <a:latin typeface="Signika"/>
              </a:rPr>
              <a:t>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Anders är 67 år och arbetade i höstas sin sista termin som gymnasielärare i matematik och kemi. Han har alltid trivts med sitt yrke, men i samband med hans hustrus bortgång för ett par år sedan tappade han gnistan en del och tappade samtidigt även glädjen i arbetet. Under den gångna hösten noterade han tilltagande problem med närminnet och vid ett par tillfällen glömde han lektioner, vilket han aldrig tidigare gjort under sin yrkeskarriär. När han nu söker dig på vårdcentralen knappt ett år senare i augusti är det för att hans dotter som bor i en annan stad mer eller mindre tvingat honom till en läkartid för hans dåliga minne.</a:t>
            </a:r>
          </a:p>
          <a:p>
            <a:pPr marL="0" indent="0">
              <a:buNone/>
            </a:pPr>
            <a:r>
              <a:rPr lang="sv-SE" sz="1200" i="1" dirty="0">
                <a:solidFill>
                  <a:schemeClr val="bg2">
                    <a:lumMod val="90000"/>
                  </a:schemeClr>
                </a:solidFill>
              </a:rPr>
              <a:t>Du bedömer att det utifrån den kortfattade anamnesen finns en del som talar för en depression, men funderar även över möjligheten av en demenssjukdom.</a:t>
            </a:r>
          </a:p>
          <a:p>
            <a:pPr marL="0" indent="0">
              <a:buNone/>
            </a:pPr>
            <a:r>
              <a:rPr lang="sv-SE" sz="1600" b="1" dirty="0"/>
              <a:t>Fråga 2:2 (5p). </a:t>
            </a:r>
            <a:r>
              <a:rPr lang="sv-SE" sz="1600" dirty="0"/>
              <a:t>Vilka åtgärder och undersökningar är rimligt att genomföra i primärvården vid välgrundad misstanke på demenssjukdom?</a:t>
            </a:r>
          </a:p>
          <a:p>
            <a:pPr marL="0" indent="0">
              <a:buNone/>
            </a:pPr>
            <a:r>
              <a:rPr lang="sv-SE" sz="1600" b="1" i="1" dirty="0">
                <a:solidFill>
                  <a:srgbClr val="0070C0"/>
                </a:solidFill>
              </a:rPr>
              <a:t>Återkoppling 2:2. </a:t>
            </a:r>
            <a:r>
              <a:rPr lang="sv-SE" sz="1600" i="1" dirty="0">
                <a:solidFill>
                  <a:srgbClr val="0070C0"/>
                </a:solidFill>
              </a:rPr>
              <a:t>I en ”basal demensutredning” på primärvårdsnivå bör ingå noggrann anamnes, </a:t>
            </a:r>
            <a:r>
              <a:rPr lang="sv-SE" sz="1600" i="1" dirty="0" err="1">
                <a:solidFill>
                  <a:srgbClr val="0070C0"/>
                </a:solidFill>
              </a:rPr>
              <a:t>inkl</a:t>
            </a:r>
            <a:r>
              <a:rPr lang="sv-SE" sz="1600" i="1" dirty="0">
                <a:solidFill>
                  <a:srgbClr val="0070C0"/>
                </a:solidFill>
              </a:rPr>
              <a:t> t ex andra sjukdomar, hereditet, substansmissbruk, somatiskt och psykiskt status inkluderande bedömning av </a:t>
            </a:r>
            <a:r>
              <a:rPr lang="sv-SE" sz="1600" i="1" dirty="0" err="1">
                <a:solidFill>
                  <a:srgbClr val="0070C0"/>
                </a:solidFill>
              </a:rPr>
              <a:t>ev</a:t>
            </a:r>
            <a:r>
              <a:rPr lang="sv-SE" sz="1600" i="1" dirty="0">
                <a:solidFill>
                  <a:srgbClr val="0070C0"/>
                </a:solidFill>
              </a:rPr>
              <a:t> depression, kognitiv testning (MMSE + </a:t>
            </a:r>
            <a:r>
              <a:rPr lang="sv-SE" sz="1600" i="1" dirty="0" err="1">
                <a:solidFill>
                  <a:srgbClr val="0070C0"/>
                </a:solidFill>
              </a:rPr>
              <a:t>Klocktest</a:t>
            </a:r>
            <a:r>
              <a:rPr lang="sv-SE" sz="1600" i="1" dirty="0">
                <a:solidFill>
                  <a:srgbClr val="0070C0"/>
                </a:solidFill>
              </a:rPr>
              <a:t> alternativt </a:t>
            </a:r>
            <a:r>
              <a:rPr lang="sv-SE" sz="1600" i="1" dirty="0" err="1">
                <a:solidFill>
                  <a:srgbClr val="0070C0"/>
                </a:solidFill>
              </a:rPr>
              <a:t>MoCA</a:t>
            </a:r>
            <a:r>
              <a:rPr lang="sv-SE" sz="1600" i="1" dirty="0">
                <a:solidFill>
                  <a:srgbClr val="0070C0"/>
                </a:solidFill>
              </a:rPr>
              <a:t>), Hjärnavbildning med CT eller MR hjärna och </a:t>
            </a:r>
            <a:r>
              <a:rPr lang="sv-SE" sz="1600" i="1" dirty="0" err="1">
                <a:solidFill>
                  <a:srgbClr val="0070C0"/>
                </a:solidFill>
              </a:rPr>
              <a:t>lab</a:t>
            </a:r>
            <a:r>
              <a:rPr lang="sv-SE" sz="1600" i="1" dirty="0">
                <a:solidFill>
                  <a:srgbClr val="0070C0"/>
                </a:solidFill>
              </a:rPr>
              <a:t>-prover (blodstatus, calcium, </a:t>
            </a:r>
            <a:r>
              <a:rPr lang="sv-SE" sz="1600" i="1" dirty="0" err="1">
                <a:solidFill>
                  <a:srgbClr val="0070C0"/>
                </a:solidFill>
              </a:rPr>
              <a:t>tyroideafunktion</a:t>
            </a:r>
            <a:r>
              <a:rPr lang="sv-SE" sz="1600" i="1" dirty="0">
                <a:solidFill>
                  <a:srgbClr val="0070C0"/>
                </a:solidFill>
              </a:rPr>
              <a:t>, B-vitaminstatus i någon form) och en bedömning av den kognitiva nedsättningens praktiska konsekvenser. (Lärandemål B1)</a:t>
            </a:r>
          </a:p>
        </p:txBody>
      </p:sp>
    </p:spTree>
    <p:extLst>
      <p:ext uri="{BB962C8B-B14F-4D97-AF65-F5344CB8AC3E}">
        <p14:creationId xmlns:p14="http://schemas.microsoft.com/office/powerpoint/2010/main" val="6776364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Ulla, 76 år. (37p) (Omtenta HT21)</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Efter en stunds samtal berättar Ulla också att hon sedan en längre tid tänkt på sin framtid och sviktande hälsa och att hon förstår att hon är svårt sjuk och närmar sig livets slut. Hon uppger att hon inte vill åka till sjukhuset mer, det är så jobbigt och hon känner inte att hon längre blir bättre. Hon vill därför inte ha mer livsuppehållande behandling vid nästa försämring och tycker att det kan få vara nog nu. Hon undrar vilka alternativ som finns om hon väljer att stanna hemma. Det är möjligt att avstå livsförlängande behandling och övergå till lindrande palliativ vård i livets slutskede, vilket ofta kan ske i hemmet. Hur det organiseras skiljer sig lite åt runtom i Sverige, men det finns ofta möjlighet till allmän eller specialiserad palliativ hemsjukvård även om det kan heta lite olika på olika platser. Ofta är basen omvårdnad från kommunal personal, medicinskt stöd från primärvårdsläkare i kombination med sjuksköterskor från kommun (allmän palliativ hemsjukvård), ibland med stöd från specialiserade palliativa rådgivningsteam, och i flera regioner finns även specialiserad palliativ hemsjukvård. Om närstående vill vara närvarande finns möjlighet att vara frånvarande från arbetet med ersättningssystemet Närståendepenning. Du samtalar i lugn och ro med Ulla om hennes tillstånd, prognos, vilka behandlingsmöjligheter som finns, vilka konsekvenserna blir av hennes val att avstå livsuppehållande behandling. Du uppfattar att Ulla är införstådd med detta. Du bedömer att hon är klar och redig och inte lider av en svår psykisk sjukdom som ex. depression. Du samråder med den legitimerade sjuksköterskan som medföljer på besöket och som träffat Ulla återkommande sista månaderna, och hon uppger att Ulla till henne uttryckt samma önskan vid flera tillfällen de sista månaderna. Ni beslutar att hörsamma Ullas önskan att avstå livsuppehållande behandling vid livshotande tillstånd och planerar för att Ulla ska få kvarstanna hemma och erhålla palliativ vård vid ev. försämring, och gör en vårdplan för vårdens innehåll vid ev. framtida försämring, som dokumenteras i journalen. </a:t>
            </a:r>
          </a:p>
          <a:p>
            <a:pPr marL="0" indent="0">
              <a:buNone/>
            </a:pPr>
            <a:r>
              <a:rPr lang="sv-SE" sz="1400" dirty="0"/>
              <a:t>Ulla uttrycker tydligt att hon inte vill att ni pratar med hennes söner om att hon är svårt sjuk och döende och inte vill ha mer livsuppehållande behandling. Hon vill inte att de ska belastas, och tycker inte heller att de står varandra så nära.</a:t>
            </a:r>
          </a:p>
          <a:p>
            <a:pPr marL="0" indent="0">
              <a:buNone/>
            </a:pPr>
            <a:r>
              <a:rPr lang="sv-SE" sz="1400" b="1" dirty="0"/>
              <a:t>Fråga 2:6 (2p) </a:t>
            </a:r>
            <a:r>
              <a:rPr lang="sv-SE" sz="1400" dirty="0"/>
              <a:t>Hur hanterar du frågan om information till sönerna, såväl ur juridisk som praktisk aspekt? </a:t>
            </a:r>
          </a:p>
        </p:txBody>
      </p:sp>
    </p:spTree>
    <p:extLst>
      <p:ext uri="{BB962C8B-B14F-4D97-AF65-F5344CB8AC3E}">
        <p14:creationId xmlns:p14="http://schemas.microsoft.com/office/powerpoint/2010/main" val="343140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Ulla, 76 år. (37p) (Omtenta HT21)</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Efter en stunds samtal berättar Ulla också att hon sedan en längre tid tänkt på sin framtid och sviktande hälsa och att hon förstår att hon är svårt sjuk och närmar sig livets slut. Hon uppger att hon inte vill åka till sjukhuset mer, det är så jobbigt och hon känner inte att hon längre blir bättre. Hon vill därför inte ha mer livsuppehållande behandling vid nästa försämring och tycker att det kan få vara nog nu. Hon undrar vilka alternativ som finns om hon väljer att stanna hemma. Det är möjligt att avstå livsförlängande behandling och övergå till lindrande palliativ vård i livets slutskede, vilket ofta kan ske i hemmet. Hur det organiseras skiljer sig lite åt runtom i Sverige, men det finns ofta möjlighet till allmän eller specialiserad palliativ hemsjukvård även om det kan heta lite olika på olika platser. Ofta är basen omvårdnad från kommunal personal, medicinskt stöd från primärvårdsläkare i kombination med sjuksköterskor från kommun (allmän palliativ hemsjukvård), ibland med stöd från specialiserade palliativa rådgivningsteam, och i flera regioner finns även specialiserad palliativ hemsjukvård. Om närstående vill vara närvarande finns möjlighet att vara frånvarande från arbetet med ersättningssystemet Närståendepenning. Du samtalar i lugn och ro med Ulla om hennes tillstånd, prognos, vilka behandlingsmöjligheter som finns, vilka konsekvenserna blir av hennes val att avstå livsuppehållande behandling. Du uppfattar att Ulla är införstådd med detta. Du bedömer att hon är klar och redig och inte lider av en svår psykisk sjukdom som ex. depression. Du samråder med den legitimerade sjuksköterskan som medföljer på besöket och som träffat Ulla återkommande sista månaderna, och hon uppger att Ulla till henne uttryckt samma önskan vid flera tillfällen de sista månaderna. Ni beslutar att hörsamma Ullas önskan att avstå livsuppehållande behandling vid livshotande tillstånd och planerar för att Ulla ska få kvarstanna hemma och erhålla palliativ vård vid ev. försämring, och gör en vårdplan för vårdens innehåll vid ev. framtida försämring, som dokumenteras i journalen. </a:t>
            </a:r>
          </a:p>
          <a:p>
            <a:pPr marL="0" indent="0">
              <a:buNone/>
            </a:pPr>
            <a:r>
              <a:rPr lang="sv-SE" sz="1400" dirty="0"/>
              <a:t>Ulla uttrycker tydligt att hon inte vill att ni pratar med hennes söner om att hon är svårt sjuk och döende och inte vill ha mer livsuppehållande behandling. Hon vill inte att de ska belastas, och tycker inte heller att de står varandra så nära.</a:t>
            </a:r>
          </a:p>
          <a:p>
            <a:pPr marL="0" indent="0">
              <a:buNone/>
            </a:pPr>
            <a:r>
              <a:rPr lang="sv-SE" sz="1400" b="1" dirty="0"/>
              <a:t>Fråga 2:6 (2p) </a:t>
            </a:r>
            <a:r>
              <a:rPr lang="sv-SE" sz="1400" dirty="0"/>
              <a:t>Hur hanterar du frågan om information till sönerna, såväl ur juridisk som praktisk aspekt? </a:t>
            </a:r>
          </a:p>
          <a:p>
            <a:pPr marL="0" indent="0">
              <a:buNone/>
            </a:pPr>
            <a:r>
              <a:rPr lang="sv-SE" sz="1400" b="1" i="1" dirty="0">
                <a:solidFill>
                  <a:srgbClr val="0070C0"/>
                </a:solidFill>
              </a:rPr>
              <a:t>Återkoppling 2:6. </a:t>
            </a:r>
            <a:r>
              <a:rPr lang="sv-SE" sz="1400" i="1" dirty="0">
                <a:solidFill>
                  <a:srgbClr val="0070C0"/>
                </a:solidFill>
              </a:rPr>
              <a:t>Eftersom sekretessen och tystnadsplikten bara kan brytas om patienten själv går med på det innebär det att du i detta fall kan inte lämna uppgifter till sönerna. Däremot kan du försiktigt fortsätta diskussionen med Ulla kring varför hon inte vill att sönerna ska informeras och vilka möjliga konsekvenser detta kan få för henne respektive närstående. Ett skäl kan vara, som i Ullas fall, att patienten inte vill belasta de närstående och förorsaka dem lidande, men i samtal kan man då tillsammans fundera på hur konsekvenserna kan bli, att det kanske kan innebära risk för ökat lidande för närstående om de hålls utanför och inte hinner förstå att livet går mot sitt slut för patienten, då det kanske kan finnas något som är viktigt att hinna prata om tillsammans osv. (Lärandemål: B4)</a:t>
            </a:r>
          </a:p>
        </p:txBody>
      </p:sp>
    </p:spTree>
    <p:extLst>
      <p:ext uri="{BB962C8B-B14F-4D97-AF65-F5344CB8AC3E}">
        <p14:creationId xmlns:p14="http://schemas.microsoft.com/office/powerpoint/2010/main" val="786309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Ulla, 76 år. (37p) (Omtenta HT21)</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a:t>
            </a:r>
          </a:p>
          <a:p>
            <a:pPr marL="0" indent="0">
              <a:buNone/>
            </a:pPr>
            <a:r>
              <a:rPr lang="sv-SE" sz="1400" dirty="0"/>
              <a:t>Två veckor senare kontaktas du av kommunsjuksköterskan i hemsjukvården. Ulla har återigen försämrats med feber, trötthet, hosta och ökad </a:t>
            </a:r>
            <a:r>
              <a:rPr lang="sv-SE" sz="1400" dirty="0" err="1"/>
              <a:t>dyspné</a:t>
            </a:r>
            <a:r>
              <a:rPr lang="sv-SE" sz="1400" dirty="0"/>
              <a:t>. Hon är sängliggande, men vaken och </a:t>
            </a:r>
            <a:r>
              <a:rPr lang="sv-SE" sz="1400" dirty="0" err="1"/>
              <a:t>pratbar</a:t>
            </a:r>
            <a:r>
              <a:rPr lang="sv-SE" sz="1400" dirty="0"/>
              <a:t>. Hon vidhåller att hon inte vill åka till sjukhuset enligt sjuksköterskan. Du gör själv ett hembesök (eller ordnar att kollega kan göra ett hembesök om du själv inte kan), där du undersöker Ulla, samtalar med henne och Ingrid, tar ställning till fortsatt handläggning. Ulla uppvisar kliniska tecken till en ny luftvägsinfektion, troligen en pneumoni med tanke på auskultationsfynd och anamnes. Med tanke på sjukhistoria där Ulla gradvis försämrats sista året med allt kortare besvärsfria intervall utan antibiotika, bedömer du att Ulla närmar sig livets slut. Hon uttrycker återigen att hon absolut inte vill vårdas på sjukhus mer, och vill inte heller ha ytterligare antibiotikabehandling, bara lindrande palliativ vård. Hon förstår att hon då troligen kommer dö. Hon uppfattas klar och redig, har full insikt i sitt tillstånd och är införstådd med konsekvenserna av sitt handlande.</a:t>
            </a:r>
          </a:p>
          <a:p>
            <a:pPr marL="0" indent="0">
              <a:buNone/>
            </a:pPr>
            <a:r>
              <a:rPr lang="sv-SE" sz="1400" b="1" dirty="0"/>
              <a:t>Fråga 2:7 (3p). </a:t>
            </a:r>
            <a:r>
              <a:rPr lang="sv-SE" sz="1400" dirty="0"/>
              <a:t>Vilka åtgärder vidtar du för att kunna erbjuda Ulla god palliativ vård i livets slutskede?</a:t>
            </a:r>
          </a:p>
        </p:txBody>
      </p:sp>
    </p:spTree>
    <p:extLst>
      <p:ext uri="{BB962C8B-B14F-4D97-AF65-F5344CB8AC3E}">
        <p14:creationId xmlns:p14="http://schemas.microsoft.com/office/powerpoint/2010/main" val="15152061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Ulla, 76 år. (37p) (Omtenta HT21)</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a:t>
            </a:r>
          </a:p>
          <a:p>
            <a:pPr marL="0" indent="0">
              <a:buNone/>
            </a:pPr>
            <a:r>
              <a:rPr lang="sv-SE" sz="1400" dirty="0"/>
              <a:t>Två veckor senare kontaktas du av kommunsjuksköterskan i hemsjukvården. Ulla har återigen försämrats med feber, trötthet, hosta och ökad </a:t>
            </a:r>
            <a:r>
              <a:rPr lang="sv-SE" sz="1400" dirty="0" err="1"/>
              <a:t>dyspné</a:t>
            </a:r>
            <a:r>
              <a:rPr lang="sv-SE" sz="1400" dirty="0"/>
              <a:t>. Hon är sängliggande, men vaken och </a:t>
            </a:r>
            <a:r>
              <a:rPr lang="sv-SE" sz="1400" dirty="0" err="1"/>
              <a:t>pratbar</a:t>
            </a:r>
            <a:r>
              <a:rPr lang="sv-SE" sz="1400" dirty="0"/>
              <a:t>. Hon vidhåller att hon inte vill åka till sjukhuset enligt sjuksköterskan. Du gör själv ett hembesök (eller ordnar att kollega kan göra ett hembesök om du själv inte kan), där du undersöker Ulla, samtalar med henne och Ingrid, tar ställning till fortsatt handläggning. Ulla uppvisar kliniska tecken till en ny luftvägsinfektion, troligen en pneumoni med tanke på auskultationsfynd och anamnes. Med tanke på sjukhistoria där Ulla gradvis försämrats sista året med allt kortare besvärsfria intervall utan antibiotika, bedömer du att Ulla närmar sig livets slut. Hon uttrycker återigen att hon absolut inte vill vårdas på sjukhus mer, och vill inte heller ha ytterligare antibiotikabehandling, bara lindrande palliativ vård. Hon förstår att hon då troligen kommer dö. Hon uppfattas klar och redig, har full insikt i sitt tillstånd och är införstådd med konsekvenserna av sitt handlande.</a:t>
            </a:r>
          </a:p>
          <a:p>
            <a:pPr marL="0" indent="0">
              <a:buNone/>
            </a:pPr>
            <a:r>
              <a:rPr lang="sv-SE" sz="1400" b="1" dirty="0"/>
              <a:t>Fråga 2:7 (3p). </a:t>
            </a:r>
            <a:r>
              <a:rPr lang="sv-SE" sz="1400" dirty="0"/>
              <a:t>Vilka åtgärder vidtar du för att kunna erbjuda Ulla god palliativ vård i livets slutskede?</a:t>
            </a:r>
          </a:p>
          <a:p>
            <a:pPr marL="0" indent="0">
              <a:buNone/>
            </a:pPr>
            <a:r>
              <a:rPr lang="sv-SE" sz="1400" b="1" i="1" dirty="0">
                <a:solidFill>
                  <a:srgbClr val="0070C0"/>
                </a:solidFill>
              </a:rPr>
              <a:t>Återkoppling 2:7. </a:t>
            </a:r>
            <a:r>
              <a:rPr lang="sv-SE" sz="1400" i="1" dirty="0">
                <a:solidFill>
                  <a:srgbClr val="0070C0"/>
                </a:solidFill>
              </a:rPr>
              <a:t>Du samtalar med Ulla och Ingrid, svarar på deras frågor, ni enas om att hon stannar hemma med tät kontakt med hemsjukvården, erhåller god omvårdnad regelbundet via hemtjänst, och säkerställer att Ingrid vet hur hon ska få kontakt med vård/omsorg vid behov. Ni avstår provtagning, antibiotikabehandling och fortsatt livsuppehållande behandling. Du bedömer nu, om inte tidigare, att Ulla passerat brytpunkten till vård i livets slutskede. Ulla äter och dricker det hon vill och orkar, du rensar bort läkemedel som inte har effekt i denna situation och du ordinerar annan symptomlindring vid behov. (Lärandemål: C3, B4)</a:t>
            </a:r>
          </a:p>
        </p:txBody>
      </p:sp>
    </p:spTree>
    <p:extLst>
      <p:ext uri="{BB962C8B-B14F-4D97-AF65-F5344CB8AC3E}">
        <p14:creationId xmlns:p14="http://schemas.microsoft.com/office/powerpoint/2010/main" val="5572879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Ulla, 76 år. (37p) (Omtenta HT21)</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Två veckor senare kontaktas du av kommunsjuksköterskan i hemsjukvården. Ulla har återigen försämrats med feber, trötthet, hosta och ökad </a:t>
            </a:r>
            <a:r>
              <a:rPr lang="sv-SE" sz="1200" i="1" dirty="0" err="1">
                <a:solidFill>
                  <a:schemeClr val="bg2">
                    <a:lumMod val="90000"/>
                  </a:schemeClr>
                </a:solidFill>
              </a:rPr>
              <a:t>dyspné</a:t>
            </a:r>
            <a:r>
              <a:rPr lang="sv-SE" sz="1200" i="1" dirty="0">
                <a:solidFill>
                  <a:schemeClr val="bg2">
                    <a:lumMod val="90000"/>
                  </a:schemeClr>
                </a:solidFill>
              </a:rPr>
              <a:t>. Hon är sängliggande, men vaken och </a:t>
            </a:r>
            <a:r>
              <a:rPr lang="sv-SE" sz="1200" i="1" dirty="0" err="1">
                <a:solidFill>
                  <a:schemeClr val="bg2">
                    <a:lumMod val="90000"/>
                  </a:schemeClr>
                </a:solidFill>
              </a:rPr>
              <a:t>pratbar</a:t>
            </a:r>
            <a:r>
              <a:rPr lang="sv-SE" sz="1200" i="1" dirty="0">
                <a:solidFill>
                  <a:schemeClr val="bg2">
                    <a:lumMod val="90000"/>
                  </a:schemeClr>
                </a:solidFill>
              </a:rPr>
              <a:t>. Hon vidhåller att hon inte vill åka till sjukhuset enligt sjuksköterskan. Du gör själv ett hembesök (eller ordnar att kollega kan göra ett hembesök om du själv inte kan), där du undersöker Ulla, samtalar med henne och Ingrid, tar ställning till fortsatt handläggning. Ulla uppvisar kliniska tecken till en ny luftvägsinfektion, troligen en pneumoni med tanke på auskultationsfynd och anamnes. Med tanke på sjukhistoria där Ulla gradvis försämrats sista året med allt kortare besvärsfria intervall utan antibiotika, bedömer du att Ulla närmar sig livets slut. Hon uttrycker återigen att hon absolut inte vill vårdas på sjukhus mer, och vill inte heller ha ytterligare antibiotikabehandling, bara lindrande palliativ vård. Hon förstår att hon då troligen kommer dö. Hon uppfattas klar och redig, har full insikt i sitt tillstånd och är införstådd med konsekvenserna av sitt handlande. Du samtalar med Ulla och Ingrid, svarar på deras frågor, ni enas om att hon stannar hemma med tät kontakt med hemsjukvården, erhåller god omvårdnad regelbundet via hemtjänst, och säkerställer att Ingrid vet hur hon ska få kontakt med vård/omsorg vid behov. Ni avstår provtagning, antibiotikabehandling och fortsatt livsuppehållande behandling. Du bedömer nu, om inte tidigare, att Ulla passerat brytpunkten till vård i livets slutskede. Ulla äter och dricker det hon vill och orkar, du rensar bort läkemedel som inte har effekt i denna situation och du ordinerar annan symptomlindring vid behov.</a:t>
            </a:r>
          </a:p>
          <a:p>
            <a:pPr marL="0" indent="0">
              <a:buNone/>
            </a:pPr>
            <a:r>
              <a:rPr lang="sv-SE" sz="1400" dirty="0"/>
              <a:t>I livets slutskede kan olika besvärande symtom vanligen uppstå, som det bör finnas beredskap i förväg att lindra med läkemedel parenteralt (ofta </a:t>
            </a:r>
            <a:r>
              <a:rPr lang="sv-SE" sz="1400" dirty="0" err="1"/>
              <a:t>subcutant</a:t>
            </a:r>
            <a:r>
              <a:rPr lang="sv-SE" sz="1400" dirty="0"/>
              <a:t>).</a:t>
            </a:r>
          </a:p>
          <a:p>
            <a:pPr marL="0" indent="0">
              <a:buNone/>
            </a:pPr>
            <a:r>
              <a:rPr lang="sv-SE" sz="1400" b="1" dirty="0"/>
              <a:t>Fråga 2:8 (4p). </a:t>
            </a:r>
            <a:r>
              <a:rPr lang="sv-SE" sz="1400" dirty="0"/>
              <a:t>Föreslå fyra olika läkemedel mot symtom som är vanligt förekommande (ange indikation/symtom du vill lindra, läkemedelsnamn eller substans, och föreslå en grunddos).</a:t>
            </a:r>
          </a:p>
        </p:txBody>
      </p:sp>
    </p:spTree>
    <p:extLst>
      <p:ext uri="{BB962C8B-B14F-4D97-AF65-F5344CB8AC3E}">
        <p14:creationId xmlns:p14="http://schemas.microsoft.com/office/powerpoint/2010/main" val="42726545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Ulla, 76 år. (37p) (Omtenta HT21)</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Två veckor senare kontaktas du av kommunsjuksköterskan i hemsjukvården. Ulla har återigen försämrats med feber, trötthet, hosta och ökad </a:t>
            </a:r>
            <a:r>
              <a:rPr lang="sv-SE" sz="1200" i="1" dirty="0" err="1">
                <a:solidFill>
                  <a:schemeClr val="bg2">
                    <a:lumMod val="90000"/>
                  </a:schemeClr>
                </a:solidFill>
              </a:rPr>
              <a:t>dyspné</a:t>
            </a:r>
            <a:r>
              <a:rPr lang="sv-SE" sz="1200" i="1" dirty="0">
                <a:solidFill>
                  <a:schemeClr val="bg2">
                    <a:lumMod val="90000"/>
                  </a:schemeClr>
                </a:solidFill>
              </a:rPr>
              <a:t>. Hon är sängliggande, men vaken och </a:t>
            </a:r>
            <a:r>
              <a:rPr lang="sv-SE" sz="1200" i="1" dirty="0" err="1">
                <a:solidFill>
                  <a:schemeClr val="bg2">
                    <a:lumMod val="90000"/>
                  </a:schemeClr>
                </a:solidFill>
              </a:rPr>
              <a:t>pratbar</a:t>
            </a:r>
            <a:r>
              <a:rPr lang="sv-SE" sz="1200" i="1" dirty="0">
                <a:solidFill>
                  <a:schemeClr val="bg2">
                    <a:lumMod val="90000"/>
                  </a:schemeClr>
                </a:solidFill>
              </a:rPr>
              <a:t>. Hon vidhåller att hon inte vill åka till sjukhuset enligt sjuksköterskan. Du gör själv ett hembesök (eller ordnar att kollega kan göra ett hembesök om du själv inte kan), där du undersöker Ulla, samtalar med henne och Ingrid, tar ställning till fortsatt handläggning. Ulla uppvisar kliniska tecken till en ny luftvägsinfektion, troligen en pneumoni med tanke på auskultationsfynd och anamnes. Med tanke på sjukhistoria där Ulla gradvis försämrats sista året med allt kortare besvärsfria intervall utan antibiotika, bedömer du att Ulla närmar sig livets slut. Hon uttrycker återigen att hon absolut inte vill vårdas på sjukhus mer, och vill inte heller ha ytterligare antibiotikabehandling, bara lindrande palliativ vård. Hon förstår att hon då troligen kommer dö. Hon uppfattas klar och redig, har full insikt i sitt tillstånd och är införstådd med konsekvenserna av sitt handlande. Du samtalar med Ulla och Ingrid, svarar på deras frågor, ni enas om att hon stannar hemma med tät kontakt med hemsjukvården, erhåller god omvårdnad regelbundet via hemtjänst, och säkerställer att Ingrid vet hur hon ska få kontakt med vård/omsorg vid behov. Ni avstår provtagning, antibiotikabehandling och fortsatt livsuppehållande behandling. Du bedömer nu, om inte tidigare, att Ulla passerat brytpunkten till vård i livets slutskede. Ulla äter och dricker det hon vill och orkar, du rensar bort läkemedel som inte har effekt i denna situation och du ordinerar annan symptomlindring vid behov.</a:t>
            </a:r>
          </a:p>
          <a:p>
            <a:pPr marL="0" indent="0">
              <a:buNone/>
            </a:pPr>
            <a:r>
              <a:rPr lang="sv-SE" sz="1400" dirty="0"/>
              <a:t>I livets slutskede kan olika besvärande symtom vanligen uppstå, som det bör finnas beredskap i förväg att lindra med läkemedel parenteralt (ofta </a:t>
            </a:r>
            <a:r>
              <a:rPr lang="sv-SE" sz="1400" dirty="0" err="1"/>
              <a:t>subcutant</a:t>
            </a:r>
            <a:r>
              <a:rPr lang="sv-SE" sz="1400" dirty="0"/>
              <a:t>).</a:t>
            </a:r>
          </a:p>
          <a:p>
            <a:pPr marL="0" indent="0">
              <a:buNone/>
            </a:pPr>
            <a:r>
              <a:rPr lang="sv-SE" sz="1400" b="1" dirty="0"/>
              <a:t>Fråga 2:8 (4p). </a:t>
            </a:r>
            <a:r>
              <a:rPr lang="sv-SE" sz="1400" dirty="0"/>
              <a:t>Föreslå fyra olika läkemedel mot symtom som är vanligt förekommande (ange indikation/symtom du vill lindra, läkemedelsnamn eller substans, och föreslå en grunddos).</a:t>
            </a:r>
          </a:p>
          <a:p>
            <a:pPr marL="0" indent="0">
              <a:buNone/>
            </a:pPr>
            <a:r>
              <a:rPr lang="sv-SE" sz="1400" b="1" i="1" dirty="0">
                <a:solidFill>
                  <a:srgbClr val="0070C0"/>
                </a:solidFill>
              </a:rPr>
              <a:t>Återkoppling 2:8. </a:t>
            </a:r>
            <a:br>
              <a:rPr lang="sv-SE" sz="1400" b="1" i="1" dirty="0">
                <a:solidFill>
                  <a:srgbClr val="0070C0"/>
                </a:solidFill>
              </a:rPr>
            </a:br>
            <a:r>
              <a:rPr lang="sv-SE" sz="1400" i="1" dirty="0">
                <a:solidFill>
                  <a:srgbClr val="0070C0"/>
                </a:solidFill>
              </a:rPr>
              <a:t>1. Mot smärta eller andnöd kan man ordinera: Morfin 5-10 mg </a:t>
            </a:r>
            <a:r>
              <a:rPr lang="sv-SE" sz="1400" i="1" dirty="0" err="1">
                <a:solidFill>
                  <a:srgbClr val="0070C0"/>
                </a:solidFill>
              </a:rPr>
              <a:t>vb</a:t>
            </a:r>
            <a:r>
              <a:rPr lang="sv-SE" sz="1400" i="1" dirty="0">
                <a:solidFill>
                  <a:srgbClr val="0070C0"/>
                </a:solidFill>
              </a:rPr>
              <a:t> </a:t>
            </a:r>
            <a:r>
              <a:rPr lang="sv-SE" sz="1400" i="1" dirty="0" err="1">
                <a:solidFill>
                  <a:srgbClr val="0070C0"/>
                </a:solidFill>
              </a:rPr>
              <a:t>sc</a:t>
            </a:r>
            <a:r>
              <a:rPr lang="sv-SE" sz="1400" i="1" dirty="0">
                <a:solidFill>
                  <a:srgbClr val="0070C0"/>
                </a:solidFill>
              </a:rPr>
              <a:t> eller </a:t>
            </a:r>
            <a:r>
              <a:rPr lang="sv-SE" sz="1400" i="1" dirty="0" err="1">
                <a:solidFill>
                  <a:srgbClr val="0070C0"/>
                </a:solidFill>
              </a:rPr>
              <a:t>Oxynorm</a:t>
            </a:r>
            <a:r>
              <a:rPr lang="sv-SE" sz="1400" i="1" dirty="0">
                <a:solidFill>
                  <a:srgbClr val="0070C0"/>
                </a:solidFill>
              </a:rPr>
              <a:t> 2,5-5 mg </a:t>
            </a:r>
            <a:r>
              <a:rPr lang="sv-SE" sz="1400" i="1" dirty="0" err="1">
                <a:solidFill>
                  <a:srgbClr val="0070C0"/>
                </a:solidFill>
              </a:rPr>
              <a:t>vb</a:t>
            </a:r>
            <a:r>
              <a:rPr lang="sv-SE" sz="1400" i="1" dirty="0">
                <a:solidFill>
                  <a:srgbClr val="0070C0"/>
                </a:solidFill>
              </a:rPr>
              <a:t>, </a:t>
            </a:r>
            <a:br>
              <a:rPr lang="sv-SE" sz="1400" i="1" dirty="0">
                <a:solidFill>
                  <a:srgbClr val="0070C0"/>
                </a:solidFill>
              </a:rPr>
            </a:br>
            <a:r>
              <a:rPr lang="sv-SE" sz="1400" i="1" dirty="0">
                <a:solidFill>
                  <a:srgbClr val="0070C0"/>
                </a:solidFill>
              </a:rPr>
              <a:t>2. För oro eller ångest </a:t>
            </a:r>
            <a:r>
              <a:rPr lang="sv-SE" sz="1400" i="1" dirty="0" err="1">
                <a:solidFill>
                  <a:srgbClr val="0070C0"/>
                </a:solidFill>
              </a:rPr>
              <a:t>rekommederas</a:t>
            </a:r>
            <a:r>
              <a:rPr lang="sv-SE" sz="1400" i="1" dirty="0">
                <a:solidFill>
                  <a:srgbClr val="0070C0"/>
                </a:solidFill>
              </a:rPr>
              <a:t> </a:t>
            </a:r>
            <a:r>
              <a:rPr lang="sv-SE" sz="1400" i="1" dirty="0" err="1">
                <a:solidFill>
                  <a:srgbClr val="0070C0"/>
                </a:solidFill>
              </a:rPr>
              <a:t>Midazolan</a:t>
            </a:r>
            <a:r>
              <a:rPr lang="sv-SE" sz="1400" i="1" dirty="0">
                <a:solidFill>
                  <a:srgbClr val="0070C0"/>
                </a:solidFill>
              </a:rPr>
              <a:t> 2,5-5 mg </a:t>
            </a:r>
            <a:r>
              <a:rPr lang="sv-SE" sz="1400" i="1" dirty="0" err="1">
                <a:solidFill>
                  <a:srgbClr val="0070C0"/>
                </a:solidFill>
              </a:rPr>
              <a:t>vb</a:t>
            </a:r>
            <a:r>
              <a:rPr lang="sv-SE" sz="1400" i="1" dirty="0">
                <a:solidFill>
                  <a:srgbClr val="0070C0"/>
                </a:solidFill>
              </a:rPr>
              <a:t> </a:t>
            </a:r>
            <a:r>
              <a:rPr lang="sv-SE" sz="1400" i="1" dirty="0" err="1">
                <a:solidFill>
                  <a:srgbClr val="0070C0"/>
                </a:solidFill>
              </a:rPr>
              <a:t>sc</a:t>
            </a:r>
            <a:r>
              <a:rPr lang="sv-SE" sz="1400" i="1" dirty="0">
                <a:solidFill>
                  <a:srgbClr val="0070C0"/>
                </a:solidFill>
              </a:rPr>
              <a:t>, </a:t>
            </a:r>
            <a:br>
              <a:rPr lang="sv-SE" sz="1400" i="1" dirty="0">
                <a:solidFill>
                  <a:srgbClr val="0070C0"/>
                </a:solidFill>
              </a:rPr>
            </a:br>
            <a:r>
              <a:rPr lang="sv-SE" sz="1400" i="1" dirty="0">
                <a:solidFill>
                  <a:srgbClr val="0070C0"/>
                </a:solidFill>
              </a:rPr>
              <a:t>3. Mot illamående eller terminal oro, </a:t>
            </a:r>
            <a:r>
              <a:rPr lang="sv-SE" sz="1400" i="1" dirty="0" err="1">
                <a:solidFill>
                  <a:srgbClr val="0070C0"/>
                </a:solidFill>
              </a:rPr>
              <a:t>Haldol</a:t>
            </a:r>
            <a:r>
              <a:rPr lang="sv-SE" sz="1400" i="1" dirty="0">
                <a:solidFill>
                  <a:srgbClr val="0070C0"/>
                </a:solidFill>
              </a:rPr>
              <a:t> 1 mg </a:t>
            </a:r>
            <a:r>
              <a:rPr lang="sv-SE" sz="1400" i="1" dirty="0" err="1">
                <a:solidFill>
                  <a:srgbClr val="0070C0"/>
                </a:solidFill>
              </a:rPr>
              <a:t>vb</a:t>
            </a:r>
            <a:r>
              <a:rPr lang="sv-SE" sz="1400" i="1" dirty="0">
                <a:solidFill>
                  <a:srgbClr val="0070C0"/>
                </a:solidFill>
              </a:rPr>
              <a:t>, </a:t>
            </a:r>
            <a:br>
              <a:rPr lang="sv-SE" sz="1400" i="1" dirty="0">
                <a:solidFill>
                  <a:srgbClr val="0070C0"/>
                </a:solidFill>
              </a:rPr>
            </a:br>
            <a:r>
              <a:rPr lang="sv-SE" sz="1400" i="1" dirty="0">
                <a:solidFill>
                  <a:srgbClr val="0070C0"/>
                </a:solidFill>
              </a:rPr>
              <a:t>4 och mot rosslig andning </a:t>
            </a:r>
            <a:r>
              <a:rPr lang="sv-SE" sz="1400" i="1" dirty="0" err="1">
                <a:solidFill>
                  <a:srgbClr val="0070C0"/>
                </a:solidFill>
              </a:rPr>
              <a:t>Robinul</a:t>
            </a:r>
            <a:r>
              <a:rPr lang="sv-SE" sz="1400" i="1" dirty="0">
                <a:solidFill>
                  <a:srgbClr val="0070C0"/>
                </a:solidFill>
              </a:rPr>
              <a:t> 0,2 mg </a:t>
            </a:r>
            <a:r>
              <a:rPr lang="sv-SE" sz="1400" i="1" dirty="0" err="1">
                <a:solidFill>
                  <a:srgbClr val="0070C0"/>
                </a:solidFill>
              </a:rPr>
              <a:t>vb</a:t>
            </a:r>
            <a:r>
              <a:rPr lang="sv-SE" sz="1400" i="1" dirty="0">
                <a:solidFill>
                  <a:srgbClr val="0070C0"/>
                </a:solidFill>
              </a:rPr>
              <a:t> </a:t>
            </a:r>
            <a:r>
              <a:rPr lang="sv-SE" sz="1400" i="1" dirty="0" err="1">
                <a:solidFill>
                  <a:srgbClr val="0070C0"/>
                </a:solidFill>
              </a:rPr>
              <a:t>sc</a:t>
            </a:r>
            <a:r>
              <a:rPr lang="sv-SE" sz="1400" i="1" dirty="0">
                <a:solidFill>
                  <a:srgbClr val="0070C0"/>
                </a:solidFill>
              </a:rPr>
              <a:t>. </a:t>
            </a:r>
            <a:br>
              <a:rPr lang="sv-SE" sz="1400" i="1" dirty="0">
                <a:solidFill>
                  <a:srgbClr val="0070C0"/>
                </a:solidFill>
              </a:rPr>
            </a:br>
            <a:br>
              <a:rPr lang="sv-SE" sz="1400" i="1" dirty="0">
                <a:solidFill>
                  <a:srgbClr val="0070C0"/>
                </a:solidFill>
              </a:rPr>
            </a:br>
            <a:r>
              <a:rPr lang="sv-SE" sz="1400" i="1" dirty="0">
                <a:solidFill>
                  <a:srgbClr val="0070C0"/>
                </a:solidFill>
              </a:rPr>
              <a:t>(Lärandemål: B2)</a:t>
            </a:r>
          </a:p>
        </p:txBody>
      </p:sp>
    </p:spTree>
    <p:extLst>
      <p:ext uri="{BB962C8B-B14F-4D97-AF65-F5344CB8AC3E}">
        <p14:creationId xmlns:p14="http://schemas.microsoft.com/office/powerpoint/2010/main" val="39310171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Ulla, 76 år. (37p) (Omtenta HT21)</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423561" cy="6091707"/>
          </a:xfrm>
        </p:spPr>
        <p:txBody>
          <a:bodyPr>
            <a:normAutofit/>
          </a:bodyPr>
          <a:lstStyle/>
          <a:p>
            <a:pPr marL="0" indent="0">
              <a:buNone/>
            </a:pPr>
            <a:r>
              <a:rPr lang="sv-SE" sz="1200" i="1" dirty="0">
                <a:solidFill>
                  <a:schemeClr val="bg2">
                    <a:lumMod val="90000"/>
                  </a:schemeClr>
                </a:solidFill>
              </a:rPr>
              <a:t>(…)</a:t>
            </a:r>
          </a:p>
          <a:p>
            <a:pPr marL="0" indent="0">
              <a:buNone/>
            </a:pPr>
            <a:r>
              <a:rPr lang="sv-SE" sz="1200" i="1" dirty="0">
                <a:solidFill>
                  <a:schemeClr val="bg2">
                    <a:lumMod val="90000"/>
                  </a:schemeClr>
                </a:solidFill>
              </a:rPr>
              <a:t>Två veckor senare kontaktas du av kommunsjuksköterskan i hemsjukvården. Ulla har återigen försämrats med feber, trötthet, hosta och ökad </a:t>
            </a:r>
            <a:r>
              <a:rPr lang="sv-SE" sz="1200" i="1" dirty="0" err="1">
                <a:solidFill>
                  <a:schemeClr val="bg2">
                    <a:lumMod val="90000"/>
                  </a:schemeClr>
                </a:solidFill>
              </a:rPr>
              <a:t>dyspné</a:t>
            </a:r>
            <a:r>
              <a:rPr lang="sv-SE" sz="1200" i="1" dirty="0">
                <a:solidFill>
                  <a:schemeClr val="bg2">
                    <a:lumMod val="90000"/>
                  </a:schemeClr>
                </a:solidFill>
              </a:rPr>
              <a:t>. Hon är sängliggande, men vaken och </a:t>
            </a:r>
            <a:r>
              <a:rPr lang="sv-SE" sz="1200" i="1" dirty="0" err="1">
                <a:solidFill>
                  <a:schemeClr val="bg2">
                    <a:lumMod val="90000"/>
                  </a:schemeClr>
                </a:solidFill>
              </a:rPr>
              <a:t>pratbar</a:t>
            </a:r>
            <a:r>
              <a:rPr lang="sv-SE" sz="1200" i="1" dirty="0">
                <a:solidFill>
                  <a:schemeClr val="bg2">
                    <a:lumMod val="90000"/>
                  </a:schemeClr>
                </a:solidFill>
              </a:rPr>
              <a:t>. Hon vidhåller att hon inte vill åka till sjukhuset enligt sjuksköterskan. Du gör själv ett hembesök (eller ordnar att kollega kan göra ett hembesök om du själv inte kan), där du undersöker Ulla, samtalar med henne och Ingrid, tar ställning till fortsatt handläggning. Ulla uppvisar kliniska tecken till en ny luftvägsinfektion, troligen en pneumoni med tanke på auskultationsfynd och anamnes. Med tanke på sjukhistoria där Ulla gradvis försämrats sista året med allt kortare besvärsfria intervall utan antibiotika, bedömer du att Ulla närmar sig livets slut. Hon uttrycker återigen att hon absolut inte vill vårdas på sjukhus mer, och vill inte heller ha ytterligare antibiotikabehandling, bara lindrande palliativ vård. Hon förstår att hon då troligen kommer dö. Hon uppfattas klar och redig, har full insikt i sitt tillstånd och är införstådd med konsekvenserna av sitt handlande. Du samtalar med Ulla och Ingrid, svarar på deras frågor, ni enas om att hon stannar hemma med tät kontakt med hemsjukvården, erhåller god omvårdnad regelbundet via hemtjänst, och säkerställer att Ingrid vet hur hon ska få kontakt med vård/omsorg vid behov. Ni avstår provtagning, antibiotikabehandling och fortsatt livsuppehållande behandling. Du bedömer nu, om inte tidigare, att Ulla passerat brytpunkten till vård i livets slutskede. Ulla äter och dricker det hon vill och orkar, du rensar bort läkemedel som inte har effekt i denna situation och du ordinerar annan symptomlindring vid behov.</a:t>
            </a:r>
          </a:p>
          <a:p>
            <a:pPr marL="0" indent="0">
              <a:buNone/>
            </a:pPr>
            <a:r>
              <a:rPr lang="sv-SE" sz="1200" i="1" dirty="0">
                <a:solidFill>
                  <a:schemeClr val="bg2">
                    <a:lumMod val="90000"/>
                  </a:schemeClr>
                </a:solidFill>
              </a:rPr>
              <a:t>I livets slutskede kan olika besvärande symtom vanligen uppstå, som det bör finnas beredskap i förväg att lindra med läkemedel parenteralt (ofta </a:t>
            </a:r>
            <a:r>
              <a:rPr lang="sv-SE" sz="1200" i="1" dirty="0" err="1">
                <a:solidFill>
                  <a:schemeClr val="bg2">
                    <a:lumMod val="90000"/>
                  </a:schemeClr>
                </a:solidFill>
              </a:rPr>
              <a:t>subcutant</a:t>
            </a:r>
            <a:r>
              <a:rPr lang="sv-SE" sz="1200" i="1" dirty="0">
                <a:solidFill>
                  <a:schemeClr val="bg2">
                    <a:lumMod val="90000"/>
                  </a:schemeClr>
                </a:solidFill>
              </a:rPr>
              <a:t>). Mot smärta eller andnöd kan man ordinera: Morfin 5-10 mg </a:t>
            </a:r>
            <a:r>
              <a:rPr lang="sv-SE" sz="1200" i="1" dirty="0" err="1">
                <a:solidFill>
                  <a:schemeClr val="bg2">
                    <a:lumMod val="90000"/>
                  </a:schemeClr>
                </a:solidFill>
              </a:rPr>
              <a:t>vb</a:t>
            </a:r>
            <a:r>
              <a:rPr lang="sv-SE" sz="1200" i="1" dirty="0">
                <a:solidFill>
                  <a:schemeClr val="bg2">
                    <a:lumMod val="90000"/>
                  </a:schemeClr>
                </a:solidFill>
              </a:rPr>
              <a:t> </a:t>
            </a:r>
            <a:r>
              <a:rPr lang="sv-SE" sz="1200" i="1" dirty="0" err="1">
                <a:solidFill>
                  <a:schemeClr val="bg2">
                    <a:lumMod val="90000"/>
                  </a:schemeClr>
                </a:solidFill>
              </a:rPr>
              <a:t>sc</a:t>
            </a:r>
            <a:r>
              <a:rPr lang="sv-SE" sz="1200" i="1" dirty="0">
                <a:solidFill>
                  <a:schemeClr val="bg2">
                    <a:lumMod val="90000"/>
                  </a:schemeClr>
                </a:solidFill>
              </a:rPr>
              <a:t> eller </a:t>
            </a:r>
            <a:r>
              <a:rPr lang="sv-SE" sz="1200" i="1" dirty="0" err="1">
                <a:solidFill>
                  <a:schemeClr val="bg2">
                    <a:lumMod val="90000"/>
                  </a:schemeClr>
                </a:solidFill>
              </a:rPr>
              <a:t>Oxynorm</a:t>
            </a:r>
            <a:r>
              <a:rPr lang="sv-SE" sz="1200" i="1" dirty="0">
                <a:solidFill>
                  <a:schemeClr val="bg2">
                    <a:lumMod val="90000"/>
                  </a:schemeClr>
                </a:solidFill>
              </a:rPr>
              <a:t> 2,5-5 mg </a:t>
            </a:r>
            <a:r>
              <a:rPr lang="sv-SE" sz="1200" i="1" dirty="0" err="1">
                <a:solidFill>
                  <a:schemeClr val="bg2">
                    <a:lumMod val="90000"/>
                  </a:schemeClr>
                </a:solidFill>
              </a:rPr>
              <a:t>vb</a:t>
            </a:r>
            <a:r>
              <a:rPr lang="sv-SE" sz="1200" i="1" dirty="0">
                <a:solidFill>
                  <a:schemeClr val="bg2">
                    <a:lumMod val="90000"/>
                  </a:schemeClr>
                </a:solidFill>
              </a:rPr>
              <a:t>, 2. För oro eller ångest </a:t>
            </a:r>
            <a:r>
              <a:rPr lang="sv-SE" sz="1200" i="1" dirty="0" err="1">
                <a:solidFill>
                  <a:schemeClr val="bg2">
                    <a:lumMod val="90000"/>
                  </a:schemeClr>
                </a:solidFill>
              </a:rPr>
              <a:t>rekommederas</a:t>
            </a:r>
            <a:r>
              <a:rPr lang="sv-SE" sz="1200" i="1" dirty="0">
                <a:solidFill>
                  <a:schemeClr val="bg2">
                    <a:lumMod val="90000"/>
                  </a:schemeClr>
                </a:solidFill>
              </a:rPr>
              <a:t> </a:t>
            </a:r>
            <a:r>
              <a:rPr lang="sv-SE" sz="1200" i="1" dirty="0" err="1">
                <a:solidFill>
                  <a:schemeClr val="bg2">
                    <a:lumMod val="90000"/>
                  </a:schemeClr>
                </a:solidFill>
              </a:rPr>
              <a:t>Midazolan</a:t>
            </a:r>
            <a:r>
              <a:rPr lang="sv-SE" sz="1200" i="1" dirty="0">
                <a:solidFill>
                  <a:schemeClr val="bg2">
                    <a:lumMod val="90000"/>
                  </a:schemeClr>
                </a:solidFill>
              </a:rPr>
              <a:t> 2,5-5 mg </a:t>
            </a:r>
            <a:r>
              <a:rPr lang="sv-SE" sz="1200" i="1" dirty="0" err="1">
                <a:solidFill>
                  <a:schemeClr val="bg2">
                    <a:lumMod val="90000"/>
                  </a:schemeClr>
                </a:solidFill>
              </a:rPr>
              <a:t>vb</a:t>
            </a:r>
            <a:r>
              <a:rPr lang="sv-SE" sz="1200" i="1" dirty="0">
                <a:solidFill>
                  <a:schemeClr val="bg2">
                    <a:lumMod val="90000"/>
                  </a:schemeClr>
                </a:solidFill>
              </a:rPr>
              <a:t> </a:t>
            </a:r>
            <a:r>
              <a:rPr lang="sv-SE" sz="1200" i="1" dirty="0" err="1">
                <a:solidFill>
                  <a:schemeClr val="bg2">
                    <a:lumMod val="90000"/>
                  </a:schemeClr>
                </a:solidFill>
              </a:rPr>
              <a:t>sc</a:t>
            </a:r>
            <a:r>
              <a:rPr lang="sv-SE" sz="1200" i="1" dirty="0">
                <a:solidFill>
                  <a:schemeClr val="bg2">
                    <a:lumMod val="90000"/>
                  </a:schemeClr>
                </a:solidFill>
              </a:rPr>
              <a:t>, 3. Mot illamående eller terminal oro, </a:t>
            </a:r>
            <a:r>
              <a:rPr lang="sv-SE" sz="1200" i="1" dirty="0" err="1">
                <a:solidFill>
                  <a:schemeClr val="bg2">
                    <a:lumMod val="90000"/>
                  </a:schemeClr>
                </a:solidFill>
              </a:rPr>
              <a:t>Haldol</a:t>
            </a:r>
            <a:r>
              <a:rPr lang="sv-SE" sz="1200" i="1" dirty="0">
                <a:solidFill>
                  <a:schemeClr val="bg2">
                    <a:lumMod val="90000"/>
                  </a:schemeClr>
                </a:solidFill>
              </a:rPr>
              <a:t> 1 mg </a:t>
            </a:r>
            <a:r>
              <a:rPr lang="sv-SE" sz="1200" i="1" dirty="0" err="1">
                <a:solidFill>
                  <a:schemeClr val="bg2">
                    <a:lumMod val="90000"/>
                  </a:schemeClr>
                </a:solidFill>
              </a:rPr>
              <a:t>vb</a:t>
            </a:r>
            <a:r>
              <a:rPr lang="sv-SE" sz="1200" i="1" dirty="0">
                <a:solidFill>
                  <a:schemeClr val="bg2">
                    <a:lumMod val="90000"/>
                  </a:schemeClr>
                </a:solidFill>
              </a:rPr>
              <a:t>, 4 och mot rosslig andning </a:t>
            </a:r>
            <a:r>
              <a:rPr lang="sv-SE" sz="1200" i="1" dirty="0" err="1">
                <a:solidFill>
                  <a:schemeClr val="bg2">
                    <a:lumMod val="90000"/>
                  </a:schemeClr>
                </a:solidFill>
              </a:rPr>
              <a:t>Robinul</a:t>
            </a:r>
            <a:r>
              <a:rPr lang="sv-SE" sz="1200" i="1" dirty="0">
                <a:solidFill>
                  <a:schemeClr val="bg2">
                    <a:lumMod val="90000"/>
                  </a:schemeClr>
                </a:solidFill>
              </a:rPr>
              <a:t> 0,2 mg </a:t>
            </a:r>
            <a:r>
              <a:rPr lang="sv-SE" sz="1200" i="1" dirty="0" err="1">
                <a:solidFill>
                  <a:schemeClr val="bg2">
                    <a:lumMod val="90000"/>
                  </a:schemeClr>
                </a:solidFill>
              </a:rPr>
              <a:t>vb</a:t>
            </a:r>
            <a:r>
              <a:rPr lang="sv-SE" sz="1200" i="1" dirty="0">
                <a:solidFill>
                  <a:schemeClr val="bg2">
                    <a:lumMod val="90000"/>
                  </a:schemeClr>
                </a:solidFill>
              </a:rPr>
              <a:t> </a:t>
            </a:r>
            <a:r>
              <a:rPr lang="sv-SE" sz="1200" i="1" dirty="0" err="1">
                <a:solidFill>
                  <a:schemeClr val="bg2">
                    <a:lumMod val="90000"/>
                  </a:schemeClr>
                </a:solidFill>
              </a:rPr>
              <a:t>sc</a:t>
            </a:r>
            <a:r>
              <a:rPr lang="sv-SE" sz="1200" i="1" dirty="0">
                <a:solidFill>
                  <a:schemeClr val="bg2">
                    <a:lumMod val="90000"/>
                  </a:schemeClr>
                </a:solidFill>
              </a:rPr>
              <a:t>.</a:t>
            </a:r>
          </a:p>
          <a:p>
            <a:pPr marL="0" indent="0">
              <a:buNone/>
            </a:pPr>
            <a:r>
              <a:rPr lang="sv-SE" sz="1400" dirty="0"/>
              <a:t>Du väcker återigen frågan om information till sönerna och hur Ulla tänker nu. Ulla kan motvilligt tänka sig att du samtalar med sönerna, men vill inte att Ingrid ringer. Du kontaktar en av dem efter besöket för att informera. Sonen blir upprörd, då han inte alls förstått att mamma var svårt sjuk. Han kräver samtal med dig imorgon när han och brodern rest till Ulla. Du möts nästa dag av en känslosam situation hemma hos Ulla och Ingrid. Ulla har vilat lugnt under natten och är knappt kontaktbar längre. Ingrid försöker stötta sönerna, men de är båda mycket ledsna och har svårt att acceptera att mamma är döende. De önskar att droppbehandling sätts in för att försöka förlänga hennes liv.</a:t>
            </a:r>
          </a:p>
          <a:p>
            <a:pPr marL="0" indent="0">
              <a:buNone/>
            </a:pPr>
            <a:r>
              <a:rPr lang="sv-SE" sz="1400" dirty="0"/>
              <a:t>Du måste ta ställning till sönernas krav på droppbehandling.</a:t>
            </a:r>
          </a:p>
          <a:p>
            <a:pPr marL="0" indent="0">
              <a:buNone/>
            </a:pPr>
            <a:r>
              <a:rPr lang="sv-SE" sz="1400" b="1" dirty="0"/>
              <a:t>Fråga 2:9 (5p). </a:t>
            </a:r>
            <a:r>
              <a:rPr lang="sv-SE" sz="1400" dirty="0"/>
              <a:t>Gör en etisk analys utgående av att sätta in droppbehandling eller inte hos Ulla. Resonera utifrån medicinska och juridiska fakta, och använd etiska principer som autonomi, göra gott, inte skada och rättvisa som stöd vid din analys. Kom fram till en slutsats.</a:t>
            </a:r>
          </a:p>
        </p:txBody>
      </p:sp>
    </p:spTree>
    <p:extLst>
      <p:ext uri="{BB962C8B-B14F-4D97-AF65-F5344CB8AC3E}">
        <p14:creationId xmlns:p14="http://schemas.microsoft.com/office/powerpoint/2010/main" val="24321733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Ulla, 76 år. (37p) (Omtenta HT21)</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807781" cy="5982237"/>
          </a:xfrm>
        </p:spPr>
        <p:txBody>
          <a:bodyPr>
            <a:normAutofit/>
          </a:bodyPr>
          <a:lstStyle/>
          <a:p>
            <a:pPr marL="0" indent="0">
              <a:buNone/>
            </a:pPr>
            <a:r>
              <a:rPr lang="sv-SE" sz="1200" i="1" dirty="0">
                <a:solidFill>
                  <a:schemeClr val="bg2">
                    <a:lumMod val="90000"/>
                  </a:schemeClr>
                </a:solidFill>
              </a:rPr>
              <a:t>(…) </a:t>
            </a:r>
            <a:r>
              <a:rPr lang="sv-SE" sz="1400" dirty="0"/>
              <a:t>Du väcker återigen frågan om information till sönerna och hur Ulla tänker nu. Ulla kan motvilligt tänka sig att du samtalar med sönerna, men vill inte att Ingrid ringer. Du kontaktar en av dem efter besöket för att informera. Sonen blir upprörd, då han inte alls förstått att mamma var svårt sjuk. Han kräver samtal med dig imorgon när han och brodern rest till Ulla. Du möts nästa dag av en känslosam situation hemma hos Ulla och Ingrid. Ulla har vilat lugnt under natten och är knappt kontaktbar längre. Ingrid försöker stötta sönerna, men de är båda mycket ledsna och har svårt att acceptera att mamma är döende. De önskar att droppbehandling sätts in för att försöka förlänga hennes liv.</a:t>
            </a:r>
          </a:p>
          <a:p>
            <a:pPr marL="0" indent="0">
              <a:buNone/>
            </a:pPr>
            <a:r>
              <a:rPr lang="sv-SE" sz="1400" dirty="0"/>
              <a:t>Du måste ta ställning till sönernas krav på droppbehandling.</a:t>
            </a:r>
          </a:p>
          <a:p>
            <a:pPr marL="0" indent="0">
              <a:buNone/>
            </a:pPr>
            <a:r>
              <a:rPr lang="sv-SE" sz="1400" b="1" dirty="0"/>
              <a:t>Fråga 2:9 (5p). </a:t>
            </a:r>
            <a:r>
              <a:rPr lang="sv-SE" sz="1400" dirty="0"/>
              <a:t>Gör en etisk analys utgående av att sätta in droppbehandling eller inte hos Ulla. Resonera utifrån medicinska och juridiska fakta, och använd etiska principer som autonomi, göra gott, inte skada och rättvisa som stöd vid din analys. Kom fram till en slutsats.</a:t>
            </a:r>
          </a:p>
          <a:p>
            <a:pPr marL="0" indent="0">
              <a:buNone/>
            </a:pPr>
            <a:r>
              <a:rPr lang="sv-SE" sz="1400" b="1" i="1" dirty="0">
                <a:solidFill>
                  <a:srgbClr val="0070C0"/>
                </a:solidFill>
              </a:rPr>
              <a:t>Återkoppling 2:9. </a:t>
            </a:r>
            <a:r>
              <a:rPr lang="sv-SE" sz="1400" i="1" dirty="0">
                <a:solidFill>
                  <a:srgbClr val="0070C0"/>
                </a:solidFill>
              </a:rPr>
              <a:t>Det etiska problemet utgörs av att sätta in droppbehandling i livets slutskede eller inte. Kunskapsunderlaget kring droppbehandling i livets slutskede (ex. </a:t>
            </a:r>
            <a:r>
              <a:rPr lang="sv-SE" sz="1400" i="1" dirty="0" err="1">
                <a:solidFill>
                  <a:srgbClr val="0070C0"/>
                </a:solidFill>
              </a:rPr>
              <a:t>Cochraneöversikt</a:t>
            </a:r>
            <a:r>
              <a:rPr lang="sv-SE" sz="1400" i="1" dirty="0">
                <a:solidFill>
                  <a:srgbClr val="0070C0"/>
                </a:solidFill>
              </a:rPr>
              <a:t>) visar att droppbehandling inte förlänger livet hos döende, att det kan öka risken för ödem, </a:t>
            </a:r>
            <a:r>
              <a:rPr lang="sv-SE" sz="1400" i="1" dirty="0" err="1">
                <a:solidFill>
                  <a:srgbClr val="0070C0"/>
                </a:solidFill>
              </a:rPr>
              <a:t>pleuravätska</a:t>
            </a:r>
            <a:r>
              <a:rPr lang="sv-SE" sz="1400" i="1" dirty="0">
                <a:solidFill>
                  <a:srgbClr val="0070C0"/>
                </a:solidFill>
              </a:rPr>
              <a:t>, </a:t>
            </a:r>
            <a:r>
              <a:rPr lang="sv-SE" sz="1400" i="1" dirty="0" err="1">
                <a:solidFill>
                  <a:srgbClr val="0070C0"/>
                </a:solidFill>
              </a:rPr>
              <a:t>ascites</a:t>
            </a:r>
            <a:r>
              <a:rPr lang="sv-SE" sz="1400" i="1" dirty="0">
                <a:solidFill>
                  <a:srgbClr val="0070C0"/>
                </a:solidFill>
              </a:rPr>
              <a:t>, men att droppbehandling kan lindra symtom hos patienter med terminal förvirring (en mindre andel av alla döende). Du identifierar aktörerna som berörs, går igenom olika viktiga principer och normer samt konsekvenser på kort och lång sikt. Aktörer är ex. Ulla, Ingrid, sönerna, läkaren, omvårdnadspersonal, samhället. </a:t>
            </a:r>
          </a:p>
          <a:p>
            <a:pPr marL="0" indent="0">
              <a:buNone/>
            </a:pPr>
            <a:r>
              <a:rPr lang="sv-SE" sz="1400" i="1" dirty="0">
                <a:solidFill>
                  <a:srgbClr val="0070C0"/>
                </a:solidFill>
              </a:rPr>
              <a:t>Ullas perspektiv: Autonomi: Ulla har uttalat att hon önskar lindrande vård i livets slutskede, men inget specifikt om just droppbehandling. Hennes autonoma önskan kan antas vara intresse av att få bästa möjliga lindring i livets slut. </a:t>
            </a:r>
            <a:br>
              <a:rPr lang="sv-SE" sz="1400" i="1" dirty="0">
                <a:solidFill>
                  <a:srgbClr val="0070C0"/>
                </a:solidFill>
              </a:rPr>
            </a:br>
            <a:r>
              <a:rPr lang="sv-SE" sz="1400" i="1" dirty="0">
                <a:solidFill>
                  <a:srgbClr val="0070C0"/>
                </a:solidFill>
              </a:rPr>
              <a:t>Ingrid: är intresserad av att Ulla ska ha ett så lugnt, tryggt och symtomlindrat döende som möjligt, och litar på den medicinska bedömningen av vad som är bäst.</a:t>
            </a:r>
            <a:br>
              <a:rPr lang="sv-SE" sz="1400" i="1" dirty="0">
                <a:solidFill>
                  <a:srgbClr val="0070C0"/>
                </a:solidFill>
              </a:rPr>
            </a:br>
            <a:r>
              <a:rPr lang="sv-SE" sz="1400" i="1" dirty="0">
                <a:solidFill>
                  <a:srgbClr val="0070C0"/>
                </a:solidFill>
              </a:rPr>
              <a:t>Sönerna: Vill att Ullas liv förlängs, och tror att det sker med dropp. Är samtidigt intresserade av att Ulla ska ha ett så lugnt, tryggt och symtomlindrat döende som möjligt.</a:t>
            </a:r>
          </a:p>
          <a:p>
            <a:pPr marL="0" indent="0">
              <a:buNone/>
            </a:pPr>
            <a:r>
              <a:rPr lang="sv-SE" sz="1400" i="1" dirty="0">
                <a:solidFill>
                  <a:srgbClr val="0070C0"/>
                </a:solidFill>
              </a:rPr>
              <a:t>Läkare och omvårdnadspersonal: Göra gott/inte skada: Ulla sover lugnt utan tecken till förvirring, varför vi enligt kunskapsunderlaget inte ser en situation där </a:t>
            </a:r>
            <a:r>
              <a:rPr lang="sv-SE" sz="1400" i="1" dirty="0" err="1">
                <a:solidFill>
                  <a:srgbClr val="0070C0"/>
                </a:solidFill>
              </a:rPr>
              <a:t>droppbehanadling</a:t>
            </a:r>
            <a:r>
              <a:rPr lang="sv-SE" sz="1400" i="1" dirty="0">
                <a:solidFill>
                  <a:srgbClr val="0070C0"/>
                </a:solidFill>
              </a:rPr>
              <a:t> skulle kunna lindra ett lidande (göra gott), utan istället riskerar att förorsaka lidande (skada).</a:t>
            </a:r>
          </a:p>
          <a:p>
            <a:pPr marL="0" indent="0">
              <a:buNone/>
            </a:pPr>
            <a:r>
              <a:rPr lang="sv-SE" sz="1400" i="1" dirty="0">
                <a:solidFill>
                  <a:srgbClr val="0070C0"/>
                </a:solidFill>
              </a:rPr>
              <a:t>Samhället: rättvisa: Att sjukvården i Ullas fall har möjlighet/resurser till de insatser som hon behöver för att få adekvat vård, vilket skulle kunna innebära droppbehandling, är ett uttryck för rättvisa. Således, om droppbehandling avstås </a:t>
            </a:r>
            <a:r>
              <a:rPr lang="sv-SE" sz="1400" i="1" dirty="0" err="1">
                <a:solidFill>
                  <a:srgbClr val="0070C0"/>
                </a:solidFill>
              </a:rPr>
              <a:t>pga</a:t>
            </a:r>
            <a:r>
              <a:rPr lang="sv-SE" sz="1400" i="1" dirty="0">
                <a:solidFill>
                  <a:srgbClr val="0070C0"/>
                </a:solidFill>
              </a:rPr>
              <a:t> resursbrist trots goda skäl, skulle detta kunna vara ett uttryck för orättvisa.</a:t>
            </a:r>
          </a:p>
          <a:p>
            <a:pPr marL="0" indent="0">
              <a:buNone/>
            </a:pPr>
            <a:r>
              <a:rPr lang="sv-SE" sz="1400" i="1" dirty="0">
                <a:solidFill>
                  <a:srgbClr val="0070C0"/>
                </a:solidFill>
              </a:rPr>
              <a:t>Beslut: Du bestämmer dig för att avstå droppbehandling i livets slutskede. Du ordinerar dock god munvård. (Lärandemål B9, B2)</a:t>
            </a:r>
          </a:p>
          <a:p>
            <a:pPr marL="0" indent="0">
              <a:buNone/>
            </a:pPr>
            <a:r>
              <a:rPr lang="sv-SE" sz="1400" dirty="0"/>
              <a:t>Du samtalar lyssnande och bekräftande med sönerna och Ingrid, och betonar ert gemensamma mål med vården att Ulla ska ha det så bra som möjligt. Du berättar om evidens för droppbehandling i livet slut, och förklarar varför du beslutar att avstå detta. Sönerna accepterar detta. Ulla vårdas hemma sista dygnen med hjälp av Ingrid, sina söner, hemtjänstpersonal och dagliga besök från sköterskan i kommunal hemsjukvård. Hon avlider lugnt och stilla. </a:t>
            </a:r>
            <a:r>
              <a:rPr lang="sv-SE" sz="1400" b="1" i="1" dirty="0"/>
              <a:t>Slut på fall!</a:t>
            </a:r>
            <a:endParaRPr lang="sv-SE" sz="1400" dirty="0"/>
          </a:p>
        </p:txBody>
      </p:sp>
    </p:spTree>
    <p:extLst>
      <p:ext uri="{BB962C8B-B14F-4D97-AF65-F5344CB8AC3E}">
        <p14:creationId xmlns:p14="http://schemas.microsoft.com/office/powerpoint/2010/main" val="14071660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Evert, 83 år. (35p)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807781" cy="5982237"/>
          </a:xfrm>
        </p:spPr>
        <p:txBody>
          <a:bodyPr>
            <a:normAutofit/>
          </a:bodyPr>
          <a:lstStyle/>
          <a:p>
            <a:pPr marL="0" indent="0">
              <a:buNone/>
            </a:pPr>
            <a:r>
              <a:rPr lang="sv-SE" sz="1400" dirty="0"/>
              <a:t>Evert är 83 år och bor i ett stort men något nedgånget och omodernt hus en bit ut på landsbygden. Enklare toalett och kök finns på bottenvåningen, sovrum och badrum med badkar på övervåningen. Han är mångårig rökare. För 2,5 månader sedan blev han hastigt och oväntat änkeman, då den tidigare friska hustrun som skötte mycket av hushållet avled i hjärtinfarkt. Evert har 2 barn, närmaste sonen Anders bor 7 mil bort, han har stöttat en hel del senaste månaderna. Evert har hittills vägrat hemtjänst och inte velat besöka vårdcentralen. Han rör sig normalt sett </a:t>
            </a:r>
            <a:r>
              <a:rPr lang="sv-SE" sz="1400" dirty="0" err="1"/>
              <a:t>stappligt</a:t>
            </a:r>
            <a:r>
              <a:rPr lang="sv-SE" sz="1400" dirty="0"/>
              <a:t>, delvis med rollator.</a:t>
            </a:r>
          </a:p>
          <a:p>
            <a:pPr marL="0" indent="0">
              <a:buNone/>
            </a:pPr>
            <a:r>
              <a:rPr lang="sv-SE" sz="1400" dirty="0"/>
              <a:t>Anders har nu ringt till distriktsköterska på vårdcentralen och berättat att han befinner sig hemma hos Evert, detta efter att fadern ringt honom och berättat att han har ont och har svårt att ta sig upp ur sängen, och samtidigt verkat påtagligt andfådd. Evert har nämnt att han snubblat i trappan men lyckats ta sig upp själv. Idag då Anders ville ringa ambulans blev Evert bara rejält arg, så Anders tog då ledigt från arbetet och åkte hem till sin far. Enligt Anders har Evert de senaste veckorna övergått från att vara korthuggen och lite ilsk, till att vara allt mer passiv, tillbakadragen och tystlåten. Dessutom blir det alltmer uppenbart att Evert egentligen behöver hjälp i sin vardag, han doftar fränt av urin, har smutsiga kläder och mat som Anders hjälper honom att inhandla går inte alltid åt.</a:t>
            </a:r>
          </a:p>
          <a:p>
            <a:pPr marL="0" indent="0">
              <a:buNone/>
            </a:pPr>
            <a:r>
              <a:rPr lang="sv-SE" sz="1400" dirty="0"/>
              <a:t>Trots Everts ovilja till hjälp har Anders idag lyckats övertala honom att ta emot ett tillsynsbesök av distriktsköterska Ulla som Evert tidigare hade tillfällig kontakt med vid hustruns bortgång. Ulla har vädjat till dig att följa med på hembesöket din sista fredag som vikarierande underläkare på vårdcentralen. </a:t>
            </a:r>
          </a:p>
          <a:p>
            <a:pPr marL="0" indent="0">
              <a:buNone/>
            </a:pPr>
            <a:r>
              <a:rPr lang="sv-SE" sz="1400" dirty="0"/>
              <a:t>Du har snabbläst lite i journalen på väg till besöket och funnit att Evert har en mångårig hjärtsvikt, han har haft ett misstänkt strokeinsjuknande med övergående balansproblem för 4 år sedan, han har också tidigare sökt för ansträngningsutlöst smärta i benen som tolkats bero på nedsatt arteriell cirkulation. Vid tidigare vårdcentralskontakter har det beskrivits en osäkerhet kring hur medicinering sköts.</a:t>
            </a:r>
          </a:p>
          <a:p>
            <a:pPr marL="0" indent="0">
              <a:buNone/>
            </a:pPr>
            <a:r>
              <a:rPr lang="sv-SE" sz="1400" b="1" dirty="0"/>
              <a:t>Fråga 2:1 (5p)</a:t>
            </a:r>
            <a:br>
              <a:rPr lang="sv-SE" sz="1400" dirty="0"/>
            </a:br>
            <a:r>
              <a:rPr lang="sv-SE" sz="1400" dirty="0"/>
              <a:t>Ange de fem viktigaste sjukdomstillstånd eller problemkomplex du behöver ta ställning till vid hembesöket? Motivera vart och ett.</a:t>
            </a:r>
          </a:p>
        </p:txBody>
      </p:sp>
    </p:spTree>
    <p:extLst>
      <p:ext uri="{BB962C8B-B14F-4D97-AF65-F5344CB8AC3E}">
        <p14:creationId xmlns:p14="http://schemas.microsoft.com/office/powerpoint/2010/main" val="33918595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Evert, 83 år. (35p)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807781" cy="5982237"/>
          </a:xfrm>
        </p:spPr>
        <p:txBody>
          <a:bodyPr>
            <a:normAutofit/>
          </a:bodyPr>
          <a:lstStyle/>
          <a:p>
            <a:pPr marL="0" indent="0">
              <a:buNone/>
            </a:pPr>
            <a:r>
              <a:rPr lang="sv-SE" sz="1400" dirty="0"/>
              <a:t>Evert är 83 år och bor i ett stort men något nedgånget och omodernt hus en bit ut på landsbygden. Enklare toalett och kök finns på bottenvåningen, sovrum och badrum med badkar på övervåningen. Han är mångårig rökare. För 2,5 månader sedan blev han hastigt och oväntat änkeman, då den tidigare friska hustrun som skötte mycket av hushållet avled i hjärtinfarkt. Evert har 2 barn, närmaste sonen Anders bor 7 mil bort, han har stöttat en hel del senaste månaderna. Evert har hittills vägrat hemtjänst och inte velat besöka vårdcentralen. Han rör sig normalt sett </a:t>
            </a:r>
            <a:r>
              <a:rPr lang="sv-SE" sz="1400" dirty="0" err="1"/>
              <a:t>stappligt</a:t>
            </a:r>
            <a:r>
              <a:rPr lang="sv-SE" sz="1400" dirty="0"/>
              <a:t>, delvis med rollator.</a:t>
            </a:r>
          </a:p>
          <a:p>
            <a:pPr marL="0" indent="0">
              <a:buNone/>
            </a:pPr>
            <a:r>
              <a:rPr lang="sv-SE" sz="1400" dirty="0"/>
              <a:t>Anders har nu ringt till distriktsköterska på vårdcentralen och berättat att han befinner sig hemma hos Evert, detta efter att fadern ringt honom och berättat att han har ont och har svårt att ta sig upp ur sängen, och samtidigt verkat påtagligt andfådd. Evert har nämnt att han snubblat i trappan men lyckats ta sig upp själv. Idag då Anders ville ringa ambulans blev Evert bara rejält arg, så Anders tog då ledigt från arbetet och åkte hem till sin far. Enligt Anders har Evert de senaste veckorna övergått från att vara korthuggen och lite ilsk, till att vara allt mer passiv, tillbakadragen och tystlåten. Dessutom blir det alltmer uppenbart att Evert egentligen behöver hjälp i sin vardag, han doftar fränt av urin, har smutsiga kläder och mat som Anders hjälper honom att inhandla går inte alltid åt.</a:t>
            </a:r>
          </a:p>
          <a:p>
            <a:pPr marL="0" indent="0">
              <a:buNone/>
            </a:pPr>
            <a:r>
              <a:rPr lang="sv-SE" sz="1400" dirty="0"/>
              <a:t>Trots Everts ovilja till hjälp har Anders idag lyckats övertala honom att ta emot ett tillsynsbesök av distriktsköterska Ulla som Evert tidigare hade tillfällig kontakt med vid hustruns bortgång. Ulla har vädjat till dig att följa med på hembesöket din sista fredag som vikarierande underläkare på vårdcentralen. </a:t>
            </a:r>
          </a:p>
          <a:p>
            <a:pPr marL="0" indent="0">
              <a:buNone/>
            </a:pPr>
            <a:r>
              <a:rPr lang="sv-SE" sz="1400" dirty="0"/>
              <a:t>Du har snabbläst lite i journalen på väg till besöket och funnit att Evert har en mångårig hjärtsvikt, han har haft ett misstänkt strokeinsjuknande med övergående balansproblem för 4 år sedan, han har också tidigare sökt för ansträngningsutlöst smärta i benen som tolkats bero på nedsatt arteriell cirkulation. Vid tidigare vårdcentralskontakter har det beskrivits en osäkerhet kring hur medicinering sköts.</a:t>
            </a:r>
          </a:p>
          <a:p>
            <a:pPr marL="0" indent="0">
              <a:buNone/>
            </a:pPr>
            <a:r>
              <a:rPr lang="sv-SE" sz="1400" b="1" dirty="0"/>
              <a:t>Fråga 2:1 (5p)</a:t>
            </a:r>
            <a:br>
              <a:rPr lang="sv-SE" sz="1400" dirty="0"/>
            </a:br>
            <a:r>
              <a:rPr lang="sv-SE" sz="1400" dirty="0"/>
              <a:t>Ange de fem viktigaste sjukdomstillstånd eller problemkomplex du behöver ta ställning till vid hembesöket? Motivera vart och ett.</a:t>
            </a:r>
          </a:p>
          <a:p>
            <a:pPr marL="0" indent="0">
              <a:buNone/>
            </a:pPr>
            <a:r>
              <a:rPr lang="sv-SE" sz="1400" b="1" i="1" dirty="0">
                <a:solidFill>
                  <a:srgbClr val="0070C0"/>
                </a:solidFill>
              </a:rPr>
              <a:t>Återkoppling 2:1. </a:t>
            </a:r>
            <a:r>
              <a:rPr lang="sv-SE" sz="1400" i="1" dirty="0">
                <a:solidFill>
                  <a:srgbClr val="0070C0"/>
                </a:solidFill>
              </a:rPr>
              <a:t>Det finns en risk för skelettskada eftersom Evert verkar ha fallit och har svårt att belasta. Han kan ha urinretention och/eller urinvägsvägsinfektion eftersom han verkar läcka urin. Den psykiska förändring som beskrivs efter hustruns bortgång kan t ex orsakas av komplicerad sorgereaktion, depression eller missbruk. Han är andfådd, har en känd hjärtsvikt och uppgifter om dålig </a:t>
            </a:r>
            <a:r>
              <a:rPr lang="sv-SE" sz="1400" i="1" dirty="0" err="1">
                <a:solidFill>
                  <a:srgbClr val="0070C0"/>
                </a:solidFill>
              </a:rPr>
              <a:t>behandlingscompliance</a:t>
            </a:r>
            <a:r>
              <a:rPr lang="sv-SE" sz="1400" i="1" dirty="0">
                <a:solidFill>
                  <a:srgbClr val="0070C0"/>
                </a:solidFill>
              </a:rPr>
              <a:t>, detta kan behöva ses över. Alternativt kan hans andfåddhet orsakas av t ex KOL med tanke på mångårig rökning. (Lärandemål A1, A2, B1)</a:t>
            </a:r>
          </a:p>
        </p:txBody>
      </p:sp>
    </p:spTree>
    <p:extLst>
      <p:ext uri="{BB962C8B-B14F-4D97-AF65-F5344CB8AC3E}">
        <p14:creationId xmlns:p14="http://schemas.microsoft.com/office/powerpoint/2010/main" val="2467505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606380" y="0"/>
            <a:ext cx="10515600" cy="1325563"/>
          </a:xfrm>
        </p:spPr>
        <p:txBody>
          <a:bodyPr>
            <a:normAutofit/>
          </a:bodyPr>
          <a:lstStyle/>
          <a:p>
            <a:r>
              <a:rPr lang="sv-SE" sz="2400" dirty="0">
                <a:effectLst/>
                <a:latin typeface="Signika"/>
              </a:rPr>
              <a:t>Fall 2: Anders, 67 </a:t>
            </a:r>
            <a:r>
              <a:rPr lang="sv-SE" sz="2400" dirty="0" err="1">
                <a:effectLst/>
                <a:latin typeface="Signika"/>
              </a:rPr>
              <a:t>år</a:t>
            </a:r>
            <a:r>
              <a:rPr lang="sv-SE" sz="2400" dirty="0">
                <a:effectLst/>
                <a:latin typeface="Signika"/>
              </a:rPr>
              <a:t> (Ord HT21 ) </a:t>
            </a:r>
            <a:endParaRPr lang="sv-SE" sz="2400" dirty="0">
              <a:effectLst/>
            </a:endParaRPr>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914401"/>
            <a:ext cx="11423561" cy="5705340"/>
          </a:xfrm>
        </p:spPr>
        <p:txBody>
          <a:bodyPr>
            <a:normAutofit/>
          </a:bodyPr>
          <a:lstStyle/>
          <a:p>
            <a:pPr marL="0" indent="0">
              <a:buNone/>
            </a:pPr>
            <a:r>
              <a:rPr lang="sv-SE" sz="1200" i="1" dirty="0">
                <a:solidFill>
                  <a:schemeClr val="bg2">
                    <a:lumMod val="90000"/>
                  </a:schemeClr>
                </a:solidFill>
              </a:rPr>
              <a:t>Anders är 67 år och arbetade i höstas sin sista termin som gymnasielärare i matematik och kemi. Han har alltid trivts med sitt yrke, men i samband med hans hustrus bortgång för ett par år sedan tappade han gnistan en del och tappade samtidigt även glädjen i arbetet. Under den gångna hösten noterade han tilltagande problem med närminnet och vid ett par tillfällen glömde han lektioner, vilket han aldrig tidigare gjort under sin yrkeskarriär. När han nu söker dig på vårdcentralen knappt ett år senare i augusti är det för att hans dotter som bor i en annan stad mer eller mindre tvingat honom till en läkartid för hans dåliga minne.</a:t>
            </a:r>
          </a:p>
          <a:p>
            <a:pPr marL="0" indent="0">
              <a:buNone/>
            </a:pPr>
            <a:r>
              <a:rPr lang="sv-SE" sz="1200" i="1" dirty="0">
                <a:solidFill>
                  <a:schemeClr val="bg2">
                    <a:lumMod val="90000"/>
                  </a:schemeClr>
                </a:solidFill>
              </a:rPr>
              <a:t>Du bedömer att det utifrån den kortfattade anamnesen finns en del som talar för en depression, men funderar även över möjligheten av en demenssjukdom. I en ”basal demensutredning” på primärvårdsnivå bör ingå noggrann anamnes, </a:t>
            </a:r>
            <a:r>
              <a:rPr lang="sv-SE" sz="1200" i="1" dirty="0" err="1">
                <a:solidFill>
                  <a:schemeClr val="bg2">
                    <a:lumMod val="90000"/>
                  </a:schemeClr>
                </a:solidFill>
              </a:rPr>
              <a:t>inkl</a:t>
            </a:r>
            <a:r>
              <a:rPr lang="sv-SE" sz="1200" i="1" dirty="0">
                <a:solidFill>
                  <a:schemeClr val="bg2">
                    <a:lumMod val="90000"/>
                  </a:schemeClr>
                </a:solidFill>
              </a:rPr>
              <a:t> t ex andra sjukdomar, hereditet, substansmissbruk, somatiskt och psykiskt status inkluderande bedömning av </a:t>
            </a:r>
            <a:r>
              <a:rPr lang="sv-SE" sz="1200" i="1" dirty="0" err="1">
                <a:solidFill>
                  <a:schemeClr val="bg2">
                    <a:lumMod val="90000"/>
                  </a:schemeClr>
                </a:solidFill>
              </a:rPr>
              <a:t>ev</a:t>
            </a:r>
            <a:r>
              <a:rPr lang="sv-SE" sz="1200" i="1" dirty="0">
                <a:solidFill>
                  <a:schemeClr val="bg2">
                    <a:lumMod val="90000"/>
                  </a:schemeClr>
                </a:solidFill>
              </a:rPr>
              <a:t> depression, kognitiv testning (MMSE + </a:t>
            </a:r>
            <a:r>
              <a:rPr lang="sv-SE" sz="1200" i="1" dirty="0" err="1">
                <a:solidFill>
                  <a:schemeClr val="bg2">
                    <a:lumMod val="90000"/>
                  </a:schemeClr>
                </a:solidFill>
              </a:rPr>
              <a:t>Klocktest</a:t>
            </a:r>
            <a:r>
              <a:rPr lang="sv-SE" sz="1200" i="1" dirty="0">
                <a:solidFill>
                  <a:schemeClr val="bg2">
                    <a:lumMod val="90000"/>
                  </a:schemeClr>
                </a:solidFill>
              </a:rPr>
              <a:t> alternativt </a:t>
            </a:r>
            <a:r>
              <a:rPr lang="sv-SE" sz="1200" i="1" dirty="0" err="1">
                <a:solidFill>
                  <a:schemeClr val="bg2">
                    <a:lumMod val="90000"/>
                  </a:schemeClr>
                </a:solidFill>
              </a:rPr>
              <a:t>MoCA</a:t>
            </a:r>
            <a:r>
              <a:rPr lang="sv-SE" sz="1200" i="1" dirty="0">
                <a:solidFill>
                  <a:schemeClr val="bg2">
                    <a:lumMod val="90000"/>
                  </a:schemeClr>
                </a:solidFill>
              </a:rPr>
              <a:t>), Hjärnavbildning med CT eller MR hjärna och </a:t>
            </a:r>
            <a:r>
              <a:rPr lang="sv-SE" sz="1200" i="1" dirty="0" err="1">
                <a:solidFill>
                  <a:schemeClr val="bg2">
                    <a:lumMod val="90000"/>
                  </a:schemeClr>
                </a:solidFill>
              </a:rPr>
              <a:t>lab</a:t>
            </a:r>
            <a:r>
              <a:rPr lang="sv-SE" sz="1200" i="1" dirty="0">
                <a:solidFill>
                  <a:schemeClr val="bg2">
                    <a:lumMod val="90000"/>
                  </a:schemeClr>
                </a:solidFill>
              </a:rPr>
              <a:t>-prover (blodstatus, calcium, </a:t>
            </a:r>
            <a:r>
              <a:rPr lang="sv-SE" sz="1200" i="1" dirty="0" err="1">
                <a:solidFill>
                  <a:schemeClr val="bg2">
                    <a:lumMod val="90000"/>
                  </a:schemeClr>
                </a:solidFill>
              </a:rPr>
              <a:t>tyroideafunktion</a:t>
            </a:r>
            <a:r>
              <a:rPr lang="sv-SE" sz="1200" i="1" dirty="0">
                <a:solidFill>
                  <a:schemeClr val="bg2">
                    <a:lumMod val="90000"/>
                  </a:schemeClr>
                </a:solidFill>
              </a:rPr>
              <a:t>, B-vitaminstatus i någon form) och en bedömning av den kognitiva nedsättningens praktiska konsekvenser.</a:t>
            </a:r>
          </a:p>
          <a:p>
            <a:pPr marL="0" indent="0">
              <a:buNone/>
            </a:pPr>
            <a:r>
              <a:rPr lang="sv-SE" sz="1600" dirty="0"/>
              <a:t>Under besöket ansluter även dottern. Hon ger uttryck för en mycket stark oro för att pappan ska ha en uppseglande demenssjukdom. Hon berättar att hennes farfar insjuknade i Alzheimers sjukdom kring pensionsåldern. Vid besöket framkommer det även att hon tycker att Anders aldrig riktigt återhämtat sig efter hustruns bortgång. Anders bejakar dels att livet inte känts så meningsfullt sedan han blev änkling. Han känner sig nere. Är absolutist. Han har känt sig frisk i övrigt.</a:t>
            </a:r>
          </a:p>
          <a:p>
            <a:pPr marL="0" indent="0">
              <a:buNone/>
            </a:pPr>
            <a:r>
              <a:rPr lang="sv-SE" sz="1600" dirty="0"/>
              <a:t>Du gör en somatisk undersökning och noterar att Anders dels inte kunde finger-näs-testet och också misslyckades att utföra instruktionen tumme-örsnibb. Därtill tycker du att han har en tydlig positiv </a:t>
            </a:r>
            <a:r>
              <a:rPr lang="sv-SE" sz="1600" dirty="0" err="1"/>
              <a:t>palmo</a:t>
            </a:r>
            <a:r>
              <a:rPr lang="sv-SE" sz="1600" dirty="0"/>
              <a:t>-mental reflex bilateralt. I övrigt inget patologiskt i neurologiskt status.</a:t>
            </a:r>
          </a:p>
          <a:p>
            <a:pPr marL="0" indent="0">
              <a:buNone/>
            </a:pPr>
            <a:r>
              <a:rPr lang="sv-SE" sz="1600" dirty="0"/>
              <a:t>I psykiatriskt status noterar du en tydligt sänkt grundstämning, bejakande av nedstämdhet, men förnekande av dödstankar och suicidtankar.</a:t>
            </a:r>
          </a:p>
          <a:p>
            <a:pPr marL="0" indent="0">
              <a:buNone/>
            </a:pPr>
            <a:r>
              <a:rPr lang="sv-SE" sz="1600" b="1" dirty="0"/>
              <a:t>Fråga 2:3a (2p). </a:t>
            </a:r>
            <a:r>
              <a:rPr lang="sv-SE" sz="1600" dirty="0"/>
              <a:t>Vilka är de två viktigaste riskfaktorerna för Alzheimers sjukdom utöver ärftlighet?</a:t>
            </a:r>
            <a:br>
              <a:rPr lang="sv-SE" sz="1600" dirty="0"/>
            </a:br>
            <a:r>
              <a:rPr lang="sv-SE" sz="1600" b="1" dirty="0"/>
              <a:t>Fråga 2:3b (2p). </a:t>
            </a:r>
            <a:r>
              <a:rPr lang="sv-SE" sz="1600" dirty="0"/>
              <a:t>Redogör för två ärftliga mekanismer för Alzheimers sjukdom och hur dessa påverkar risken för sjukdomen</a:t>
            </a:r>
          </a:p>
        </p:txBody>
      </p:sp>
    </p:spTree>
    <p:extLst>
      <p:ext uri="{BB962C8B-B14F-4D97-AF65-F5344CB8AC3E}">
        <p14:creationId xmlns:p14="http://schemas.microsoft.com/office/powerpoint/2010/main" val="12977025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Evert, 83 år. (35p)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807781" cy="5982237"/>
          </a:xfrm>
        </p:spPr>
        <p:txBody>
          <a:bodyPr>
            <a:normAutofit/>
          </a:bodyPr>
          <a:lstStyle/>
          <a:p>
            <a:pPr marL="0" indent="0">
              <a:buNone/>
            </a:pPr>
            <a:r>
              <a:rPr lang="sv-SE" sz="1200" i="1" dirty="0">
                <a:solidFill>
                  <a:schemeClr val="bg2">
                    <a:lumMod val="90000"/>
                  </a:schemeClr>
                </a:solidFill>
              </a:rPr>
              <a:t>Evert är 83 år och bor i ett stort men något nedgånget och omodernt hus en bit ut på landsbygden. Enklare toalett och kök finns på bottenvåningen, sovrum och badrum med badkar på övervåningen. Han är mångårig rökare. För 2,5 månader sedan blev han hastigt och oväntat änkeman, då den tidigare friska hustrun som skötte mycket av hushållet avled i hjärtinfarkt. Evert har 2 barn, närmaste sonen Anders bor 7 mil bort, han har stöttat en hel del senaste månaderna. Evert har hittills vägrat hemtjänst och inte velat besöka vårdcentralen. Han rör sig normalt sett </a:t>
            </a:r>
            <a:r>
              <a:rPr lang="sv-SE" sz="1200" i="1" dirty="0" err="1">
                <a:solidFill>
                  <a:schemeClr val="bg2">
                    <a:lumMod val="90000"/>
                  </a:schemeClr>
                </a:solidFill>
              </a:rPr>
              <a:t>stappligt</a:t>
            </a:r>
            <a:r>
              <a:rPr lang="sv-SE" sz="1200" i="1" dirty="0">
                <a:solidFill>
                  <a:schemeClr val="bg2">
                    <a:lumMod val="90000"/>
                  </a:schemeClr>
                </a:solidFill>
              </a:rPr>
              <a:t>, delvis med rollator.</a:t>
            </a:r>
          </a:p>
          <a:p>
            <a:pPr marL="0" indent="0">
              <a:buNone/>
            </a:pPr>
            <a:r>
              <a:rPr lang="sv-SE" sz="1200" i="1" dirty="0">
                <a:solidFill>
                  <a:schemeClr val="bg2">
                    <a:lumMod val="90000"/>
                  </a:schemeClr>
                </a:solidFill>
              </a:rPr>
              <a:t>Anders har nu ringt till distriktsköterska på vårdcentralen och berättat att han befinner sig hemma hos Evert, detta efter att fadern ringt honom och berättat att han har ont och har svårt att ta sig upp ur sängen, och samtidigt verkat påtagligt andfådd. Evert har nämnt att han snubblat i trappan men lyckats ta sig upp själv. Idag då Anders ville ringa ambulans blev Evert bara rejält arg, så Anders tog då ledigt från arbetet och åkte hem till sin far. Enligt Anders har Evert de senaste veckorna övergått från att vara korthuggen och lite ilsk, till att vara allt mer passiv, tillbakadragen och tystlåten. Dessutom blir det alltmer uppenbart att Evert egentligen behöver hjälp i sin vardag, han doftar fränt av urin, har smutsiga kläder och mat som Anders hjälper honom att inhandla går inte alltid åt.</a:t>
            </a:r>
          </a:p>
          <a:p>
            <a:pPr marL="0" indent="0">
              <a:buNone/>
            </a:pPr>
            <a:r>
              <a:rPr lang="sv-SE" sz="1200" i="1" dirty="0">
                <a:solidFill>
                  <a:schemeClr val="bg2">
                    <a:lumMod val="90000"/>
                  </a:schemeClr>
                </a:solidFill>
              </a:rPr>
              <a:t>Trots Everts ovilja till hjälp har Anders idag lyckats övertala honom att ta emot ett tillsynsbesök av distriktsköterska Ulla som Evert tidigare hade tillfällig kontakt med vid hustruns bortgång. Ulla har vädjat till dig att följa med på hembesöket din sista fredag som vikarierande underläkare på vårdcentralen. </a:t>
            </a:r>
          </a:p>
          <a:p>
            <a:pPr marL="0" indent="0">
              <a:buNone/>
            </a:pPr>
            <a:r>
              <a:rPr lang="sv-SE" sz="1200" i="1" dirty="0">
                <a:solidFill>
                  <a:schemeClr val="bg2">
                    <a:lumMod val="90000"/>
                  </a:schemeClr>
                </a:solidFill>
              </a:rPr>
              <a:t>Du har snabbläst lite i journalen på väg till besöket och funnit att Evert har en mångårig hjärtsvikt, han har haft ett misstänkt strokeinsjuknande med övergående balansproblem för 4 år sedan, han har också tidigare sökt för ansträngningsutlöst smärta i benen som tolkats bero på nedsatt arteriell cirkulation. Vid tidigare vårdcentralskontakter har det beskrivits en osäkerhet kring hur medicinering sköts. Det finns en risk för skelettskada eftersom Evert verkar ha fallit och har svårt att belasta. Han kan ha urinretention och/eller urinvägsvägsinfektion eftersom han verkar läcka urin. Den psykiska förändring som beskrivs efter hustruns bortgång kan t ex orsakas av komplicerad sorgereaktion, depression eller missbruk. Han är andfådd, har en känd hjärtsvikt och uppgifter om dålig </a:t>
            </a:r>
            <a:r>
              <a:rPr lang="sv-SE" sz="1200" i="1" dirty="0" err="1">
                <a:solidFill>
                  <a:schemeClr val="bg2">
                    <a:lumMod val="90000"/>
                  </a:schemeClr>
                </a:solidFill>
              </a:rPr>
              <a:t>behandlingscompliance</a:t>
            </a:r>
            <a:r>
              <a:rPr lang="sv-SE" sz="1200" i="1" dirty="0">
                <a:solidFill>
                  <a:schemeClr val="bg2">
                    <a:lumMod val="90000"/>
                  </a:schemeClr>
                </a:solidFill>
              </a:rPr>
              <a:t>, detta kan behöva ses över. Alternativt kan hans andfåddhet orsakas av t ex KOL med tanke på mångårig rökning. </a:t>
            </a:r>
          </a:p>
          <a:p>
            <a:pPr marL="0" indent="0">
              <a:buNone/>
            </a:pPr>
            <a:r>
              <a:rPr lang="sv-SE" sz="1400" dirty="0"/>
              <a:t>Då du och Ulla anländer för hembesöket ligger Evert fortfarande till sängs. Han verkar inte helt mentalt klar men berättar lite flåsigt att han haft svårt att röra sig efter att ramlat i trappan, troligen under gårdagen. Han verkar ändå ha tagit sig fram hemma och stöttat sig mot väggar och räcke för att ta sig till toaletten. Han klagar främst på värk i trakten av höger höft, är öm i ljumsken och har ganska ont vid belastning av högerbenet. Du anser att Evert absolut behöver sjukhusvård, men då du antyder att han skulle behöva det är Evert arg och helt oresonabel.</a:t>
            </a:r>
          </a:p>
          <a:p>
            <a:pPr marL="0" indent="0">
              <a:buNone/>
            </a:pPr>
            <a:r>
              <a:rPr lang="sv-SE" sz="1400" b="1" dirty="0"/>
              <a:t>Fråga 2:2 (3p)</a:t>
            </a:r>
            <a:br>
              <a:rPr lang="sv-SE" sz="1400" dirty="0"/>
            </a:br>
            <a:r>
              <a:rPr lang="sv-SE" sz="1400" dirty="0"/>
              <a:t>Ange vilka möjligheter du överväger för att få in Evert på sjukhus och ange de begränsningar och möjliga alternativ som kan finnas.</a:t>
            </a:r>
          </a:p>
        </p:txBody>
      </p:sp>
    </p:spTree>
    <p:extLst>
      <p:ext uri="{BB962C8B-B14F-4D97-AF65-F5344CB8AC3E}">
        <p14:creationId xmlns:p14="http://schemas.microsoft.com/office/powerpoint/2010/main" val="29983993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Evert, 83 år. (35p)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807781" cy="5982237"/>
          </a:xfrm>
        </p:spPr>
        <p:txBody>
          <a:bodyPr>
            <a:normAutofit/>
          </a:bodyPr>
          <a:lstStyle/>
          <a:p>
            <a:pPr marL="0" indent="0">
              <a:buNone/>
            </a:pPr>
            <a:r>
              <a:rPr lang="sv-SE" sz="1200" i="1" dirty="0">
                <a:solidFill>
                  <a:schemeClr val="bg2">
                    <a:lumMod val="90000"/>
                  </a:schemeClr>
                </a:solidFill>
              </a:rPr>
              <a:t>Evert är 83 år och bor i ett stort men något nedgånget och omodernt hus en bit ut på landsbygden. Enklare toalett och kök finns på bottenvåningen, sovrum och badrum med badkar på övervåningen. Han är mångårig rökare. För 2,5 månader sedan blev han hastigt och oväntat änkeman, då den tidigare friska hustrun som skötte mycket av hushållet avled i hjärtinfarkt. Evert har 2 barn, närmaste sonen Anders bor 7 mil bort, han har stöttat en hel del senaste månaderna. Evert har hittills vägrat hemtjänst och inte velat besöka vårdcentralen. Han rör sig normalt sett </a:t>
            </a:r>
            <a:r>
              <a:rPr lang="sv-SE" sz="1200" i="1" dirty="0" err="1">
                <a:solidFill>
                  <a:schemeClr val="bg2">
                    <a:lumMod val="90000"/>
                  </a:schemeClr>
                </a:solidFill>
              </a:rPr>
              <a:t>stappligt</a:t>
            </a:r>
            <a:r>
              <a:rPr lang="sv-SE" sz="1200" i="1" dirty="0">
                <a:solidFill>
                  <a:schemeClr val="bg2">
                    <a:lumMod val="90000"/>
                  </a:schemeClr>
                </a:solidFill>
              </a:rPr>
              <a:t>, delvis med rollator.</a:t>
            </a:r>
          </a:p>
          <a:p>
            <a:pPr marL="0" indent="0">
              <a:buNone/>
            </a:pPr>
            <a:r>
              <a:rPr lang="sv-SE" sz="1200" i="1" dirty="0">
                <a:solidFill>
                  <a:schemeClr val="bg2">
                    <a:lumMod val="90000"/>
                  </a:schemeClr>
                </a:solidFill>
              </a:rPr>
              <a:t>Anders har nu ringt till distriktsköterska på vårdcentralen och berättat att han befinner sig hemma hos Evert, detta efter att fadern ringt honom och berättat att han har ont och har svårt att ta sig upp ur sängen, och samtidigt verkat påtagligt andfådd. Evert har nämnt att han snubblat i trappan men lyckats ta sig upp själv. Idag då Anders ville ringa ambulans blev Evert bara rejält arg, så Anders tog då ledigt från arbetet och åkte hem till sin far. Enligt Anders har Evert de senaste veckorna övergått från att vara korthuggen och lite ilsk, till att vara allt mer passiv, tillbakadragen och tystlåten. Dessutom blir det alltmer uppenbart att Evert egentligen behöver hjälp i sin vardag, han doftar fränt av urin, har smutsiga kläder och mat som Anders hjälper honom att inhandla går inte alltid åt.</a:t>
            </a:r>
          </a:p>
          <a:p>
            <a:pPr marL="0" indent="0">
              <a:buNone/>
            </a:pPr>
            <a:r>
              <a:rPr lang="sv-SE" sz="1200" i="1" dirty="0">
                <a:solidFill>
                  <a:schemeClr val="bg2">
                    <a:lumMod val="90000"/>
                  </a:schemeClr>
                </a:solidFill>
              </a:rPr>
              <a:t>Trots Everts ovilja till hjälp har Anders idag lyckats övertala honom att ta emot ett tillsynsbesök av distriktsköterska Ulla som Evert tidigare hade tillfällig kontakt med vid hustruns bortgång. Ulla har vädjat till dig att följa med på hembesöket din sista fredag som vikarierande underläkare på vårdcentralen. </a:t>
            </a:r>
          </a:p>
          <a:p>
            <a:pPr marL="0" indent="0">
              <a:buNone/>
            </a:pPr>
            <a:r>
              <a:rPr lang="sv-SE" sz="1200" i="1" dirty="0">
                <a:solidFill>
                  <a:schemeClr val="bg2">
                    <a:lumMod val="90000"/>
                  </a:schemeClr>
                </a:solidFill>
              </a:rPr>
              <a:t>Du har snabbläst lite i journalen på väg till besöket och funnit att Evert har en mångårig hjärtsvikt, han har haft ett misstänkt strokeinsjuknande med övergående balansproblem för 4 år sedan, han har också tidigare sökt för ansträngningsutlöst smärta i benen som tolkats bero på nedsatt arteriell cirkulation. Vid tidigare vårdcentralskontakter har det beskrivits en osäkerhet kring hur medicinering sköts. Det finns en risk för skelettskada eftersom Evert verkar ha fallit och har svårt att belasta. Han kan ha urinretention och/eller urinvägsvägsinfektion eftersom han verkar läcka urin. Den psykiska förändring som beskrivs efter hustruns bortgång kan t ex orsakas av komplicerad sorgereaktion, depression eller missbruk. Han är andfådd, har en känd hjärtsvikt och uppgifter om dålig </a:t>
            </a:r>
            <a:r>
              <a:rPr lang="sv-SE" sz="1200" i="1" dirty="0" err="1">
                <a:solidFill>
                  <a:schemeClr val="bg2">
                    <a:lumMod val="90000"/>
                  </a:schemeClr>
                </a:solidFill>
              </a:rPr>
              <a:t>behandlingscompliance</a:t>
            </a:r>
            <a:r>
              <a:rPr lang="sv-SE" sz="1200" i="1" dirty="0">
                <a:solidFill>
                  <a:schemeClr val="bg2">
                    <a:lumMod val="90000"/>
                  </a:schemeClr>
                </a:solidFill>
              </a:rPr>
              <a:t>, detta kan behöva ses över. Alternativt kan hans andfåddhet orsakas av t ex KOL med tanke på mångårig rökning. </a:t>
            </a:r>
          </a:p>
          <a:p>
            <a:pPr marL="0" indent="0">
              <a:buNone/>
            </a:pPr>
            <a:r>
              <a:rPr lang="sv-SE" sz="1400" dirty="0"/>
              <a:t>Då du och Ulla anländer för hembesöket ligger Evert fortfarande till sängs. Han verkar inte helt mentalt klar men berättar lite flåsigt att han haft svårt att röra sig efter att ramlat i trappan, troligen under gårdagen. Han verkar ändå ha tagit sig fram hemma och stöttat sig mot väggar och räcke för att ta sig till toaletten. Han klagar främst på värk i trakten av höger höft, är öm i ljumsken och har ganska ont vid belastning av högerbenet. Du anser att Evert absolut behöver sjukhusvård, men då du antyder att han skulle behöva det är Evert arg och helt oresonabel.</a:t>
            </a:r>
          </a:p>
          <a:p>
            <a:pPr marL="0" indent="0">
              <a:buNone/>
            </a:pPr>
            <a:r>
              <a:rPr lang="sv-SE" sz="1400" b="1" dirty="0"/>
              <a:t>Fråga 2:2 (3p)</a:t>
            </a:r>
            <a:br>
              <a:rPr lang="sv-SE" sz="1400" dirty="0"/>
            </a:br>
            <a:r>
              <a:rPr lang="sv-SE" sz="1400" dirty="0"/>
              <a:t>Ange vilka möjligheter du överväger för att få in Evert på sjukhus och ange de begränsningar och möjliga alternativ som kan finnas.</a:t>
            </a:r>
          </a:p>
          <a:p>
            <a:pPr marL="0" indent="0">
              <a:buNone/>
            </a:pPr>
            <a:r>
              <a:rPr lang="sv-SE" sz="1400" b="1" i="1" dirty="0">
                <a:solidFill>
                  <a:srgbClr val="0070C0"/>
                </a:solidFill>
              </a:rPr>
              <a:t>Återkoppling 2:2. </a:t>
            </a:r>
            <a:r>
              <a:rPr lang="sv-SE" sz="1400" i="1" dirty="0">
                <a:solidFill>
                  <a:srgbClr val="0070C0"/>
                </a:solidFill>
              </a:rPr>
              <a:t>Du behöver försöka övertyga honom om behov av inneliggande vård. Inga tvångsåtgärder såsom exempelvis vårdintyg är tillämpliga i denna situation. Skulle det inte gå att på något sätt övertala Evert kan du ändå behöva lämna honom i hemmet. Då är det viktigt att i möjligaste mån förvissa dig om att medicinering fungerar, att fortsatt tillsyn accepteras och vid oförändrat eller försämrat tillstånd låta en person Evert har förtroende för fortsätta försöka övertala honom till sjukhusvård.(Lärandemål A4, A5, B5, B9) </a:t>
            </a:r>
          </a:p>
        </p:txBody>
      </p:sp>
    </p:spTree>
    <p:extLst>
      <p:ext uri="{BB962C8B-B14F-4D97-AF65-F5344CB8AC3E}">
        <p14:creationId xmlns:p14="http://schemas.microsoft.com/office/powerpoint/2010/main" val="20732267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Evert, 83 år. (35p)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807781" cy="5982237"/>
          </a:xfrm>
        </p:spPr>
        <p:txBody>
          <a:bodyPr>
            <a:normAutofit/>
          </a:bodyPr>
          <a:lstStyle/>
          <a:p>
            <a:pPr marL="0" indent="0">
              <a:buNone/>
            </a:pPr>
            <a:r>
              <a:rPr lang="sv-SE" sz="1200" i="1" dirty="0">
                <a:solidFill>
                  <a:schemeClr val="bg2">
                    <a:lumMod val="90000"/>
                  </a:schemeClr>
                </a:solidFill>
              </a:rPr>
              <a:t>(…)</a:t>
            </a:r>
          </a:p>
          <a:p>
            <a:pPr marL="0" indent="0">
              <a:buNone/>
            </a:pPr>
            <a:r>
              <a:rPr lang="sv-SE" sz="1400" dirty="0"/>
              <a:t>Du lyckas till slut med viss möda och bistånd av Anders och Ulla övertyga Evert att om han måste in till sjukhuset. På akutmottagningen finner man vid röntgen en </a:t>
            </a:r>
            <a:r>
              <a:rPr lang="sv-SE" sz="1400" dirty="0" err="1"/>
              <a:t>odislocerad</a:t>
            </a:r>
            <a:r>
              <a:rPr lang="sv-SE" sz="1400" dirty="0"/>
              <a:t> fraktur i os pubis, </a:t>
            </a:r>
            <a:r>
              <a:rPr lang="sv-SE" sz="1400" dirty="0" err="1"/>
              <a:t>ramus</a:t>
            </a:r>
            <a:r>
              <a:rPr lang="sv-SE" sz="1400" dirty="0"/>
              <a:t> </a:t>
            </a:r>
            <a:r>
              <a:rPr lang="sv-SE" sz="1400" dirty="0" err="1"/>
              <a:t>inferior</a:t>
            </a:r>
            <a:r>
              <a:rPr lang="sv-SE" sz="1400" dirty="0"/>
              <a:t>, i bäckenet. För säkerhets skull gör man även en datortomografi av huvudet som visar en lätt generell atrofi men inga andra avvikelser. Väl på plats på sjukhuset accepterar Evert trots allt att kvarstanna. Under helgen flyttas Evert till geriatrisk vårdavdelning på grund av platsbrist på ortopedkliniken.</a:t>
            </a:r>
          </a:p>
          <a:p>
            <a:pPr marL="0" indent="0">
              <a:buNone/>
            </a:pPr>
            <a:r>
              <a:rPr lang="sv-SE" sz="1400" dirty="0"/>
              <a:t>På måndagen slumpar det sig så att du stöter på Evert igen på den geriatriska kliniken där du nu börjat arbeta. Evert beskrivs på måndagsförmiddagen av undersköterska vara fortsatt vresig och delvis förvirrad, lite fixerad vid att efterfråga sina cigaretter. Läkemedelslistan är lite osäker sedan tidigare, och har byggts på genom jourinsatser under helgen och apotekare som besöker avdelningen påminner dig om att det är lämpligt med en läkemedelsgenomgång.</a:t>
            </a:r>
          </a:p>
          <a:p>
            <a:pPr marL="0" indent="0">
              <a:buNone/>
            </a:pPr>
            <a:r>
              <a:rPr lang="sv-SE" sz="1400" b="1" dirty="0"/>
              <a:t>Fråga 2:3 (2p)</a:t>
            </a:r>
            <a:br>
              <a:rPr lang="sv-SE" sz="1400" dirty="0"/>
            </a:br>
            <a:r>
              <a:rPr lang="sv-SE" sz="1400" dirty="0"/>
              <a:t>Vad innebär en fördjupad läkemedelsgenomgång?</a:t>
            </a:r>
          </a:p>
        </p:txBody>
      </p:sp>
    </p:spTree>
    <p:extLst>
      <p:ext uri="{BB962C8B-B14F-4D97-AF65-F5344CB8AC3E}">
        <p14:creationId xmlns:p14="http://schemas.microsoft.com/office/powerpoint/2010/main" val="40687208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Evert, 83 år. (35p)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807781" cy="5982237"/>
          </a:xfrm>
        </p:spPr>
        <p:txBody>
          <a:bodyPr>
            <a:normAutofit/>
          </a:bodyPr>
          <a:lstStyle/>
          <a:p>
            <a:pPr marL="0" indent="0">
              <a:buNone/>
            </a:pPr>
            <a:r>
              <a:rPr lang="sv-SE" sz="1200" i="1" dirty="0">
                <a:solidFill>
                  <a:schemeClr val="bg2">
                    <a:lumMod val="90000"/>
                  </a:schemeClr>
                </a:solidFill>
              </a:rPr>
              <a:t>(…)</a:t>
            </a:r>
          </a:p>
          <a:p>
            <a:pPr marL="0" indent="0">
              <a:buNone/>
            </a:pPr>
            <a:r>
              <a:rPr lang="sv-SE" sz="1400" dirty="0"/>
              <a:t>Du lyckas till slut med viss möda och bistånd av Anders och Ulla övertyga Evert att om han måste in till sjukhuset. På akutmottagningen finner man vid röntgen en </a:t>
            </a:r>
            <a:r>
              <a:rPr lang="sv-SE" sz="1400" dirty="0" err="1"/>
              <a:t>odislocerad</a:t>
            </a:r>
            <a:r>
              <a:rPr lang="sv-SE" sz="1400" dirty="0"/>
              <a:t> fraktur i os pubis, </a:t>
            </a:r>
            <a:r>
              <a:rPr lang="sv-SE" sz="1400" dirty="0" err="1"/>
              <a:t>ramus</a:t>
            </a:r>
            <a:r>
              <a:rPr lang="sv-SE" sz="1400" dirty="0"/>
              <a:t> </a:t>
            </a:r>
            <a:r>
              <a:rPr lang="sv-SE" sz="1400" dirty="0" err="1"/>
              <a:t>inferior</a:t>
            </a:r>
            <a:r>
              <a:rPr lang="sv-SE" sz="1400" dirty="0"/>
              <a:t>, i bäckenet. För säkerhets skull gör man även en datortomografi av huvudet som visar en lätt generell atrofi men inga andra avvikelser. Väl på plats på sjukhuset accepterar Evert trots allt att kvarstanna. Under helgen flyttas Evert till geriatrisk vårdavdelning på grund av platsbrist på ortopedkliniken.</a:t>
            </a:r>
          </a:p>
          <a:p>
            <a:pPr marL="0" indent="0">
              <a:buNone/>
            </a:pPr>
            <a:r>
              <a:rPr lang="sv-SE" sz="1400" dirty="0"/>
              <a:t>På måndagen slumpar det sig så att du stöter på Evert igen på den geriatriska kliniken där du nu börjat arbeta. Evert beskrivs på måndagsförmiddagen av undersköterska vara fortsatt vresig och delvis förvirrad, lite fixerad vid att efterfråga sina cigaretter. Läkemedelslistan är lite osäker sedan tidigare, och har byggts på genom jourinsatser under helgen och apotekare som besöker avdelningen påminner dig om att det är lämpligt med en läkemedelsgenomgång.</a:t>
            </a:r>
          </a:p>
          <a:p>
            <a:pPr marL="0" indent="0">
              <a:buNone/>
            </a:pPr>
            <a:r>
              <a:rPr lang="sv-SE" sz="1400" b="1" dirty="0"/>
              <a:t>Fråga 2:3 (2p)</a:t>
            </a:r>
            <a:br>
              <a:rPr lang="sv-SE" sz="1400" dirty="0"/>
            </a:br>
            <a:r>
              <a:rPr lang="sv-SE" sz="1400" dirty="0"/>
              <a:t>Vad innebär en fördjupad läkemedelsgenomgång?</a:t>
            </a:r>
          </a:p>
          <a:p>
            <a:pPr marL="0" indent="0">
              <a:buNone/>
            </a:pPr>
            <a:r>
              <a:rPr lang="sv-SE" sz="1400" b="1" i="1" dirty="0">
                <a:solidFill>
                  <a:srgbClr val="0070C0"/>
                </a:solidFill>
              </a:rPr>
              <a:t>Återkoppling 2:3. </a:t>
            </a:r>
            <a:br>
              <a:rPr lang="sv-SE" sz="1400" i="1" dirty="0">
                <a:solidFill>
                  <a:srgbClr val="0070C0"/>
                </a:solidFill>
              </a:rPr>
            </a:br>
            <a:r>
              <a:rPr lang="sv-SE" sz="1400" i="1" dirty="0">
                <a:solidFill>
                  <a:srgbClr val="0070C0"/>
                </a:solidFill>
              </a:rPr>
              <a:t>En fördjupad läkemedelsgenomgång innebär en systematisk bedömning och omprövning av en patients ordinerade och använda läkemedel utifrån patientens hälsotillstånd och behov, i syfte att uppnå en ändamålsenlig och säker läkemedelsbehandling och lösa läkemedelsrelaterade problem. För varje läkemedel på listan bör indikation, effekt, dosering, biverkningar och nytta i förhållande till övriga läkemedel värderas. (Lärandemål B6)</a:t>
            </a:r>
          </a:p>
        </p:txBody>
      </p:sp>
    </p:spTree>
    <p:extLst>
      <p:ext uri="{BB962C8B-B14F-4D97-AF65-F5344CB8AC3E}">
        <p14:creationId xmlns:p14="http://schemas.microsoft.com/office/powerpoint/2010/main" val="24249703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Evert, 83 år. (35p)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807781" cy="5982237"/>
          </a:xfrm>
        </p:spPr>
        <p:txBody>
          <a:bodyPr>
            <a:normAutofit/>
          </a:bodyPr>
          <a:lstStyle/>
          <a:p>
            <a:pPr marL="0" indent="0">
              <a:buNone/>
            </a:pPr>
            <a:r>
              <a:rPr lang="sv-SE" sz="1200" i="1" dirty="0">
                <a:solidFill>
                  <a:schemeClr val="bg2">
                    <a:lumMod val="90000"/>
                  </a:schemeClr>
                </a:solidFill>
              </a:rPr>
              <a:t>(…) </a:t>
            </a:r>
            <a:r>
              <a:rPr lang="sv-SE" sz="1200" dirty="0">
                <a:solidFill>
                  <a:schemeClr val="bg2">
                    <a:lumMod val="90000"/>
                  </a:schemeClr>
                </a:solidFill>
              </a:rPr>
              <a:t>Du lyckas till slut med viss möda och bistånd av Anders och Ulla övertyga Evert att om han måste in till sjukhuset. På akutmottagningen finner man vid röntgen en </a:t>
            </a:r>
            <a:r>
              <a:rPr lang="sv-SE" sz="1200" dirty="0" err="1">
                <a:solidFill>
                  <a:schemeClr val="bg2">
                    <a:lumMod val="90000"/>
                  </a:schemeClr>
                </a:solidFill>
              </a:rPr>
              <a:t>odislocerad</a:t>
            </a:r>
            <a:r>
              <a:rPr lang="sv-SE" sz="1200" dirty="0">
                <a:solidFill>
                  <a:schemeClr val="bg2">
                    <a:lumMod val="90000"/>
                  </a:schemeClr>
                </a:solidFill>
              </a:rPr>
              <a:t> fraktur i os pubis, </a:t>
            </a:r>
            <a:r>
              <a:rPr lang="sv-SE" sz="1200" dirty="0" err="1">
                <a:solidFill>
                  <a:schemeClr val="bg2">
                    <a:lumMod val="90000"/>
                  </a:schemeClr>
                </a:solidFill>
              </a:rPr>
              <a:t>ramus</a:t>
            </a:r>
            <a:r>
              <a:rPr lang="sv-SE" sz="1200" dirty="0">
                <a:solidFill>
                  <a:schemeClr val="bg2">
                    <a:lumMod val="90000"/>
                  </a:schemeClr>
                </a:solidFill>
              </a:rPr>
              <a:t> </a:t>
            </a:r>
            <a:r>
              <a:rPr lang="sv-SE" sz="1200" dirty="0" err="1">
                <a:solidFill>
                  <a:schemeClr val="bg2">
                    <a:lumMod val="90000"/>
                  </a:schemeClr>
                </a:solidFill>
              </a:rPr>
              <a:t>inferior</a:t>
            </a:r>
            <a:r>
              <a:rPr lang="sv-SE" sz="1200" dirty="0">
                <a:solidFill>
                  <a:schemeClr val="bg2">
                    <a:lumMod val="90000"/>
                  </a:schemeClr>
                </a:solidFill>
              </a:rPr>
              <a:t>, i bäckenet. För säkerhets skull gör man även en datortomografi av huvudet som visar en lätt generell atrofi men inga andra avvikelser. Väl på plats på sjukhuset accepterar Evert trots allt att kvarstanna. Under helgen flyttas Evert till geriatrisk vårdavdelning på grund av platsbrist på ortopedkliniken. På måndagen slumpar det sig så att du stöter på Evert igen på den geriatriska kliniken där du nu börjat arbeta. Evert beskrivs på måndagsförmiddagen av undersköterska vara fortsatt vresig och delvis förvirrad, lite fixerad vid att efterfråga sina cigaretter. Läkemedelslistan är lite osäker sedan tidigare, och har byggts på genom jourinsatser under helgen och apotekare som besöker avdelningen påminner dig om att det är lämpligt med en läkemedelsgenomgång.</a:t>
            </a:r>
            <a:r>
              <a:rPr lang="sv-SE" sz="1200" i="1" dirty="0">
                <a:solidFill>
                  <a:schemeClr val="bg2">
                    <a:lumMod val="90000"/>
                  </a:schemeClr>
                </a:solidFill>
              </a:rPr>
              <a:t> En fördjupad läkemedelsgenomgång innebär en systematisk bedömning och omprövning av en patients ordinerade och använda läkemedel utifrån patientens hälsotillstånd och behov, i syfte att uppnå en ändamålsenlig och säker läkemedelsbehandling och lösa läkemedelsrelaterade problem. För varje läkemedel på listan bör indikation, effekt, dosering, biverkningar och nytta i förhållande till övriga läkemedel värderas.</a:t>
            </a:r>
          </a:p>
          <a:p>
            <a:pPr marL="0" indent="0">
              <a:buNone/>
            </a:pPr>
            <a:r>
              <a:rPr lang="sv-SE" sz="1400" dirty="0"/>
              <a:t>Du går igenom journalen och ser att utöver fortsatt belastningssmärta och förvirring rapporteras Evert också vara yr vid uppresning vilket försvårat mobilisering. Labprover visar högt </a:t>
            </a:r>
            <a:r>
              <a:rPr lang="sv-SE" sz="1400" dirty="0" err="1"/>
              <a:t>kreatinin</a:t>
            </a:r>
            <a:r>
              <a:rPr lang="sv-SE" sz="1400" dirty="0"/>
              <a:t> 160 µmol/L och </a:t>
            </a:r>
            <a:r>
              <a:rPr lang="sv-SE" sz="1400" dirty="0" err="1"/>
              <a:t>eGFR</a:t>
            </a:r>
            <a:r>
              <a:rPr lang="sv-SE" sz="1400" dirty="0"/>
              <a:t> 29 ml/min, Blodtryck i liggande 105/60 mm Hg, puls 52 slag/minut. Syremättnaden är 96% på luft.</a:t>
            </a:r>
          </a:p>
          <a:p>
            <a:pPr marL="0" indent="0">
              <a:buNone/>
            </a:pPr>
            <a:r>
              <a:rPr lang="sv-SE" sz="1400" dirty="0"/>
              <a:t>Everts läkemedelslista ser nu ut så här:</a:t>
            </a:r>
            <a:br>
              <a:rPr lang="sv-SE" sz="1400" dirty="0"/>
            </a:br>
            <a:r>
              <a:rPr lang="sv-SE" sz="1400" dirty="0"/>
              <a:t>Tablett </a:t>
            </a:r>
            <a:r>
              <a:rPr lang="sv-SE" sz="1400" dirty="0" err="1"/>
              <a:t>Trombyl</a:t>
            </a:r>
            <a:r>
              <a:rPr lang="sv-SE" sz="1400" dirty="0"/>
              <a:t>® 75 mg x 1, tablett </a:t>
            </a:r>
            <a:r>
              <a:rPr lang="sv-SE" sz="1400" dirty="0" err="1"/>
              <a:t>Betolvex</a:t>
            </a:r>
            <a:r>
              <a:rPr lang="sv-SE" sz="1400" dirty="0"/>
              <a:t>® 1 mg x 1, Tablett </a:t>
            </a:r>
            <a:r>
              <a:rPr lang="sv-SE" sz="1400" dirty="0" err="1"/>
              <a:t>enalapril</a:t>
            </a:r>
            <a:r>
              <a:rPr lang="sv-SE" sz="1400" dirty="0"/>
              <a:t> 20 mg x 1, tablett </a:t>
            </a:r>
            <a:r>
              <a:rPr lang="sv-SE" sz="1400" dirty="0" err="1"/>
              <a:t>atenolol</a:t>
            </a:r>
            <a:r>
              <a:rPr lang="sv-SE" sz="1400" dirty="0"/>
              <a:t> 100 mg x 1, tablett </a:t>
            </a:r>
            <a:r>
              <a:rPr lang="sv-SE" sz="1400" dirty="0" err="1"/>
              <a:t>spironolakton</a:t>
            </a:r>
            <a:r>
              <a:rPr lang="sv-SE" sz="1400" dirty="0"/>
              <a:t> 50 mg x 1, tablett </a:t>
            </a:r>
            <a:r>
              <a:rPr lang="sv-SE" sz="1400" dirty="0" err="1"/>
              <a:t>Furix</a:t>
            </a:r>
            <a:r>
              <a:rPr lang="sv-SE" sz="1400" dirty="0"/>
              <a:t>® 40 mg vid behov, tablett </a:t>
            </a:r>
            <a:r>
              <a:rPr lang="sv-SE" sz="1400" dirty="0" err="1"/>
              <a:t>Oxascand</a:t>
            </a:r>
            <a:r>
              <a:rPr lang="sv-SE" sz="1400" dirty="0"/>
              <a:t>® 10 mg vid behov mot oro, tablett Propavan® 25 mg 1-2 till natten, tablett </a:t>
            </a:r>
            <a:r>
              <a:rPr lang="sv-SE" sz="1400" dirty="0" err="1"/>
              <a:t>Atarax</a:t>
            </a:r>
            <a:r>
              <a:rPr lang="sv-SE" sz="1400" dirty="0"/>
              <a:t>® 10 mg x 2 mot klåda, tablett Alvedon® 1 g x 3, tablett </a:t>
            </a:r>
            <a:r>
              <a:rPr lang="sv-SE" sz="1400" dirty="0" err="1"/>
              <a:t>tramadol</a:t>
            </a:r>
            <a:r>
              <a:rPr lang="sv-SE" sz="1400" dirty="0"/>
              <a:t> 50 mg x 3, kapsel </a:t>
            </a:r>
            <a:r>
              <a:rPr lang="sv-SE" sz="1400" dirty="0" err="1"/>
              <a:t>Oxynorm</a:t>
            </a:r>
            <a:r>
              <a:rPr lang="sv-SE" sz="1400" dirty="0"/>
              <a:t>® 5 mg vid behov.</a:t>
            </a:r>
          </a:p>
          <a:p>
            <a:pPr marL="0" indent="0">
              <a:buNone/>
            </a:pPr>
            <a:r>
              <a:rPr lang="sv-SE" sz="1400" b="1" dirty="0"/>
              <a:t>Fråga 2:4 (5p)</a:t>
            </a:r>
            <a:br>
              <a:rPr lang="sv-SE" sz="1400" b="1" dirty="0"/>
            </a:br>
            <a:r>
              <a:rPr lang="sv-SE" sz="1400" dirty="0"/>
              <a:t>Ange 5 läkemedelsförändringar du överväger vid din läkemedelsgenomgång (utsättning, insättning eller dosjustering) och motivera var och en av dessa utifrån den helhetsbild som hittills framkommit.</a:t>
            </a:r>
          </a:p>
        </p:txBody>
      </p:sp>
    </p:spTree>
    <p:extLst>
      <p:ext uri="{BB962C8B-B14F-4D97-AF65-F5344CB8AC3E}">
        <p14:creationId xmlns:p14="http://schemas.microsoft.com/office/powerpoint/2010/main" val="22136235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Evert, 83 år. (35p)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807781" cy="5982237"/>
          </a:xfrm>
        </p:spPr>
        <p:txBody>
          <a:bodyPr>
            <a:normAutofit/>
          </a:bodyPr>
          <a:lstStyle/>
          <a:p>
            <a:pPr marL="0" indent="0">
              <a:buNone/>
            </a:pPr>
            <a:r>
              <a:rPr lang="sv-SE" sz="1200" i="1" dirty="0">
                <a:solidFill>
                  <a:schemeClr val="bg2">
                    <a:lumMod val="90000"/>
                  </a:schemeClr>
                </a:solidFill>
              </a:rPr>
              <a:t>(…) </a:t>
            </a:r>
            <a:r>
              <a:rPr lang="sv-SE" sz="1200" dirty="0">
                <a:solidFill>
                  <a:schemeClr val="bg2">
                    <a:lumMod val="90000"/>
                  </a:schemeClr>
                </a:solidFill>
              </a:rPr>
              <a:t>Du lyckas till slut med viss möda och bistånd av Anders och Ulla övertyga Evert att om han måste in till sjukhuset. På akutmottagningen finner man vid röntgen en </a:t>
            </a:r>
            <a:r>
              <a:rPr lang="sv-SE" sz="1200" dirty="0" err="1">
                <a:solidFill>
                  <a:schemeClr val="bg2">
                    <a:lumMod val="90000"/>
                  </a:schemeClr>
                </a:solidFill>
              </a:rPr>
              <a:t>odislocerad</a:t>
            </a:r>
            <a:r>
              <a:rPr lang="sv-SE" sz="1200" dirty="0">
                <a:solidFill>
                  <a:schemeClr val="bg2">
                    <a:lumMod val="90000"/>
                  </a:schemeClr>
                </a:solidFill>
              </a:rPr>
              <a:t> fraktur i os pubis, </a:t>
            </a:r>
            <a:r>
              <a:rPr lang="sv-SE" sz="1200" dirty="0" err="1">
                <a:solidFill>
                  <a:schemeClr val="bg2">
                    <a:lumMod val="90000"/>
                  </a:schemeClr>
                </a:solidFill>
              </a:rPr>
              <a:t>ramus</a:t>
            </a:r>
            <a:r>
              <a:rPr lang="sv-SE" sz="1200" dirty="0">
                <a:solidFill>
                  <a:schemeClr val="bg2">
                    <a:lumMod val="90000"/>
                  </a:schemeClr>
                </a:solidFill>
              </a:rPr>
              <a:t> </a:t>
            </a:r>
            <a:r>
              <a:rPr lang="sv-SE" sz="1200" dirty="0" err="1">
                <a:solidFill>
                  <a:schemeClr val="bg2">
                    <a:lumMod val="90000"/>
                  </a:schemeClr>
                </a:solidFill>
              </a:rPr>
              <a:t>inferior</a:t>
            </a:r>
            <a:r>
              <a:rPr lang="sv-SE" sz="1200" dirty="0">
                <a:solidFill>
                  <a:schemeClr val="bg2">
                    <a:lumMod val="90000"/>
                  </a:schemeClr>
                </a:solidFill>
              </a:rPr>
              <a:t>, i bäckenet. För säkerhets skull gör man även en datortomografi av huvudet som visar en lätt generell atrofi men inga andra avvikelser. Väl på plats på sjukhuset accepterar Evert trots allt att kvarstanna. Under helgen flyttas Evert till geriatrisk vårdavdelning på grund av platsbrist på ortopedkliniken. På måndagen slumpar det sig så att du stöter på Evert igen på den geriatriska kliniken där du nu börjat arbeta. Evert beskrivs på måndagsförmiddagen av undersköterska vara fortsatt vresig och delvis förvirrad, lite fixerad vid att efterfråga sina cigaretter. Läkemedelslistan är lite osäker sedan tidigare, och har byggts på genom jourinsatser under helgen och apotekare som besöker avdelningen påminner dig om att det är lämpligt med en läkemedelsgenomgång.</a:t>
            </a:r>
            <a:r>
              <a:rPr lang="sv-SE" sz="1200" i="1" dirty="0">
                <a:solidFill>
                  <a:schemeClr val="bg2">
                    <a:lumMod val="90000"/>
                  </a:schemeClr>
                </a:solidFill>
              </a:rPr>
              <a:t> En fördjupad läkemedelsgenomgång innebär en systematisk bedömning och omprövning av en patients ordinerade och använda läkemedel utifrån patientens hälsotillstånd och behov, i syfte att uppnå en ändamålsenlig och säker läkemedelsbehandling och lösa läkemedelsrelaterade problem. För varje läkemedel på listan bör indikation, effekt, dosering, biverkningar och nytta i förhållande till övriga läkemedel värderas.</a:t>
            </a:r>
          </a:p>
          <a:p>
            <a:pPr marL="0" indent="0">
              <a:buNone/>
            </a:pPr>
            <a:r>
              <a:rPr lang="sv-SE" sz="1400" dirty="0"/>
              <a:t>Du går igenom journalen och ser att utöver fortsatt belastningssmärta och förvirring rapporteras Evert också vara yr vid uppresning vilket försvårat mobilisering. Labprover visar högt </a:t>
            </a:r>
            <a:r>
              <a:rPr lang="sv-SE" sz="1400" dirty="0" err="1"/>
              <a:t>kreatinin</a:t>
            </a:r>
            <a:r>
              <a:rPr lang="sv-SE" sz="1400" dirty="0"/>
              <a:t> 160 µmol/L och </a:t>
            </a:r>
            <a:r>
              <a:rPr lang="sv-SE" sz="1400" dirty="0" err="1"/>
              <a:t>eGFR</a:t>
            </a:r>
            <a:r>
              <a:rPr lang="sv-SE" sz="1400" dirty="0"/>
              <a:t> 29 ml/min, Blodtryck i liggande 105/60 mm Hg, puls 52 slag/minut. Syremättnaden är 96% på luft.</a:t>
            </a:r>
          </a:p>
          <a:p>
            <a:pPr marL="0" indent="0">
              <a:buNone/>
            </a:pPr>
            <a:r>
              <a:rPr lang="sv-SE" sz="1400" dirty="0"/>
              <a:t>Everts läkemedelslista ser nu ut så här:</a:t>
            </a:r>
            <a:br>
              <a:rPr lang="sv-SE" sz="1400" dirty="0"/>
            </a:br>
            <a:r>
              <a:rPr lang="sv-SE" sz="1400" dirty="0"/>
              <a:t>Tablett </a:t>
            </a:r>
            <a:r>
              <a:rPr lang="sv-SE" sz="1400" dirty="0" err="1"/>
              <a:t>Trombyl</a:t>
            </a:r>
            <a:r>
              <a:rPr lang="sv-SE" sz="1400" dirty="0"/>
              <a:t>® 75 mg x 1, tablett </a:t>
            </a:r>
            <a:r>
              <a:rPr lang="sv-SE" sz="1400" dirty="0" err="1"/>
              <a:t>Betolvex</a:t>
            </a:r>
            <a:r>
              <a:rPr lang="sv-SE" sz="1400" dirty="0"/>
              <a:t>® 1 mg x 1, Tablett </a:t>
            </a:r>
            <a:r>
              <a:rPr lang="sv-SE" sz="1400" dirty="0" err="1"/>
              <a:t>enalapril</a:t>
            </a:r>
            <a:r>
              <a:rPr lang="sv-SE" sz="1400" dirty="0"/>
              <a:t> 20 mg x 1, tablett </a:t>
            </a:r>
            <a:r>
              <a:rPr lang="sv-SE" sz="1400" dirty="0" err="1"/>
              <a:t>atenolol</a:t>
            </a:r>
            <a:r>
              <a:rPr lang="sv-SE" sz="1400" dirty="0"/>
              <a:t> 100 mg x 1, tablett </a:t>
            </a:r>
            <a:r>
              <a:rPr lang="sv-SE" sz="1400" dirty="0" err="1"/>
              <a:t>spironolakton</a:t>
            </a:r>
            <a:r>
              <a:rPr lang="sv-SE" sz="1400" dirty="0"/>
              <a:t> 50 mg x 1, tablett </a:t>
            </a:r>
            <a:r>
              <a:rPr lang="sv-SE" sz="1400" dirty="0" err="1"/>
              <a:t>Furix</a:t>
            </a:r>
            <a:r>
              <a:rPr lang="sv-SE" sz="1400" dirty="0"/>
              <a:t>® 40 mg vid behov, tablett </a:t>
            </a:r>
            <a:r>
              <a:rPr lang="sv-SE" sz="1400" dirty="0" err="1"/>
              <a:t>Oxascand</a:t>
            </a:r>
            <a:r>
              <a:rPr lang="sv-SE" sz="1400" dirty="0"/>
              <a:t>® 10 mg vid behov mot oro, tablett Propavan® 25 mg 1-2 till natten, tablett </a:t>
            </a:r>
            <a:r>
              <a:rPr lang="sv-SE" sz="1400" dirty="0" err="1"/>
              <a:t>Atarax</a:t>
            </a:r>
            <a:r>
              <a:rPr lang="sv-SE" sz="1400" dirty="0"/>
              <a:t>® 10 mg x 2 mot klåda, tablett Alvedon® 1 g x 3, tablett </a:t>
            </a:r>
            <a:r>
              <a:rPr lang="sv-SE" sz="1400" dirty="0" err="1"/>
              <a:t>tramadol</a:t>
            </a:r>
            <a:r>
              <a:rPr lang="sv-SE" sz="1400" dirty="0"/>
              <a:t> 50 mg x 3, kapsel </a:t>
            </a:r>
            <a:r>
              <a:rPr lang="sv-SE" sz="1400" dirty="0" err="1"/>
              <a:t>Oxynorm</a:t>
            </a:r>
            <a:r>
              <a:rPr lang="sv-SE" sz="1400" dirty="0"/>
              <a:t>® 5 mg vid behov.</a:t>
            </a:r>
          </a:p>
          <a:p>
            <a:pPr marL="0" indent="0">
              <a:buNone/>
            </a:pPr>
            <a:r>
              <a:rPr lang="sv-SE" sz="1400" b="1" dirty="0"/>
              <a:t>Fråga 2:4 (5p)</a:t>
            </a:r>
            <a:br>
              <a:rPr lang="sv-SE" sz="1400" b="1" dirty="0"/>
            </a:br>
            <a:r>
              <a:rPr lang="sv-SE" sz="1400" dirty="0"/>
              <a:t>Ange 5 läkemedelsförändringar du överväger vid din läkemedelsgenomgång (utsättning, insättning eller dosjustering) och motivera var och en av dessa utifrån den helhetsbild som hittills framkommit.</a:t>
            </a:r>
          </a:p>
          <a:p>
            <a:pPr marL="0" indent="0">
              <a:buNone/>
            </a:pPr>
            <a:r>
              <a:rPr lang="sv-SE" sz="1400" b="1" i="1" dirty="0">
                <a:solidFill>
                  <a:srgbClr val="0070C0"/>
                </a:solidFill>
              </a:rPr>
              <a:t>Återkoppling 2:4. </a:t>
            </a:r>
            <a:r>
              <a:rPr lang="sv-SE" sz="1400" i="1" dirty="0">
                <a:solidFill>
                  <a:srgbClr val="0070C0"/>
                </a:solidFill>
              </a:rPr>
              <a:t>Du överväger att minska doser av </a:t>
            </a:r>
            <a:r>
              <a:rPr lang="sv-SE" sz="1400" i="1" dirty="0" err="1">
                <a:solidFill>
                  <a:srgbClr val="0070C0"/>
                </a:solidFill>
              </a:rPr>
              <a:t>enalapril</a:t>
            </a:r>
            <a:r>
              <a:rPr lang="sv-SE" sz="1400" i="1" dirty="0">
                <a:solidFill>
                  <a:srgbClr val="0070C0"/>
                </a:solidFill>
              </a:rPr>
              <a:t> och/eller </a:t>
            </a:r>
            <a:r>
              <a:rPr lang="sv-SE" sz="1400" i="1" dirty="0" err="1">
                <a:solidFill>
                  <a:srgbClr val="0070C0"/>
                </a:solidFill>
              </a:rPr>
              <a:t>spironolakton</a:t>
            </a:r>
            <a:r>
              <a:rPr lang="sv-SE" sz="1400" i="1" dirty="0">
                <a:solidFill>
                  <a:srgbClr val="0070C0"/>
                </a:solidFill>
              </a:rPr>
              <a:t> med tanke på nedsatt njurfunktion och lågt blodtryck. Du minskar den höga dosen </a:t>
            </a:r>
            <a:r>
              <a:rPr lang="sv-SE" sz="1400" i="1" dirty="0" err="1">
                <a:solidFill>
                  <a:srgbClr val="0070C0"/>
                </a:solidFill>
              </a:rPr>
              <a:t>atenolol</a:t>
            </a:r>
            <a:r>
              <a:rPr lang="sv-SE" sz="1400" i="1" dirty="0">
                <a:solidFill>
                  <a:srgbClr val="0070C0"/>
                </a:solidFill>
              </a:rPr>
              <a:t> med tanke på långsam puls och lågt blodtryck. Du utsätter Propavan® och </a:t>
            </a:r>
            <a:r>
              <a:rPr lang="sv-SE" sz="1400" i="1" dirty="0" err="1">
                <a:solidFill>
                  <a:srgbClr val="0070C0"/>
                </a:solidFill>
              </a:rPr>
              <a:t>tramadol</a:t>
            </a:r>
            <a:r>
              <a:rPr lang="sv-SE" sz="1400" i="1" dirty="0">
                <a:solidFill>
                  <a:srgbClr val="0070C0"/>
                </a:solidFill>
              </a:rPr>
              <a:t> som båda är olämpliga för äldre. Du väljer samtidigt att vara konsekvent och använda endast en substans av opiattyp både som stående smärtbehandling och vid behov (</a:t>
            </a:r>
            <a:r>
              <a:rPr lang="sv-SE" sz="1400" i="1" dirty="0" err="1">
                <a:solidFill>
                  <a:srgbClr val="0070C0"/>
                </a:solidFill>
              </a:rPr>
              <a:t>oxikodon</a:t>
            </a:r>
            <a:r>
              <a:rPr lang="sv-SE" sz="1400" i="1" dirty="0">
                <a:solidFill>
                  <a:srgbClr val="0070C0"/>
                </a:solidFill>
              </a:rPr>
              <a:t>), och du kan också överväga behandling med nikotinplåster med tanke på möjlig nikotinabstinens. (Lärandemål A3, B6)</a:t>
            </a:r>
          </a:p>
        </p:txBody>
      </p:sp>
    </p:spTree>
    <p:extLst>
      <p:ext uri="{BB962C8B-B14F-4D97-AF65-F5344CB8AC3E}">
        <p14:creationId xmlns:p14="http://schemas.microsoft.com/office/powerpoint/2010/main" val="18450705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Evert, 83 år. (35p)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807781" cy="5982237"/>
          </a:xfrm>
        </p:spPr>
        <p:txBody>
          <a:bodyPr>
            <a:normAutofit/>
          </a:bodyPr>
          <a:lstStyle/>
          <a:p>
            <a:pPr marL="0" indent="0">
              <a:buNone/>
            </a:pPr>
            <a:r>
              <a:rPr lang="sv-SE" sz="1200" i="1" dirty="0">
                <a:solidFill>
                  <a:schemeClr val="bg2">
                    <a:lumMod val="90000"/>
                  </a:schemeClr>
                </a:solidFill>
              </a:rPr>
              <a:t>(…) Du överväger att minska doser av </a:t>
            </a:r>
            <a:r>
              <a:rPr lang="sv-SE" sz="1200" i="1" dirty="0" err="1">
                <a:solidFill>
                  <a:schemeClr val="bg2">
                    <a:lumMod val="90000"/>
                  </a:schemeClr>
                </a:solidFill>
              </a:rPr>
              <a:t>enalapril</a:t>
            </a:r>
            <a:r>
              <a:rPr lang="sv-SE" sz="1200" i="1" dirty="0">
                <a:solidFill>
                  <a:schemeClr val="bg2">
                    <a:lumMod val="90000"/>
                  </a:schemeClr>
                </a:solidFill>
              </a:rPr>
              <a:t> och/eller </a:t>
            </a:r>
            <a:r>
              <a:rPr lang="sv-SE" sz="1200" i="1" dirty="0" err="1">
                <a:solidFill>
                  <a:schemeClr val="bg2">
                    <a:lumMod val="90000"/>
                  </a:schemeClr>
                </a:solidFill>
              </a:rPr>
              <a:t>spironolakton</a:t>
            </a:r>
            <a:r>
              <a:rPr lang="sv-SE" sz="1200" i="1" dirty="0">
                <a:solidFill>
                  <a:schemeClr val="bg2">
                    <a:lumMod val="90000"/>
                  </a:schemeClr>
                </a:solidFill>
              </a:rPr>
              <a:t> med tanke på nedsatt njurfunktion och lågt blodtryck. Du minskar den höga dosen </a:t>
            </a:r>
            <a:r>
              <a:rPr lang="sv-SE" sz="1200" i="1" dirty="0" err="1">
                <a:solidFill>
                  <a:schemeClr val="bg2">
                    <a:lumMod val="90000"/>
                  </a:schemeClr>
                </a:solidFill>
              </a:rPr>
              <a:t>atenolol</a:t>
            </a:r>
            <a:r>
              <a:rPr lang="sv-SE" sz="1200" i="1" dirty="0">
                <a:solidFill>
                  <a:schemeClr val="bg2">
                    <a:lumMod val="90000"/>
                  </a:schemeClr>
                </a:solidFill>
              </a:rPr>
              <a:t> med tanke på långsam puls och lågt blodtryck. Du utsätter Propavan® och </a:t>
            </a:r>
            <a:r>
              <a:rPr lang="sv-SE" sz="1200" i="1" dirty="0" err="1">
                <a:solidFill>
                  <a:schemeClr val="bg2">
                    <a:lumMod val="90000"/>
                  </a:schemeClr>
                </a:solidFill>
              </a:rPr>
              <a:t>tramadol</a:t>
            </a:r>
            <a:r>
              <a:rPr lang="sv-SE" sz="1200" i="1" dirty="0">
                <a:solidFill>
                  <a:schemeClr val="bg2">
                    <a:lumMod val="90000"/>
                  </a:schemeClr>
                </a:solidFill>
              </a:rPr>
              <a:t> som båda är olämpliga för äldre. Du väljer samtidigt att vara konsekvent och använda endast en substans av opiattyp både som stående smärtbehandling och vid behov (</a:t>
            </a:r>
            <a:r>
              <a:rPr lang="sv-SE" sz="1200" i="1" dirty="0" err="1">
                <a:solidFill>
                  <a:schemeClr val="bg2">
                    <a:lumMod val="90000"/>
                  </a:schemeClr>
                </a:solidFill>
              </a:rPr>
              <a:t>oxikodon</a:t>
            </a:r>
            <a:r>
              <a:rPr lang="sv-SE" sz="1200" i="1" dirty="0">
                <a:solidFill>
                  <a:schemeClr val="bg2">
                    <a:lumMod val="90000"/>
                  </a:schemeClr>
                </a:solidFill>
              </a:rPr>
              <a:t>), och du kan också överväga behandling med nikotinplåster med tanke på möjlig nikotinabstinens. </a:t>
            </a:r>
          </a:p>
          <a:p>
            <a:pPr marL="0" indent="0">
              <a:buNone/>
            </a:pPr>
            <a:r>
              <a:rPr lang="sv-SE" sz="1400" dirty="0"/>
              <a:t>Evert fortsätter vara lättirriterad och ibland även gråtmild under den närmaste veckan. Han pratar om att han vill hem, men glömmer bort denna önskan mellan varven, och har ofta svårt att hålla sig fokuserad under ett samtal. Nattsömnen är ganska orolig med tidigt morgonuppvaknande. Anders ber att få prata med dig i samband med att han besöker sin far på avdelningen och berättar att Evert inte alls varit på detta sätt tidigare. Anders är orolig för att Evert nu är så oklar, och har frågor kring detta.</a:t>
            </a:r>
          </a:p>
          <a:p>
            <a:pPr marL="0" indent="0">
              <a:buNone/>
            </a:pPr>
            <a:r>
              <a:rPr lang="sv-SE" sz="1400" b="1" dirty="0"/>
              <a:t>Fråga 2:5 (3p)</a:t>
            </a:r>
            <a:br>
              <a:rPr lang="sv-SE" sz="1400" b="1" dirty="0"/>
            </a:br>
            <a:r>
              <a:rPr lang="sv-SE" sz="1400" dirty="0"/>
              <a:t>Vilka huvudsakliga differentialdiagnoser överväger du, vad kan du säga till Anders om Everts tillstånd, och finns det frågor du vill passa på att ställa till Anders vid ert samtal?</a:t>
            </a:r>
            <a:endParaRPr lang="sv-SE" sz="1400" dirty="0">
              <a:solidFill>
                <a:srgbClr val="0070C0"/>
              </a:solidFill>
            </a:endParaRPr>
          </a:p>
        </p:txBody>
      </p:sp>
    </p:spTree>
    <p:extLst>
      <p:ext uri="{BB962C8B-B14F-4D97-AF65-F5344CB8AC3E}">
        <p14:creationId xmlns:p14="http://schemas.microsoft.com/office/powerpoint/2010/main" val="14891278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Evert, 83 år. (35p)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807781" cy="5982237"/>
          </a:xfrm>
        </p:spPr>
        <p:txBody>
          <a:bodyPr>
            <a:normAutofit/>
          </a:bodyPr>
          <a:lstStyle/>
          <a:p>
            <a:pPr marL="0" indent="0">
              <a:buNone/>
            </a:pPr>
            <a:r>
              <a:rPr lang="sv-SE" sz="1200" i="1" dirty="0">
                <a:solidFill>
                  <a:schemeClr val="bg2">
                    <a:lumMod val="90000"/>
                  </a:schemeClr>
                </a:solidFill>
              </a:rPr>
              <a:t>(…) Du överväger att minska doser av </a:t>
            </a:r>
            <a:r>
              <a:rPr lang="sv-SE" sz="1200" i="1" dirty="0" err="1">
                <a:solidFill>
                  <a:schemeClr val="bg2">
                    <a:lumMod val="90000"/>
                  </a:schemeClr>
                </a:solidFill>
              </a:rPr>
              <a:t>enalapril</a:t>
            </a:r>
            <a:r>
              <a:rPr lang="sv-SE" sz="1200" i="1" dirty="0">
                <a:solidFill>
                  <a:schemeClr val="bg2">
                    <a:lumMod val="90000"/>
                  </a:schemeClr>
                </a:solidFill>
              </a:rPr>
              <a:t> och/eller </a:t>
            </a:r>
            <a:r>
              <a:rPr lang="sv-SE" sz="1200" i="1" dirty="0" err="1">
                <a:solidFill>
                  <a:schemeClr val="bg2">
                    <a:lumMod val="90000"/>
                  </a:schemeClr>
                </a:solidFill>
              </a:rPr>
              <a:t>spironolakton</a:t>
            </a:r>
            <a:r>
              <a:rPr lang="sv-SE" sz="1200" i="1" dirty="0">
                <a:solidFill>
                  <a:schemeClr val="bg2">
                    <a:lumMod val="90000"/>
                  </a:schemeClr>
                </a:solidFill>
              </a:rPr>
              <a:t> med tanke på nedsatt njurfunktion och lågt blodtryck. Du minskar den höga dosen </a:t>
            </a:r>
            <a:r>
              <a:rPr lang="sv-SE" sz="1200" i="1" dirty="0" err="1">
                <a:solidFill>
                  <a:schemeClr val="bg2">
                    <a:lumMod val="90000"/>
                  </a:schemeClr>
                </a:solidFill>
              </a:rPr>
              <a:t>atenolol</a:t>
            </a:r>
            <a:r>
              <a:rPr lang="sv-SE" sz="1200" i="1" dirty="0">
                <a:solidFill>
                  <a:schemeClr val="bg2">
                    <a:lumMod val="90000"/>
                  </a:schemeClr>
                </a:solidFill>
              </a:rPr>
              <a:t> med tanke på långsam puls och lågt blodtryck. Du utsätter Propavan® och </a:t>
            </a:r>
            <a:r>
              <a:rPr lang="sv-SE" sz="1200" i="1" dirty="0" err="1">
                <a:solidFill>
                  <a:schemeClr val="bg2">
                    <a:lumMod val="90000"/>
                  </a:schemeClr>
                </a:solidFill>
              </a:rPr>
              <a:t>tramadol</a:t>
            </a:r>
            <a:r>
              <a:rPr lang="sv-SE" sz="1200" i="1" dirty="0">
                <a:solidFill>
                  <a:schemeClr val="bg2">
                    <a:lumMod val="90000"/>
                  </a:schemeClr>
                </a:solidFill>
              </a:rPr>
              <a:t> som båda är olämpliga för äldre. Du väljer samtidigt att vara konsekvent och använda endast en substans av opiattyp både som stående smärtbehandling och vid behov (</a:t>
            </a:r>
            <a:r>
              <a:rPr lang="sv-SE" sz="1200" i="1" dirty="0" err="1">
                <a:solidFill>
                  <a:schemeClr val="bg2">
                    <a:lumMod val="90000"/>
                  </a:schemeClr>
                </a:solidFill>
              </a:rPr>
              <a:t>oxikodon</a:t>
            </a:r>
            <a:r>
              <a:rPr lang="sv-SE" sz="1200" i="1" dirty="0">
                <a:solidFill>
                  <a:schemeClr val="bg2">
                    <a:lumMod val="90000"/>
                  </a:schemeClr>
                </a:solidFill>
              </a:rPr>
              <a:t>), och du kan också överväga behandling med nikotinplåster med tanke på möjlig nikotinabstinens. </a:t>
            </a:r>
          </a:p>
          <a:p>
            <a:pPr marL="0" indent="0">
              <a:buNone/>
            </a:pPr>
            <a:r>
              <a:rPr lang="sv-SE" sz="1400" dirty="0"/>
              <a:t>Evert fortsätter vara lättirriterad och ibland även gråtmild under den närmaste veckan. Han pratar om att han vill hem, men glömmer bort denna önskan mellan varven, och har ofta svårt att hålla sig fokuserad under ett samtal. Nattsömnen är ganska orolig med tidigt morgonuppvaknande. Anders ber att få prata med dig i samband med att han besöker sin far på avdelningen och berättar att Evert inte alls varit på detta sätt tidigare. Anders är orolig för att Evert nu är så oklar, och har frågor kring detta.</a:t>
            </a:r>
          </a:p>
          <a:p>
            <a:pPr marL="0" indent="0">
              <a:buNone/>
            </a:pPr>
            <a:r>
              <a:rPr lang="sv-SE" sz="1400" b="1" dirty="0"/>
              <a:t>Fråga 2:5 (3p)</a:t>
            </a:r>
            <a:br>
              <a:rPr lang="sv-SE" sz="1400" b="1" dirty="0"/>
            </a:br>
            <a:r>
              <a:rPr lang="sv-SE" sz="1400" dirty="0"/>
              <a:t>Vilka huvudsakliga differentialdiagnoser överväger du, vad kan du säga till Anders om Everts tillstånd, och finns det frågor du vill passa på att ställa till Anders vid ert samtal?</a:t>
            </a:r>
            <a:endParaRPr lang="sv-SE" sz="1400" dirty="0">
              <a:solidFill>
                <a:srgbClr val="0070C0"/>
              </a:solidFill>
            </a:endParaRPr>
          </a:p>
          <a:p>
            <a:pPr marL="0" indent="0">
              <a:buNone/>
            </a:pPr>
            <a:r>
              <a:rPr lang="sv-SE" sz="1400" b="1" i="1" dirty="0">
                <a:solidFill>
                  <a:srgbClr val="0070C0"/>
                </a:solidFill>
              </a:rPr>
              <a:t>Återkoppling 2:5. </a:t>
            </a:r>
            <a:r>
              <a:rPr lang="sv-SE" sz="1400" i="1" dirty="0">
                <a:solidFill>
                  <a:srgbClr val="0070C0"/>
                </a:solidFill>
              </a:rPr>
              <a:t>Viktiga differentialdiagnoser att beakta är depression, konfusion och demenssjukdom. I samtal med Anders kan du passa på att ställa följdfrågor om Everts tidigare kognitiva funktion innan hustruns bortgång och om hans psykiska mående i samband med och efter hustruns bortgång. Du kan också fråga om Anders uppfattat att det funnits kognitiva svårigheter innan detta vårdtillfälle. Utredning av kognitiva funktioner bör ske i lugnt skede när situationen somatiskt stabiliserat sig. (Lärandemål A1, A2, A5, B2)</a:t>
            </a:r>
          </a:p>
        </p:txBody>
      </p:sp>
    </p:spTree>
    <p:extLst>
      <p:ext uri="{BB962C8B-B14F-4D97-AF65-F5344CB8AC3E}">
        <p14:creationId xmlns:p14="http://schemas.microsoft.com/office/powerpoint/2010/main" val="3242272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Evert, 83 år. (35p)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807781" cy="5982237"/>
          </a:xfrm>
        </p:spPr>
        <p:txBody>
          <a:bodyPr>
            <a:normAutofit/>
          </a:bodyPr>
          <a:lstStyle/>
          <a:p>
            <a:pPr marL="0" indent="0">
              <a:buNone/>
            </a:pPr>
            <a:r>
              <a:rPr lang="sv-SE" sz="1200" i="1" dirty="0">
                <a:solidFill>
                  <a:schemeClr val="bg2">
                    <a:lumMod val="90000"/>
                  </a:schemeClr>
                </a:solidFill>
              </a:rPr>
              <a:t>(…) Viktiga differentialdiagnoser att beakta är depression, konfusion och demenssjukdom. I samtal med Anders kan du passa på att ställa följdfrågor om Everts tidigare kognitiva funktion innan hustruns bortgång och om hans psykiska mående i samband med och efter hustruns bortgång. Du kan också fråga om Anders uppfattat att det funnits kognitiva svårigheter innan detta vårdtillfälle. Utredning av kognitiva funktioner bör ske i lugnt skede när situationen somatiskt stabiliserat sig. </a:t>
            </a:r>
          </a:p>
          <a:p>
            <a:pPr marL="0" indent="0">
              <a:buNone/>
            </a:pPr>
            <a:r>
              <a:rPr lang="sv-SE" sz="1400" dirty="0"/>
              <a:t>Nästkommande vecka noteras att Evert är påtagligt försämrad vid tillsyn på morgonen. Han är mer motoriskt orolig och plockig, men samtidigt tydligt svagare i vänster arm och kan inte längre stödja på benen. Han har i stort sett lämnats ifred av vårdpersonal under natten, så insjuknandetidpunkt är mycket osäker.</a:t>
            </a:r>
          </a:p>
          <a:p>
            <a:pPr marL="0" indent="0">
              <a:buNone/>
            </a:pPr>
            <a:r>
              <a:rPr lang="sv-SE" sz="1400" b="1" dirty="0"/>
              <a:t>Fråga 2:6 (2p)</a:t>
            </a:r>
            <a:br>
              <a:rPr lang="sv-SE" sz="1400" dirty="0"/>
            </a:br>
            <a:r>
              <a:rPr lang="sv-SE" sz="1400" dirty="0"/>
              <a:t>Beskriv hur du nu resonerar differentialdiagnostiskt och vilken åtgärd du vidtar.</a:t>
            </a:r>
            <a:endParaRPr lang="sv-SE" sz="1400" dirty="0">
              <a:solidFill>
                <a:srgbClr val="0070C0"/>
              </a:solidFill>
            </a:endParaRPr>
          </a:p>
        </p:txBody>
      </p:sp>
    </p:spTree>
    <p:extLst>
      <p:ext uri="{BB962C8B-B14F-4D97-AF65-F5344CB8AC3E}">
        <p14:creationId xmlns:p14="http://schemas.microsoft.com/office/powerpoint/2010/main" val="22053257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B017-5BAD-CB4F-93B7-1DF8CB8BAB17}"/>
              </a:ext>
            </a:extLst>
          </p:cNvPr>
          <p:cNvSpPr>
            <a:spLocks noGrp="1"/>
          </p:cNvSpPr>
          <p:nvPr>
            <p:ph type="title"/>
          </p:nvPr>
        </p:nvSpPr>
        <p:spPr>
          <a:xfrm>
            <a:off x="827467" y="197700"/>
            <a:ext cx="10515600" cy="1141703"/>
          </a:xfrm>
        </p:spPr>
        <p:txBody>
          <a:bodyPr>
            <a:normAutofit/>
          </a:bodyPr>
          <a:lstStyle/>
          <a:p>
            <a:r>
              <a:rPr lang="sv-SE" sz="2400" b="1" dirty="0"/>
              <a:t>Fall 2: Evert, 83 år. (35p) (Omtenta HT22)</a:t>
            </a:r>
            <a:br>
              <a:rPr lang="sv-SE" sz="2400" b="1" dirty="0"/>
            </a:br>
            <a:endParaRPr lang="sv-SE" sz="2400" b="1" dirty="0"/>
          </a:p>
        </p:txBody>
      </p:sp>
      <p:sp>
        <p:nvSpPr>
          <p:cNvPr id="3" name="Platshållare för innehåll 2">
            <a:extLst>
              <a:ext uri="{FF2B5EF4-FFF2-40B4-BE49-F238E27FC236}">
                <a16:creationId xmlns:a16="http://schemas.microsoft.com/office/drawing/2014/main" id="{3BC10F56-ED40-5CCE-9158-4BC7266BF290}"/>
              </a:ext>
            </a:extLst>
          </p:cNvPr>
          <p:cNvSpPr>
            <a:spLocks noGrp="1"/>
          </p:cNvSpPr>
          <p:nvPr>
            <p:ph idx="1"/>
          </p:nvPr>
        </p:nvSpPr>
        <p:spPr>
          <a:xfrm>
            <a:off x="384219" y="875763"/>
            <a:ext cx="11807781" cy="5982237"/>
          </a:xfrm>
        </p:spPr>
        <p:txBody>
          <a:bodyPr>
            <a:normAutofit/>
          </a:bodyPr>
          <a:lstStyle/>
          <a:p>
            <a:pPr marL="0" indent="0">
              <a:buNone/>
            </a:pPr>
            <a:r>
              <a:rPr lang="sv-SE" sz="1200" i="1" dirty="0">
                <a:solidFill>
                  <a:schemeClr val="bg2">
                    <a:lumMod val="90000"/>
                  </a:schemeClr>
                </a:solidFill>
              </a:rPr>
              <a:t>(…) Viktiga differentialdiagnoser att beakta är depression, konfusion och demenssjukdom. I samtal med Anders kan du passa på att ställa följdfrågor om Everts tidigare kognitiva funktion innan hustruns bortgång och om hans psykiska mående i samband med och efter hustruns bortgång. Du kan också fråga om Anders uppfattat att det funnits kognitiva svårigheter innan detta vårdtillfälle. Utredning av kognitiva funktioner bör ske i lugnt skede när situationen somatiskt stabiliserat sig. </a:t>
            </a:r>
          </a:p>
          <a:p>
            <a:pPr marL="0" indent="0">
              <a:buNone/>
            </a:pPr>
            <a:r>
              <a:rPr lang="sv-SE" sz="1400" dirty="0"/>
              <a:t>Nästkommande vecka noteras att Evert är påtagligt försämrad vid tillsyn på morgonen. Han är mer motoriskt orolig och plockig, men samtidigt tydligt svagare i vänster arm och kan inte längre stödja på benen. Han har i stort sett lämnats ifred av vårdpersonal under natten, så insjuknandetidpunkt är mycket osäker.</a:t>
            </a:r>
          </a:p>
          <a:p>
            <a:pPr marL="0" indent="0">
              <a:buNone/>
            </a:pPr>
            <a:r>
              <a:rPr lang="sv-SE" sz="1400" b="1" dirty="0"/>
              <a:t>Fråga 2:6 (2p)</a:t>
            </a:r>
            <a:br>
              <a:rPr lang="sv-SE" sz="1400" dirty="0"/>
            </a:br>
            <a:r>
              <a:rPr lang="sv-SE" sz="1400" dirty="0"/>
              <a:t>Beskriv hur du nu resonerar differentialdiagnostiskt och vilken åtgärd du vidtar.</a:t>
            </a:r>
            <a:endParaRPr lang="sv-SE" sz="1400" dirty="0">
              <a:solidFill>
                <a:srgbClr val="0070C0"/>
              </a:solidFill>
            </a:endParaRPr>
          </a:p>
          <a:p>
            <a:pPr marL="0" indent="0">
              <a:buNone/>
            </a:pPr>
            <a:r>
              <a:rPr lang="sv-SE" sz="1400" b="1" i="1" dirty="0">
                <a:solidFill>
                  <a:srgbClr val="0070C0"/>
                </a:solidFill>
              </a:rPr>
              <a:t>Återkoppling 2:6. </a:t>
            </a:r>
            <a:r>
              <a:rPr lang="sv-SE" sz="1400" i="1" dirty="0">
                <a:solidFill>
                  <a:srgbClr val="0070C0"/>
                </a:solidFill>
              </a:rPr>
              <a:t>Ett ”Rädda hjärnan”-larm med snabb datortomografi skall utlösas. I anamnesen finns också ett fall nyligen varför </a:t>
            </a:r>
            <a:r>
              <a:rPr lang="sv-SE" sz="1400" i="1" dirty="0" err="1">
                <a:solidFill>
                  <a:srgbClr val="0070C0"/>
                </a:solidFill>
              </a:rPr>
              <a:t>subduralhematom</a:t>
            </a:r>
            <a:r>
              <a:rPr lang="sv-SE" sz="1400" i="1" dirty="0">
                <a:solidFill>
                  <a:srgbClr val="0070C0"/>
                </a:solidFill>
              </a:rPr>
              <a:t> är en viktig differentialdiagnos. (Lärandemål A1,A2, B2)</a:t>
            </a:r>
          </a:p>
        </p:txBody>
      </p:sp>
    </p:spTree>
    <p:extLst>
      <p:ext uri="{BB962C8B-B14F-4D97-AF65-F5344CB8AC3E}">
        <p14:creationId xmlns:p14="http://schemas.microsoft.com/office/powerpoint/2010/main" val="75467924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20171</TotalTime>
  <Words>129405</Words>
  <Application>Microsoft Office PowerPoint</Application>
  <PresentationFormat>Widescreen</PresentationFormat>
  <Paragraphs>1717</Paragraphs>
  <Slides>300</Slides>
  <Notes>0</Notes>
  <HiddenSlides>0</HiddenSlides>
  <MMClips>0</MMClips>
  <ScaleCrop>false</ScaleCrop>
  <HeadingPairs>
    <vt:vector size="4" baseType="variant">
      <vt:variant>
        <vt:lpstr>Theme</vt:lpstr>
      </vt:variant>
      <vt:variant>
        <vt:i4>1</vt:i4>
      </vt:variant>
      <vt:variant>
        <vt:lpstr>Slide Titles</vt:lpstr>
      </vt:variant>
      <vt:variant>
        <vt:i4>300</vt:i4>
      </vt:variant>
    </vt:vector>
  </HeadingPairs>
  <TitlesOfParts>
    <vt:vector size="301" baseType="lpstr">
      <vt:lpstr>Office-tema</vt:lpstr>
      <vt:lpstr>Sorterande tentafrågor K11</vt:lpstr>
      <vt:lpstr>Ingår</vt:lpstr>
      <vt:lpstr>Tema</vt:lpstr>
      <vt:lpstr>GEN – Geriatrik och palliativ medicin</vt:lpstr>
      <vt:lpstr>Fall 2: Anders, 67 år (Ord HT21 ) </vt:lpstr>
      <vt:lpstr>Fall 2: Anders, 67 år (Ord HT21 ) </vt:lpstr>
      <vt:lpstr>Fall 2: Anders, 67 år (Ord HT21 ) </vt:lpstr>
      <vt:lpstr>Fall 2: Anders, 67 år (Ord HT21 ) </vt:lpstr>
      <vt:lpstr>Fall 2: Anders, 67 år (Ord HT21 ) </vt:lpstr>
      <vt:lpstr>Fall 2: Anders, 67 år (Ord HT21 ) </vt:lpstr>
      <vt:lpstr>Fall 2: Anders, 67 år (Ord HT21 ) </vt:lpstr>
      <vt:lpstr>Fall 2: Anders, 67 år (Ord HT21 ) </vt:lpstr>
      <vt:lpstr>Fall 2: Anders, 67 år (Ord HT21 ) </vt:lpstr>
      <vt:lpstr>Fall 2: Anders, 67 år (Ord HT21 ) </vt:lpstr>
      <vt:lpstr>Fall 2: Anders, 67 år (Ord HT21 ) </vt:lpstr>
      <vt:lpstr>Fall 2: Anders, 67 år (Ord HT21 ) </vt:lpstr>
      <vt:lpstr>Fall 2: Anders, 67 år (Ord HT21 ) </vt:lpstr>
      <vt:lpstr>Fall 2: Anders, 67 år (Ord HT21 ) </vt:lpstr>
      <vt:lpstr>Fall 2: Anders, 67 år (Ord HT21 ) </vt:lpstr>
      <vt:lpstr>Fall 2: Anders, 67 år (Ord HT21 ) </vt:lpstr>
      <vt:lpstr>Fall 2: Anders, 67 år (Ord HT21 ) </vt:lpstr>
      <vt:lpstr>Fall 2: Anders, 67 år (Ord HT21 ) </vt:lpstr>
      <vt:lpstr>Fall 2: Anders, 67 år (Ord HT21 ) </vt:lpstr>
      <vt:lpstr>Fall 2: Gun-Britt, 88 år. (30p) (Ord VT22)</vt:lpstr>
      <vt:lpstr>Fall 2: Gun-Britt, 88 år. (30p) (Ord VT22)</vt:lpstr>
      <vt:lpstr>Fall 2: Gun-Britt, 88 år. (30p) (Ord VT22)</vt:lpstr>
      <vt:lpstr>Fall 2: Gun-Britt, 88 år. (30p) (Ord VT22)</vt:lpstr>
      <vt:lpstr>Fall 2: Gun-Britt, 88 år. (30p) (Ord VT22)</vt:lpstr>
      <vt:lpstr>Fall 2: Gun-Britt, 88 år. (30p) (Ord VT22)</vt:lpstr>
      <vt:lpstr>Fall 2: Gun-Britt, 88 år. (30p) (Ord VT22)</vt:lpstr>
      <vt:lpstr>Fall 2: Gun-Britt, 88 år. (30p) (Ord VT22)</vt:lpstr>
      <vt:lpstr>Fall 2: Gun-Britt, 88 år. (30p) (Ord VT22)</vt:lpstr>
      <vt:lpstr>Fall 2: Gun-Britt, 88 år. (30p) (Ord VT22)</vt:lpstr>
      <vt:lpstr>Fall 2: Gun-Britt, 88 år. (30p) (Ord VT22)</vt:lpstr>
      <vt:lpstr>Fall 2: Gun-Britt, 88 år. (30p) (Ord VT22)</vt:lpstr>
      <vt:lpstr>Fall 2: Gun-Britt, 88 år. (30p) (Ord VT22)</vt:lpstr>
      <vt:lpstr>Fall 2: Gun-Britt, 88 år. (30p) (Ord VT22)</vt:lpstr>
      <vt:lpstr>Fall 2: Gun-Britt, 88 år. (30p) (Ord VT22)</vt:lpstr>
      <vt:lpstr>Fall 2: Gun-Britt, 88 år. (30p) (Ord VT22)</vt:lpstr>
      <vt:lpstr>Fall 2: Gun-Britt, 88 år. (30p) (Ord VT22)</vt:lpstr>
      <vt:lpstr>Fall 2: Gun-Britt, 88 år. (30p) (Ord VT22)</vt:lpstr>
      <vt:lpstr>Fall 2: Bengt, 81 år. (32p) (Ord HT22)</vt:lpstr>
      <vt:lpstr>Fall 2: Bengt, 81 år. (32p) (Ord HT22)</vt:lpstr>
      <vt:lpstr>Fall 2: Bengt, 81 år. (32p) (Ord HT22)</vt:lpstr>
      <vt:lpstr>Fall 2: Bengt, 81 år. (32p) (Ord HT22)</vt:lpstr>
      <vt:lpstr>Fall 2: Bengt, 81 år. (32p) (Ord HT22)</vt:lpstr>
      <vt:lpstr>Fall 2: Bengt, 81 år. (32p) (Ord HT22)</vt:lpstr>
      <vt:lpstr>Fall 2: Bengt, 81 år. (32p) (Ord HT22)</vt:lpstr>
      <vt:lpstr>Fall 2: Bengt, 81 år. (32p) (Ord HT22)</vt:lpstr>
      <vt:lpstr>Fall 2: Bengt, 81 år. (32p) (Ord HT22)</vt:lpstr>
      <vt:lpstr>Fall 2: Bengt, 81 år. (32p) (Ord HT22)</vt:lpstr>
      <vt:lpstr>Fall 2: Bengt, 81 år. (32p) (Ord HT22)</vt:lpstr>
      <vt:lpstr>Fall 2: Bengt, 81 år. (32p) (Ord HT22)</vt:lpstr>
      <vt:lpstr>Fall 2: Bengt, 81 år. (32p) (Ord HT22)</vt:lpstr>
      <vt:lpstr>Fall 2: Bengt, 81 år. (32p) (Ord HT22)</vt:lpstr>
      <vt:lpstr>Fall 1: Thyra, 80 år. (25p) (Omtenta HT21)</vt:lpstr>
      <vt:lpstr>Fall 1: Thyra, 80 år. (25p) (Omtenta HT21)</vt:lpstr>
      <vt:lpstr>Fall 1: Thyra, 80 år. (25p) (Omtenta HT21)</vt:lpstr>
      <vt:lpstr>Fall 1: Thyra, 80 år. (25p) (Omtenta HT21)</vt:lpstr>
      <vt:lpstr>Fall 1: Thyra, 80 år. (25p) (Omtenta HT21)</vt:lpstr>
      <vt:lpstr>Fall 1: Thyra, 80 år. (25p) (Omtenta HT21)</vt:lpstr>
      <vt:lpstr>Fall 1: Thyra, 80 år. (25p) (Omtenta HT21)</vt:lpstr>
      <vt:lpstr>Fall 1: Thyra, 80 år. (25p) (Omtenta HT21)</vt:lpstr>
      <vt:lpstr>Fall 1: Thyra, 80 år. (25p) (Omtenta HT21)</vt:lpstr>
      <vt:lpstr>Fall 1: Thyra, 80 år. (25p) (Omtenta HT21)</vt:lpstr>
      <vt:lpstr>Fall 1: Thyra, 80 år. (25p) (Omtenta HT21)</vt:lpstr>
      <vt:lpstr>Fall 1: Thyra, 80 år. (25p) (Omtenta HT21)</vt:lpstr>
      <vt:lpstr>Fall 1: Thyra, 80 år. (25p) (Omtenta HT21)</vt:lpstr>
      <vt:lpstr>Fall 1: Thyra, 80 år. (25p) (Omtenta HT21)</vt:lpstr>
      <vt:lpstr>Fall 1: Thyra, 80 år. (25p) (Omtenta HT21)</vt:lpstr>
      <vt:lpstr>Fall 1: Thyra, 80 år. (25p) (Omtenta HT21)</vt:lpstr>
      <vt:lpstr>Fall 2: Ulla, 76 år. (37p) (Omtenta HT21) </vt:lpstr>
      <vt:lpstr>Fall 2: Ulla, 76 år. (37p) (Omtenta HT21) </vt:lpstr>
      <vt:lpstr>Fall 2: Ulla, 76 år. (37p) (Omtenta HT21) </vt:lpstr>
      <vt:lpstr>Fall 2: Ulla, 76 år. (37p) (Omtenta HT21) </vt:lpstr>
      <vt:lpstr>Fall 2: Ulla, 76 år. (37p) (Omtenta HT21) </vt:lpstr>
      <vt:lpstr>Fall 2: Ulla, 76 år. (37p) (Omtenta HT21) </vt:lpstr>
      <vt:lpstr>Fall 2: Ulla, 76 år. (37p) (Omtenta HT21) </vt:lpstr>
      <vt:lpstr>Fall 2: Ulla, 76 år. (37p) (Omtenta HT21) </vt:lpstr>
      <vt:lpstr>Fall 2: Ulla, 76 år. (37p) (Omtenta HT21) </vt:lpstr>
      <vt:lpstr>Fall 2: Ulla, 76 år. (37p) (Omtenta HT21) </vt:lpstr>
      <vt:lpstr>Fall 2: Ulla, 76 år. (37p) (Omtenta HT21) </vt:lpstr>
      <vt:lpstr>Fall 2: Ulla, 76 år. (37p) (Omtenta HT21) </vt:lpstr>
      <vt:lpstr>Fall 2: Ulla, 76 år. (37p) (Omtenta HT21) </vt:lpstr>
      <vt:lpstr>Fall 2: Ulla, 76 år. (37p) (Omtenta HT21) </vt:lpstr>
      <vt:lpstr>Fall 2: Ulla, 76 år. (37p) (Omtenta HT21) </vt:lpstr>
      <vt:lpstr>Fall 2: Ulla, 76 år. (37p) (Omtenta HT21) </vt:lpstr>
      <vt:lpstr>Fall 2: Evert, 83 år. (35p) (Omtenta HT22) </vt:lpstr>
      <vt:lpstr>Fall 2: Evert, 83 år. (35p) (Omtenta HT22) </vt:lpstr>
      <vt:lpstr>Fall 2: Evert, 83 år. (35p) (Omtenta HT22) </vt:lpstr>
      <vt:lpstr>Fall 2: Evert, 83 år. (35p) (Omtenta HT22) </vt:lpstr>
      <vt:lpstr>Fall 2: Evert, 83 år. (35p) (Omtenta HT22) </vt:lpstr>
      <vt:lpstr>Fall 2: Evert, 83 år. (35p) (Omtenta HT22) </vt:lpstr>
      <vt:lpstr>Fall 2: Evert, 83 år. (35p) (Omtenta HT22) </vt:lpstr>
      <vt:lpstr>Fall 2: Evert, 83 år. (35p) (Omtenta HT22) </vt:lpstr>
      <vt:lpstr>Fall 2: Evert, 83 år. (35p) (Omtenta HT22) </vt:lpstr>
      <vt:lpstr>Fall 2: Evert, 83 år. (35p) (Omtenta HT22) </vt:lpstr>
      <vt:lpstr>Fall 2: Evert, 83 år. (35p) (Omtenta HT22) </vt:lpstr>
      <vt:lpstr>Fall 2: Evert, 83 år. (35p) (Omtenta HT22) </vt:lpstr>
      <vt:lpstr>Fall 2: Evert, 83 år. (35p) (Omtenta HT22) </vt:lpstr>
      <vt:lpstr>Fall 2: Evert, 83 år. (35p) (Omtenta HT22) </vt:lpstr>
      <vt:lpstr>Fall 2: Evert, 83 år. (35p) (Omtenta HT22) </vt:lpstr>
      <vt:lpstr>Fall 2: Evert, 83 år. (35p) (Omtenta HT22) </vt:lpstr>
      <vt:lpstr>Fall 2: Evert, 83 år. (35p) (Omtenta HT22) </vt:lpstr>
      <vt:lpstr>Fall 2: Evert, 83 år. (35p) (Omtenta HT22) </vt:lpstr>
      <vt:lpstr>Fall 2: Evert, 83 år. (35p) (Omtenta HT22) </vt:lpstr>
      <vt:lpstr>Fall 2: Evert, 83 år. (35p) (Omtenta HT22) </vt:lpstr>
      <vt:lpstr>GEN – Allmänmedicin</vt:lpstr>
      <vt:lpstr>Fall 1: Nils, 70 år (Ord HT21) </vt:lpstr>
      <vt:lpstr>Fall 1: Nils, 70 år (Ord HT21) </vt:lpstr>
      <vt:lpstr>Fall 1: Nils, 70 år (Ord HT21) </vt:lpstr>
      <vt:lpstr>Fall 1: Nils, 70 år (Ord HT21) </vt:lpstr>
      <vt:lpstr>Fall 1: Nils, 70 år (Ord HT21) </vt:lpstr>
      <vt:lpstr>Fall 1: Nils, 70 år (Ord HT21) </vt:lpstr>
      <vt:lpstr>Fall 1: Nils, 70 år (Ord HT21) </vt:lpstr>
      <vt:lpstr>Fall 1: Nils, 70 år (Ord HT21) </vt:lpstr>
      <vt:lpstr>Fall 1: Nils, 70 år (Ord HT21) </vt:lpstr>
      <vt:lpstr>Fall 1: Nils, 70 år (Ord HT21) </vt:lpstr>
      <vt:lpstr>Fall 1: Nils, 70 år (Ord HT21) </vt:lpstr>
      <vt:lpstr>Fall 1: Nils, 70 år (Ord HT21) </vt:lpstr>
      <vt:lpstr>Fall 1: Nils, 70 år (Ord HT21) </vt:lpstr>
      <vt:lpstr>Fall 1: Nils, 70 år (Ord HT21) </vt:lpstr>
      <vt:lpstr>Fall 1: Nils, 70 år (Ord HT21) </vt:lpstr>
      <vt:lpstr>Fall 1: Nils, 70 år (Ord HT21) </vt:lpstr>
      <vt:lpstr>Fall 1: Nils, 70 år (Ord HT21) </vt:lpstr>
      <vt:lpstr>Fall 1: Nils, 70 år (Ord HT21) </vt:lpstr>
      <vt:lpstr>Fall 1: Nils, 70 år (Ord HT21) </vt:lpstr>
      <vt:lpstr>Fall 1: Nils, 70 år (Ord HT21) </vt:lpstr>
      <vt:lpstr>Fall 1: Anna, 28 år. (29p) (Ord VT22) </vt:lpstr>
      <vt:lpstr>Fall 1: Anna, 28 år. (29p) (Ord VT22) </vt:lpstr>
      <vt:lpstr>Fall 1: Anna, 28 år. (29p) (Ord VT22) </vt:lpstr>
      <vt:lpstr>Fall 1: Anna, 28 år. (29p) (Ord VT22) </vt:lpstr>
      <vt:lpstr>Fall 1: Anna, 28 år. (29p) (Ord VT22) </vt:lpstr>
      <vt:lpstr>Fall 1: Anna, 28 år. (29p) (Ord VT22) </vt:lpstr>
      <vt:lpstr>Fall 1: Anna, 28 år. (29p) (Ord VT22) </vt:lpstr>
      <vt:lpstr>Fall 1: Anna, 28 år. (29p) (Ord VT22) </vt:lpstr>
      <vt:lpstr>Fall 1: Anna, 28 år. (29p) (Ord VT22) </vt:lpstr>
      <vt:lpstr>Fall 1: Anna, 28 år. (29p) (Ord VT22) </vt:lpstr>
      <vt:lpstr>Fall 1: Anna, 28 år. (29p) (Ord VT22) </vt:lpstr>
      <vt:lpstr>Fall 1: Anna, 28 år. (29p) (Ord VT22) </vt:lpstr>
      <vt:lpstr>Fall 1: Anna, 28 år. (29p) (Ord VT22) </vt:lpstr>
      <vt:lpstr>Fall 1: Anna, 28 år. (29p) (Ord VT22) </vt:lpstr>
      <vt:lpstr>Fall 1: Anna, 28 år. (29p) (Ord VT22) </vt:lpstr>
      <vt:lpstr>Fall 1: Anna, 28 år. (29p) (Ord VT22) </vt:lpstr>
      <vt:lpstr>Fall 1: Anna, 28 år. (29p) (Ord VT22) </vt:lpstr>
      <vt:lpstr>Fall 1: Anna, 28 år. (29p) (Ord VT22) </vt:lpstr>
      <vt:lpstr>Fall 1: Eva, 54 år. (37p) (Ord HT22) </vt:lpstr>
      <vt:lpstr>Fall 1: Eva, 54 år. (37p) (Ord HT22) </vt:lpstr>
      <vt:lpstr>Fall 1: Eva, 54 år. (37p) (Ord HT22) </vt:lpstr>
      <vt:lpstr>Fall 1: Eva, 54 år. (37p) (Ord HT22) </vt:lpstr>
      <vt:lpstr>Fall 1: Eva, 54 år. (37p) (Ord HT22) </vt:lpstr>
      <vt:lpstr>Fall 1: Eva, 54 år. (37p) (Ord HT22) </vt:lpstr>
      <vt:lpstr>Fall 1: Eva, 54 år. (37p) (Ord HT22) </vt:lpstr>
      <vt:lpstr>Fall 1: Eva, 54 år. (37p) (Ord HT22) </vt:lpstr>
      <vt:lpstr>Fall 1: Eva, 54 år. (37p) (Ord HT22) </vt:lpstr>
      <vt:lpstr>Fall 1: Eva, 54 år. (37p) (Ord HT22) </vt:lpstr>
      <vt:lpstr>Fall 1: Eva, 54 år. (37p) (Ord HT22) </vt:lpstr>
      <vt:lpstr>Fall 1: Eva, 54 år. (37p) (Ord HT22) </vt:lpstr>
      <vt:lpstr>Fall 1: Eva, 54 år. (37p) (Ord HT22) </vt:lpstr>
      <vt:lpstr>Fall 1: Eva, 54 år. (37p) (Ord HT22) </vt:lpstr>
      <vt:lpstr>Fall 1: Eva, 54 år. (37p) (Ord HT22) </vt:lpstr>
      <vt:lpstr>Fall 1: Eva, 54 år. (37p) (Ord HT22) </vt:lpstr>
      <vt:lpstr>Fall 1: Eva, 54 år. (37p) (Ord HT22) </vt:lpstr>
      <vt:lpstr>Fall 1: Eva, 54 år. (37p) (Ord HT22) </vt:lpstr>
      <vt:lpstr>Fall 3: Gunilla, 64 (13p) (Omtenta HT21) </vt:lpstr>
      <vt:lpstr>Fall 3: Gunilla, 64 (13p) (Omtenta HT21) </vt:lpstr>
      <vt:lpstr>Fall 3: Gunilla, 64 (13p) (Omtenta HT21) </vt:lpstr>
      <vt:lpstr>Fall 3: Gunilla, 64 (13p) (Omtenta HT21) </vt:lpstr>
      <vt:lpstr>Fall 3: Gunilla, 64 (13p) (Omtenta HT21) </vt:lpstr>
      <vt:lpstr>Fall 3: Gunilla, 64 (13p) (Omtenta HT21) </vt:lpstr>
      <vt:lpstr>Fall 1: Christer, 67 år. (40p) (Omtenta VT22) </vt:lpstr>
      <vt:lpstr>Fall 1: Christer, 67 år. (40p) (Omtenta VT22) </vt:lpstr>
      <vt:lpstr>Fall 1: Christer, 67 år. (40p) (Omtenta VT22) </vt:lpstr>
      <vt:lpstr>Fall 1: Christer, 67 år. (40p) (Omtenta VT22) </vt:lpstr>
      <vt:lpstr>Fall 1: Christer, 67 år. (40p) (Omtenta VT22) </vt:lpstr>
      <vt:lpstr>Fall 1: Christer, 67 år. (40p) (Omtenta VT22) </vt:lpstr>
      <vt:lpstr>Fall 1: Christer, 67 år. (40p) (Omtenta VT22) </vt:lpstr>
      <vt:lpstr>Fall 1: Christer, 67 år. (40p) (Omtenta VT22) </vt:lpstr>
      <vt:lpstr>Fall 1: Christer, 67 år. (40p) (Omtenta VT22) </vt:lpstr>
      <vt:lpstr>Fall 1: Christer, 67 år. (40p) (Omtenta VT22) </vt:lpstr>
      <vt:lpstr>Fall 1: Christer, 67 år. (40p) (Omtenta VT22) </vt:lpstr>
      <vt:lpstr>Fall 1: Christer, 67 år. (40p) (Omtenta VT22) </vt:lpstr>
      <vt:lpstr>Fall 1: Christer, 67 år. (40p) (Omtenta VT22) </vt:lpstr>
      <vt:lpstr>Fall 1: Christer, 67 år. (40p) (Omtenta VT22) </vt:lpstr>
      <vt:lpstr>Fall 1: Christer, 67 år. (40p) (Omtenta VT22) </vt:lpstr>
      <vt:lpstr>Fall 1: Christer, 67 år. (40p) (Omtenta VT22) </vt:lpstr>
      <vt:lpstr>Fall 1: Christer, 67 år. (40p) (Omtenta VT22) </vt:lpstr>
      <vt:lpstr>Fall 1: Christer, 67 år. (40p) (Omtenta VT22) </vt:lpstr>
      <vt:lpstr>Fall 1: Tore, 78 år. (30p) (Omtenta HT22) </vt:lpstr>
      <vt:lpstr>Fall 1: Tore, 78 år. (30p) (Omtenta HT22) </vt:lpstr>
      <vt:lpstr>Fall 1: Tore, 78 år. (30p) (Omtenta HT22) </vt:lpstr>
      <vt:lpstr>Fall 1: Tore, 78 år. (30p) (Omtenta HT22) </vt:lpstr>
      <vt:lpstr>Fall 1: Tore, 78 år. (30p) (Omtenta HT22) </vt:lpstr>
      <vt:lpstr>Fall 1: Tore, 78 år. (30p) (Omtenta HT22) </vt:lpstr>
      <vt:lpstr>Fall 1: Tore, 78 år. (30p) (Omtenta HT22) </vt:lpstr>
      <vt:lpstr>Fall 1: Tore, 78 år. (30p) (Omtenta HT22) </vt:lpstr>
      <vt:lpstr>Fall 1: Tore, 78 år. (30p) (Omtenta HT22) </vt:lpstr>
      <vt:lpstr>Fall 1: Tore, 78 år. (30p) (Omtenta HT22) </vt:lpstr>
      <vt:lpstr>Fall 1: Tore, 78 år. (30p) (Omtenta HT22) </vt:lpstr>
      <vt:lpstr>Fall 1: Tore, 78 år. (30p) (Omtenta HT22) </vt:lpstr>
      <vt:lpstr>Fall 1: Tore, 78 år. (30p) (Omtenta HT22) </vt:lpstr>
      <vt:lpstr>Fall 1: Tore, 78 år. (30p) (Omtenta HT22) </vt:lpstr>
      <vt:lpstr>Fall 1: Tore, 78 år. (30p) (Omtenta HT22) </vt:lpstr>
      <vt:lpstr>Fall 1: Tore, 78 år. (30p) (Omtenta HT22) </vt:lpstr>
      <vt:lpstr>Fall 1: Tore, 78 år. (30p) (Omtenta HT22) </vt:lpstr>
      <vt:lpstr>Fall 1: Tore, 78 år. (30p) (Omtenta HT22) </vt:lpstr>
      <vt:lpstr>Fall 1: Tore, 78 år. (30p) (Omtenta HT22) </vt:lpstr>
      <vt:lpstr>Fall 1: Tore, 78 år. (30p) (Omtenta HT22) </vt:lpstr>
      <vt:lpstr>GEN – Akutmedicin och katastrofmedicin</vt:lpstr>
      <vt:lpstr>Fall 3: Leyla, 53 år (Ord HT21 ) </vt:lpstr>
      <vt:lpstr>Fall 3: Leyla, 53 år (Ord HT21 ) </vt:lpstr>
      <vt:lpstr>Fall 3: Leyla, 53 år (Ord HT21 ) </vt:lpstr>
      <vt:lpstr>Fall 3: Leyla, 53 år (Ord HT21 ) </vt:lpstr>
      <vt:lpstr>Fall 3: Leyla, 53 år (Ord HT21 ) </vt:lpstr>
      <vt:lpstr>Fall 3: Leyla, 53 år (Ord HT21 ) </vt:lpstr>
      <vt:lpstr>Fall 3: Leyla, 53 år (Ord HT21 ) </vt:lpstr>
      <vt:lpstr>Fall 3: Leyla, 53 år (Ord HT21 ) </vt:lpstr>
      <vt:lpstr>Fall 3: Leyla, 53 år (Ord HT21 ) </vt:lpstr>
      <vt:lpstr>Fall 3: Leyla, 53 år (Ord HT21 ) </vt:lpstr>
      <vt:lpstr>Fall 3: Leyla, 53 år (Ord HT21 ) </vt:lpstr>
      <vt:lpstr>Fall 3: Leyla, 53 år (Ord HT21 ) </vt:lpstr>
      <vt:lpstr>Fall 3: Leyla, 53 år (Ord HT21 ) </vt:lpstr>
      <vt:lpstr>Fall 3: Leyla, 53 år (Ord HT21 ) </vt:lpstr>
      <vt:lpstr>Fall 3: Leyla, 53 år (Ord HT21 ) </vt:lpstr>
      <vt:lpstr>Fall 3: Leyla, 53 år (Ord HT21 ) </vt:lpstr>
      <vt:lpstr>Fall 3: Leyla, 53 år (Ord HT21 ) </vt:lpstr>
      <vt:lpstr>Fall 3: Leyla, 53 år (Ord HT21 ) </vt:lpstr>
      <vt:lpstr>Fall 3: Leyla, 53 år (Ord HT21 ) </vt:lpstr>
      <vt:lpstr>Fall 3: Explosionsscenario. (41p) (Ord VT22) </vt:lpstr>
      <vt:lpstr>Fall 3: Explosionsscenario. (41p) (Ord VT22) </vt:lpstr>
      <vt:lpstr>Fall 3: Explosionsscenario. (41p) (Ord VT22) </vt:lpstr>
      <vt:lpstr>Fall 3: Explosionsscenario. (41p) (Ord VT22) </vt:lpstr>
      <vt:lpstr>Fall 3: Explosionsscenario. (41p) (Ord VT22) </vt:lpstr>
      <vt:lpstr>Fall 3: Explosionsscenario. (41p) (Ord VT22) </vt:lpstr>
      <vt:lpstr>Fall 3: Explosionsscenario. (41p) (Ord VT22) </vt:lpstr>
      <vt:lpstr>Fall 3: Explosionsscenario. (41p) (Ord VT22) </vt:lpstr>
      <vt:lpstr>Fall 3: Explosionsscenario. (41p) (Ord VT22) </vt:lpstr>
      <vt:lpstr>Fall 3: Explosionsscenario. (41p) (Ord VT22) </vt:lpstr>
      <vt:lpstr>Fall 3: Explosionsscenario. (41p) (Ord VT22) </vt:lpstr>
      <vt:lpstr>Fall 3: Explosionsscenario. (41p) (Ord VT22) </vt:lpstr>
      <vt:lpstr>Fall 3: Explosionsscenario. (41p) (Ord VT22) </vt:lpstr>
      <vt:lpstr>Fall 3: Explosionsscenario. (41p) (Ord VT22) </vt:lpstr>
      <vt:lpstr>Fall 3: Explosionsscenario. (41p) (Ord VT22) </vt:lpstr>
      <vt:lpstr>Fall 3: Explosionsscenario. (41p) (Ord VT22) </vt:lpstr>
      <vt:lpstr>Fall 3: Explosionsscenario. (41p) (Ord VT22) </vt:lpstr>
      <vt:lpstr>Fall 3: Explosionsscenario. (41p) (Ord VT22) </vt:lpstr>
      <vt:lpstr>Fall 3: Jonna, 32 år. (30p) (Ord HT22) </vt:lpstr>
      <vt:lpstr>Fall 3: Jonna, 32 år. (30p) (Ord HT22) </vt:lpstr>
      <vt:lpstr>Fall 3: Jonna, 32 år. (30p) (Ord HT22) </vt:lpstr>
      <vt:lpstr>Fall 3: Jonna, 32 år. (30p) (Ord HT22) </vt:lpstr>
      <vt:lpstr>Fall 3: Jonna, 32 år. (30p) (Ord HT22) </vt:lpstr>
      <vt:lpstr>Fall 3: Jonna, 32 år. (30p) (Ord HT22) </vt:lpstr>
      <vt:lpstr>Fall 3: Jonna, 32 år. (30p) (Ord HT22) </vt:lpstr>
      <vt:lpstr>Fall 3: Jonna, 32 år. (30p) (Ord HT22) </vt:lpstr>
      <vt:lpstr>Fall 3: Jonna, 32 år. (30p) (Ord HT22) </vt:lpstr>
      <vt:lpstr>Fall 3: Jonna, 32 år. (30p) (Ord HT22) </vt:lpstr>
      <vt:lpstr>Fall 3: Jonna, 32 år. (30p) (Ord HT22) </vt:lpstr>
      <vt:lpstr>Fall 3: Jonna, 32 år. (30p) (Ord HT22) </vt:lpstr>
      <vt:lpstr>Fall 4: 60-årig man (24p) (Omtenta HT21) </vt:lpstr>
      <vt:lpstr>Fall 4: 60-årig man (24p) (Omtenta HT21) </vt:lpstr>
      <vt:lpstr>Fall 4: 60-årig man (24p) (Omtenta HT21) </vt:lpstr>
      <vt:lpstr>Fall 4: 60-årig man (24p) (Omtenta HT21) </vt:lpstr>
      <vt:lpstr>Fall 4: 60-årig man (24p) (Omtenta HT21) </vt:lpstr>
      <vt:lpstr>Fall 4: 60-årig man (24p) (Omtenta HT21) </vt:lpstr>
      <vt:lpstr>Fall 4: 60-årig man (24p) (Omtenta HT21) </vt:lpstr>
      <vt:lpstr>Fall 4: 60-årig man (24p) (Omtenta HT21) </vt:lpstr>
      <vt:lpstr>Fall 4: 60-årig man (24p) (Omtenta HT21) </vt:lpstr>
      <vt:lpstr>Fall 4: 60-årig man (24p) (Omtenta HT21) </vt:lpstr>
      <vt:lpstr>Fall 2: Monica, 80 år. (30p) (Omtenta VT22) </vt:lpstr>
      <vt:lpstr>Fall 2: Monica, 80 år. (30p) (Omtenta VT22) </vt:lpstr>
      <vt:lpstr>Fall 2: Monica, 80 år. (30p) (Omtenta VT22) </vt:lpstr>
      <vt:lpstr>Fall 2: Monica, 80 år. (30p) (Omtenta VT22) </vt:lpstr>
      <vt:lpstr>Fall 2: Monica, 80 år. (30p) (Omtenta VT22) </vt:lpstr>
      <vt:lpstr>Fall 2: Monica, 80 år. (30p) (Omtenta VT22) </vt:lpstr>
      <vt:lpstr>Fall 2: Monica, 80 år. (30p) (Omtenta VT22) </vt:lpstr>
      <vt:lpstr>Fall 2: Monica, 80 år. (30p) (Omtenta VT22) </vt:lpstr>
      <vt:lpstr>Fall 3: Karin, 86 år. (18p) (Omtenta VT22) </vt:lpstr>
      <vt:lpstr>Fall 3: Karin, 86 år. (18p) (Omtenta VT22) </vt:lpstr>
      <vt:lpstr>Fall 3: Karin, 86 år. (18p) (Omtenta VT22) </vt:lpstr>
      <vt:lpstr>Fall 3: Karin, 86 år. (18p) (Omtenta VT22) </vt:lpstr>
      <vt:lpstr>Fall 3: Karin, 86 år. (18p) (Omtenta VT22) </vt:lpstr>
      <vt:lpstr>Fall 3: Karin, 86 år. (18p) (Omtenta VT22) </vt:lpstr>
      <vt:lpstr>Fall 3: Karin, 86 år. (18p) (Omtenta VT22) </vt:lpstr>
      <vt:lpstr>Fall 3: Karin, 86 år. (18p) (Omtenta VT22) </vt:lpstr>
      <vt:lpstr>Fall 3: Karin, 86 år. (18p) (Omtenta VT22) </vt:lpstr>
      <vt:lpstr>Fall 3: Karin, 86 år. (18p) (Omtenta VT22) </vt:lpstr>
      <vt:lpstr>Fall 3: Karin, 86 år. (18p) (Omtenta VT22) </vt:lpstr>
      <vt:lpstr>Fall 3: Noah, 11 månader. (35p) (Omtenta HT22) </vt:lpstr>
      <vt:lpstr>Fall 3: Noah, 11 månader. (35p) (Omtenta HT22) </vt:lpstr>
      <vt:lpstr>Fall 3: Noah, 11 månader. (35p) (Omtenta HT22) </vt:lpstr>
      <vt:lpstr>Fall 3: Noah, 11 månader. (35p) (Omtenta HT22) </vt:lpstr>
      <vt:lpstr>Fall 3: Noah, 11 månader. (35p) (Omtenta HT22) </vt:lpstr>
      <vt:lpstr>Fall 3: Noah, 11 månader. (35p) (Omtenta HT22) </vt:lpstr>
      <vt:lpstr>Fall 3: Noah, 11 månader. (35p) (Omtenta HT22) </vt:lpstr>
      <vt:lpstr>Fall 3: Noah, 11 månader. (35p) (Omtenta HT22) </vt:lpstr>
      <vt:lpstr>Fall 3: Noah, 11 månader. (35p) (Omtenta HT22) </vt:lpstr>
      <vt:lpstr>Fall 3: Noah, 11 månader. (35p) (Omtenta HT22) </vt:lpstr>
      <vt:lpstr>Fall 3: Noah, 11 månader. (35p) (Omtenta HT22) </vt:lpstr>
      <vt:lpstr>Fall 3: Noah, 11 månader. (35p) (Omtenta HT22) </vt:lpstr>
      <vt:lpstr>Snart examen!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Sorterande tentafrågor K11</dc:title>
  <dc:creator>Louise Fredriksson</dc:creator>
  <cp:lastModifiedBy>Louise Fredriksson</cp:lastModifiedBy>
  <cp:revision>100</cp:revision>
  <dcterms:created xsi:type="dcterms:W3CDTF">2023-02-05T16:51:53Z</dcterms:created>
  <dcterms:modified xsi:type="dcterms:W3CDTF">2023-05-08T12:27:12Z</dcterms:modified>
</cp:coreProperties>
</file>